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5" r:id="rId2"/>
    <p:sldId id="614" r:id="rId3"/>
    <p:sldId id="570" r:id="rId4"/>
    <p:sldId id="649" r:id="rId5"/>
    <p:sldId id="657" r:id="rId6"/>
    <p:sldId id="656" r:id="rId7"/>
    <p:sldId id="669" r:id="rId8"/>
    <p:sldId id="671" r:id="rId9"/>
    <p:sldId id="659" r:id="rId10"/>
    <p:sldId id="670" r:id="rId11"/>
    <p:sldId id="668" r:id="rId12"/>
    <p:sldId id="674" r:id="rId13"/>
    <p:sldId id="675" r:id="rId14"/>
    <p:sldId id="672" r:id="rId15"/>
    <p:sldId id="673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74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3399"/>
    <a:srgbClr val="6893C6"/>
    <a:srgbClr val="009900"/>
    <a:srgbClr val="3333FF"/>
    <a:srgbClr val="FFFE00"/>
    <a:srgbClr val="FCFC9A"/>
    <a:srgbClr val="7C5136"/>
    <a:srgbClr val="FFFF66"/>
    <a:srgbClr val="57E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8" autoAdjust="0"/>
    <p:restoredTop sz="84642" autoAdjust="0"/>
  </p:normalViewPr>
  <p:slideViewPr>
    <p:cSldViewPr snapToGrid="0">
      <p:cViewPr varScale="1">
        <p:scale>
          <a:sx n="55" d="100"/>
          <a:sy n="55" d="100"/>
        </p:scale>
        <p:origin x="1616" y="48"/>
      </p:cViewPr>
      <p:guideLst>
        <p:guide orient="horz" pos="2160"/>
        <p:guide orient="horz" pos="37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72"/>
    </p:cViewPr>
  </p:sorterViewPr>
  <p:notesViewPr>
    <p:cSldViewPr snapToGrid="0">
      <p:cViewPr varScale="1">
        <p:scale>
          <a:sx n="90" d="100"/>
          <a:sy n="90" d="100"/>
        </p:scale>
        <p:origin x="-3612" y="-12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0583" cy="480388"/>
          </a:xfrm>
          <a:prstGeom prst="rect">
            <a:avLst/>
          </a:prstGeom>
        </p:spPr>
        <p:txBody>
          <a:bodyPr vert="horz" lIns="94823" tIns="47411" rIns="94823" bIns="474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4" y="0"/>
            <a:ext cx="3170583" cy="480388"/>
          </a:xfrm>
          <a:prstGeom prst="rect">
            <a:avLst/>
          </a:prstGeom>
        </p:spPr>
        <p:txBody>
          <a:bodyPr vert="horz" lIns="94823" tIns="47411" rIns="94823" bIns="47411" rtlCol="0"/>
          <a:lstStyle>
            <a:lvl1pPr algn="r">
              <a:defRPr sz="1200"/>
            </a:lvl1pPr>
          </a:lstStyle>
          <a:p>
            <a:fld id="{AB54F44C-FC4D-45EB-8053-3E5C751D9578}" type="datetimeFigureOut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173"/>
            <a:ext cx="3170583" cy="480388"/>
          </a:xfrm>
          <a:prstGeom prst="rect">
            <a:avLst/>
          </a:prstGeom>
        </p:spPr>
        <p:txBody>
          <a:bodyPr vert="horz" lIns="94823" tIns="47411" rIns="94823" bIns="47411" rtlCol="0" anchor="b"/>
          <a:lstStyle>
            <a:lvl1pPr algn="l">
              <a:defRPr sz="1200"/>
            </a:lvl1pPr>
          </a:lstStyle>
          <a:p>
            <a:r>
              <a:rPr lang="en-US" dirty="0"/>
              <a:t>MM_APP_300 - LSO V3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4" y="9119173"/>
            <a:ext cx="3170583" cy="480388"/>
          </a:xfrm>
          <a:prstGeom prst="rect">
            <a:avLst/>
          </a:prstGeom>
        </p:spPr>
        <p:txBody>
          <a:bodyPr vert="horz" lIns="94823" tIns="47411" rIns="94823" bIns="47411" rtlCol="0" anchor="b"/>
          <a:lstStyle>
            <a:lvl1pPr algn="r">
              <a:defRPr sz="1200"/>
            </a:lvl1pPr>
          </a:lstStyle>
          <a:p>
            <a:fld id="{7E94537B-0308-4EA8-954E-89B29CE52B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4282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388"/>
          </a:xfrm>
          <a:prstGeom prst="rect">
            <a:avLst/>
          </a:prstGeom>
        </p:spPr>
        <p:txBody>
          <a:bodyPr vert="horz" lIns="94823" tIns="47411" rIns="94823" bIns="474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388"/>
          </a:xfrm>
          <a:prstGeom prst="rect">
            <a:avLst/>
          </a:prstGeom>
        </p:spPr>
        <p:txBody>
          <a:bodyPr vert="horz" lIns="94823" tIns="47411" rIns="94823" bIns="47411" rtlCol="0"/>
          <a:lstStyle>
            <a:lvl1pPr algn="r">
              <a:defRPr sz="1200"/>
            </a:lvl1pPr>
          </a:lstStyle>
          <a:p>
            <a:fld id="{493E1C39-CE20-432D-BC20-5F933B29FC86}" type="datetimeFigureOut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3" tIns="47411" rIns="94823" bIns="4741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1231"/>
            <a:ext cx="5852160" cy="4320213"/>
          </a:xfrm>
          <a:prstGeom prst="rect">
            <a:avLst/>
          </a:prstGeom>
        </p:spPr>
        <p:txBody>
          <a:bodyPr vert="horz" lIns="94823" tIns="47411" rIns="94823" bIns="474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69920" cy="480388"/>
          </a:xfrm>
          <a:prstGeom prst="rect">
            <a:avLst/>
          </a:prstGeom>
        </p:spPr>
        <p:txBody>
          <a:bodyPr vert="horz" lIns="94823" tIns="47411" rIns="94823" bIns="47411" rtlCol="0" anchor="b"/>
          <a:lstStyle>
            <a:lvl1pPr algn="l">
              <a:defRPr sz="1200"/>
            </a:lvl1pPr>
          </a:lstStyle>
          <a:p>
            <a:r>
              <a:rPr lang="en-US" dirty="0"/>
              <a:t>MM_APP_300 - LSO V3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173"/>
            <a:ext cx="3169920" cy="480388"/>
          </a:xfrm>
          <a:prstGeom prst="rect">
            <a:avLst/>
          </a:prstGeom>
        </p:spPr>
        <p:txBody>
          <a:bodyPr vert="horz" lIns="94823" tIns="47411" rIns="94823" bIns="47411" rtlCol="0" anchor="b"/>
          <a:lstStyle>
            <a:lvl1pPr algn="r">
              <a:defRPr sz="1200"/>
            </a:lvl1pPr>
          </a:lstStyle>
          <a:p>
            <a:fld id="{A9D08DA1-68A4-4996-BB3E-061894326C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1978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MM_APP_300 - LSO V3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56741"/>
            <a:r>
              <a:rPr lang="fr-FR" dirty="0"/>
              <a:t>MM_APP_300 - LSO V3</a:t>
            </a:r>
            <a:endParaRPr lang="en-US" dirty="0"/>
          </a:p>
        </p:txBody>
      </p:sp>
      <p:sp>
        <p:nvSpPr>
          <p:cNvPr id="1105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6741"/>
            <a:fld id="{DE4A20E7-9A31-4758-8FA0-3EB52C454D0D}" type="slidenum">
              <a:rPr lang="en-US" smtClean="0"/>
              <a:pPr defTabSz="956741"/>
              <a:t>3</a:t>
            </a:fld>
            <a:endParaRPr lang="en-US" dirty="0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8DA1-68A4-4996-BB3E-061894326C3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MM_APP_300 - LSO V3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8DA1-68A4-4996-BB3E-061894326C3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MM_APP_300 - LSO V3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1676400" y="609600"/>
            <a:ext cx="72390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pitchFamily="34" charset="0"/>
            </a:endParaRPr>
          </a:p>
        </p:txBody>
      </p:sp>
      <p:pic>
        <p:nvPicPr>
          <p:cNvPr id="8" name="Picture 7" descr="tod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59088" cy="19923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 descr="gilli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7900" y="0"/>
            <a:ext cx="3086100" cy="20018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 descr="uk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2794" y="0"/>
            <a:ext cx="3518413" cy="2191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/>
            </a:lvl1pPr>
          </a:lstStyle>
          <a:p>
            <a:r>
              <a:rPr lang="en-US" dirty="0"/>
              <a:t>Combined Approvers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460"/>
            <a:ext cx="8229600" cy="731520"/>
          </a:xfrm>
        </p:spPr>
        <p:txBody>
          <a:bodyPr>
            <a:normAutofit/>
          </a:bodyPr>
          <a:lstStyle>
            <a:lvl1pPr algn="l">
              <a:defRPr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75C3-8C51-4886-8E78-AD7572BAF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7085"/>
            <a:ext cx="8229600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37880" y="6472462"/>
            <a:ext cx="54682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Combined Approvers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5200" y="6479719"/>
            <a:ext cx="5515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289C75C3-8C51-4886-8E78-AD7572BAF0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435429" y="626386"/>
            <a:ext cx="8229600" cy="0"/>
          </a:xfrm>
          <a:prstGeom prst="line">
            <a:avLst/>
          </a:prstGeom>
          <a:noFill/>
          <a:ln w="28575">
            <a:solidFill>
              <a:srgbClr val="25259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8" name="Picture 23" descr="IRIS - simple logo - 003366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2164" y="68949"/>
            <a:ext cx="8413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3"/>
          <p:cNvSpPr>
            <a:spLocks noChangeShapeType="1"/>
          </p:cNvSpPr>
          <p:nvPr userDrawn="1"/>
        </p:nvSpPr>
        <p:spPr bwMode="auto">
          <a:xfrm>
            <a:off x="2286000" y="6553200"/>
            <a:ext cx="6324600" cy="0"/>
          </a:xfrm>
          <a:prstGeom prst="line">
            <a:avLst/>
          </a:prstGeom>
          <a:noFill/>
          <a:ln w="19050">
            <a:solidFill>
              <a:srgbClr val="25259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10" name="Picture 2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5" y="6532563"/>
            <a:ext cx="1838325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4" r:id="rId2"/>
  </p:sldLayoutIdLst>
  <p:transition/>
  <p:hf sldNum="0" hd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kern="1200" smtClean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22958"/>
            <a:ext cx="9143999" cy="3800278"/>
          </a:xfrm>
        </p:spPr>
        <p:txBody>
          <a:bodyPr lIns="0" tIns="0" rIns="0" bIns="0">
            <a:normAutofit/>
          </a:bodyPr>
          <a:lstStyle/>
          <a:p>
            <a:r>
              <a:rPr lang="en-US" sz="7300" dirty="0"/>
              <a:t>Requisition Approvers</a:t>
            </a:r>
            <a:br>
              <a:rPr lang="en-US" sz="4800" dirty="0"/>
            </a:b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Training for SAP Requisition Approvals</a:t>
            </a:r>
            <a:br>
              <a:rPr lang="en-US" sz="3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3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3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b="0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155800"/>
            <a:ext cx="20002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Complete Level 2 Approval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81000" y="1143000"/>
            <a:ext cx="80772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 l="48006" r="21336"/>
          <a:stretch>
            <a:fillRect/>
          </a:stretch>
        </p:blipFill>
        <p:spPr bwMode="auto">
          <a:xfrm>
            <a:off x="6658987" y="5450342"/>
            <a:ext cx="1051270" cy="94297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017487" y="5730949"/>
            <a:ext cx="287079" cy="25619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59229" y="731527"/>
            <a:ext cx="8305799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Requisitions that exceed $10K require second level approval. In some cases the same person holds both levels of authority and can process both approvals from the same screen.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645" y="2048240"/>
            <a:ext cx="6789737" cy="1666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ular Callout 10"/>
          <p:cNvSpPr/>
          <p:nvPr/>
        </p:nvSpPr>
        <p:spPr>
          <a:xfrm>
            <a:off x="4868445" y="1732095"/>
            <a:ext cx="1306286" cy="729344"/>
          </a:xfrm>
          <a:prstGeom prst="wedgeRectCallout">
            <a:avLst>
              <a:gd name="adj1" fmla="val 88439"/>
              <a:gd name="adj2" fmla="val 54977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1. Click check for Level 1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5890" y="4110717"/>
            <a:ext cx="3905250" cy="11620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0" name="Rectangular Callout 19"/>
          <p:cNvSpPr/>
          <p:nvPr/>
        </p:nvSpPr>
        <p:spPr>
          <a:xfrm>
            <a:off x="2177142" y="3145972"/>
            <a:ext cx="1295401" cy="707571"/>
          </a:xfrm>
          <a:prstGeom prst="wedgeRectCallout">
            <a:avLst>
              <a:gd name="adj1" fmla="val 92107"/>
              <a:gd name="adj2" fmla="val 143029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2. Click check for Level 2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5039" y="5370739"/>
            <a:ext cx="3819525" cy="11239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Rectangular Callout 21"/>
          <p:cNvSpPr/>
          <p:nvPr/>
        </p:nvSpPr>
        <p:spPr>
          <a:xfrm>
            <a:off x="5257799" y="3886200"/>
            <a:ext cx="1469571" cy="903515"/>
          </a:xfrm>
          <a:prstGeom prst="wedgeRectCallout">
            <a:avLst>
              <a:gd name="adj1" fmla="val -51818"/>
              <a:gd name="adj2" fmla="val 119811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Status for both levels complete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712030" y="4550230"/>
            <a:ext cx="587828" cy="217714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996543" y="5442857"/>
            <a:ext cx="337458" cy="57694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7554686" y="4136571"/>
            <a:ext cx="1143000" cy="849089"/>
          </a:xfrm>
          <a:prstGeom prst="wedgeRectCallout">
            <a:avLst>
              <a:gd name="adj1" fmla="val -67457"/>
              <a:gd name="adj2" fmla="val 147660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3. Click Save to finish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6418012" y="2541181"/>
            <a:ext cx="631373" cy="36201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10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Reject Requisition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81000" y="1143000"/>
            <a:ext cx="80772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062" y="3495675"/>
            <a:ext cx="7075487" cy="16954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8356" y="5493885"/>
            <a:ext cx="3429000" cy="94297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491" y="1535565"/>
            <a:ext cx="7532687" cy="176212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446568" y="721147"/>
            <a:ext cx="7995683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Approver for an SAP Requisition can choose to reject the document if needed.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70513" y="4713513"/>
            <a:ext cx="293916" cy="32657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1785256" y="1230086"/>
            <a:ext cx="2536371" cy="631372"/>
          </a:xfrm>
          <a:prstGeom prst="wedgeRectCallout">
            <a:avLst>
              <a:gd name="adj1" fmla="val 39322"/>
              <a:gd name="adj2" fmla="val 119687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1. Select Text tab and enter reason for rejection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5730947" y="5773479"/>
            <a:ext cx="276447" cy="26581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838199" y="1763486"/>
            <a:ext cx="805544" cy="326572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1053389" y="3831770"/>
            <a:ext cx="2332068" cy="653144"/>
          </a:xfrm>
          <a:prstGeom prst="wedgeRectCallout">
            <a:avLst>
              <a:gd name="adj1" fmla="val 55076"/>
              <a:gd name="adj2" fmla="val 95689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2. Click the Reject icon on the Release Strategy tab</a:t>
            </a:r>
          </a:p>
        </p:txBody>
      </p:sp>
      <p:sp>
        <p:nvSpPr>
          <p:cNvPr id="17" name="Rectangular Callout 16"/>
          <p:cNvSpPr/>
          <p:nvPr/>
        </p:nvSpPr>
        <p:spPr>
          <a:xfrm>
            <a:off x="6657086" y="4144039"/>
            <a:ext cx="2054914" cy="1266161"/>
          </a:xfrm>
          <a:prstGeom prst="wedgeRectCallout">
            <a:avLst>
              <a:gd name="adj1" fmla="val -78989"/>
              <a:gd name="adj2" fmla="val 77205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3. Click Save to finish. The Requisitioner must make changes if needed and re-order.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11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83460"/>
            <a:ext cx="8327571" cy="731520"/>
          </a:xfrm>
        </p:spPr>
        <p:txBody>
          <a:bodyPr/>
          <a:lstStyle/>
          <a:p>
            <a:r>
              <a:rPr lang="en-US" dirty="0"/>
              <a:t>SAP Requisition – Edit</a:t>
            </a: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22354" y="652614"/>
            <a:ext cx="802640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If an SAP Requisition needs revisions, at the Approver’s discretion, s/he can perform the edit and approve rather than rejecting the document.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ea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Examples of possible edits: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ea typeface="Calibri" pitchFamily="34" charset="0"/>
              <a:cs typeface="Arial" pitchFamily="34" charset="0"/>
            </a:endParaRPr>
          </a:p>
          <a:p>
            <a:pPr lvl="1" indent="230188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Add or delete line items</a:t>
            </a:r>
          </a:p>
          <a:p>
            <a:pPr lvl="1" indent="230188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Change cost assignment</a:t>
            </a:r>
          </a:p>
          <a:p>
            <a:pPr lvl="1" indent="230188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Change delivery address</a:t>
            </a:r>
          </a:p>
          <a:p>
            <a:pPr lvl="1" indent="230188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Add attachments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2000" dirty="0"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dirty="0">
                <a:ea typeface="Calibri" pitchFamily="34" charset="0"/>
                <a:cs typeface="Arial" pitchFamily="34" charset="0"/>
              </a:rPr>
              <a:t>Edits must be completed prior to approving and can be completed while the document is in approval mode.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12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0343" y="738814"/>
            <a:ext cx="6427107" cy="5704622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83460"/>
            <a:ext cx="8327571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Edit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99730" y="3842662"/>
            <a:ext cx="1612099" cy="729340"/>
          </a:xfrm>
          <a:prstGeom prst="wedgeRectCallout">
            <a:avLst>
              <a:gd name="adj1" fmla="val 101469"/>
              <a:gd name="adj2" fmla="val -80272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Modify or delete line item data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4799654" y="5290459"/>
            <a:ext cx="2083545" cy="914398"/>
          </a:xfrm>
          <a:prstGeom prst="wedgeRectCallout">
            <a:avLst>
              <a:gd name="adj1" fmla="val -134424"/>
              <a:gd name="adj2" fmla="val 34889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Modify/overwrite account assignment information, etc. 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426029" y="1001486"/>
            <a:ext cx="1796142" cy="19594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349826" y="5688419"/>
            <a:ext cx="1621973" cy="745038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502227" y="3374570"/>
            <a:ext cx="5170716" cy="206829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3058" y="1197428"/>
            <a:ext cx="2046513" cy="38100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6095997" y="696687"/>
            <a:ext cx="1926773" cy="859970"/>
          </a:xfrm>
          <a:prstGeom prst="wedgeRectCallout">
            <a:avLst>
              <a:gd name="adj1" fmla="val -107094"/>
              <a:gd name="adj2" fmla="val 18867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Approver can add their own notes or attachments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799117" y="4976036"/>
            <a:ext cx="1306284" cy="276447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13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/>
          <a:lstStyle/>
          <a:p>
            <a:r>
              <a:rPr lang="en-US" dirty="0"/>
              <a:t>SAP Requisition – Understanding Status Icons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81000" y="1143000"/>
            <a:ext cx="80772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8086" y="731527"/>
            <a:ext cx="8175171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manner in which an Approver handles requisitions within Business Workplace affects the document’s status as well as other Approvers’ access to the document.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r="12571"/>
          <a:stretch>
            <a:fillRect/>
          </a:stretch>
        </p:blipFill>
        <p:spPr bwMode="auto">
          <a:xfrm>
            <a:off x="326571" y="2757356"/>
            <a:ext cx="7095081" cy="191261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529942" y="3668487"/>
            <a:ext cx="849086" cy="990600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6302830" y="1491343"/>
            <a:ext cx="2525486" cy="1850571"/>
          </a:xfrm>
          <a:prstGeom prst="wedgeRectCallout">
            <a:avLst>
              <a:gd name="adj1" fmla="val -59644"/>
              <a:gd name="adj2" fmla="val 97086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Blue and white icon means requisition is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In-Process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. An Approver has accessed the document, but not yet approved it.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Important</a:t>
            </a:r>
            <a:r>
              <a:rPr lang="en-US" sz="1600" u="sng" dirty="0">
                <a:solidFill>
                  <a:schemeClr val="tx1"/>
                </a:solidFill>
                <a:latin typeface="+mj-lt"/>
              </a:rPr>
              <a:t>: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This action removes it from other Approvers’ inboxes.</a:t>
            </a:r>
          </a:p>
        </p:txBody>
      </p:sp>
      <p:sp>
        <p:nvSpPr>
          <p:cNvPr id="14" name="Rectangular Callout 13"/>
          <p:cNvSpPr/>
          <p:nvPr/>
        </p:nvSpPr>
        <p:spPr>
          <a:xfrm>
            <a:off x="2188030" y="4855029"/>
            <a:ext cx="3113314" cy="1643745"/>
          </a:xfrm>
          <a:prstGeom prst="wedgeRectCallout">
            <a:avLst>
              <a:gd name="adj1" fmla="val 64267"/>
              <a:gd name="adj2" fmla="val -68335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Flag icon means an Approver has intentionally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Reserved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the document for their approval only. As with an In-Process requisition, this removes it from all other Approvers’ inboxes.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2993571" y="1534887"/>
            <a:ext cx="2503714" cy="1066800"/>
          </a:xfrm>
          <a:prstGeom prst="wedgeRectCallout">
            <a:avLst>
              <a:gd name="adj1" fmla="val 59408"/>
              <a:gd name="adj2" fmla="val 171729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White icon means the requisition has not been accessed and is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available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to all applicable approvers.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14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/>
          <a:lstStyle/>
          <a:p>
            <a:r>
              <a:rPr lang="en-US" dirty="0"/>
              <a:t>SAP Requisition – Understanding Status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81000" y="1143000"/>
            <a:ext cx="80772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2" y="742412"/>
            <a:ext cx="8240484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toolbox at the top of the Workflow section has icons for managing status </a:t>
            </a:r>
          </a:p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requisitions.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r="12571"/>
          <a:stretch>
            <a:fillRect/>
          </a:stretch>
        </p:blipFill>
        <p:spPr bwMode="auto">
          <a:xfrm>
            <a:off x="2111830" y="2746473"/>
            <a:ext cx="5641336" cy="1520729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8537" y="4641864"/>
            <a:ext cx="5591175" cy="1486792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971800" y="2841171"/>
            <a:ext cx="293913" cy="239486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177141" y="3646713"/>
            <a:ext cx="5540829" cy="217715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446314" y="1502229"/>
            <a:ext cx="2558143" cy="1186543"/>
          </a:xfrm>
          <a:prstGeom prst="wedgeRectCallout">
            <a:avLst>
              <a:gd name="adj1" fmla="val 46427"/>
              <a:gd name="adj2" fmla="val 72623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To reserve a requisition for your approval only, highlight the document and click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Reserve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icon.</a:t>
            </a:r>
          </a:p>
        </p:txBody>
      </p:sp>
      <p:sp>
        <p:nvSpPr>
          <p:cNvPr id="14" name="Rectangular Callout 13"/>
          <p:cNvSpPr/>
          <p:nvPr/>
        </p:nvSpPr>
        <p:spPr>
          <a:xfrm>
            <a:off x="283028" y="4463143"/>
            <a:ext cx="2296886" cy="1817914"/>
          </a:xfrm>
          <a:prstGeom prst="wedgeRectCallout">
            <a:avLst>
              <a:gd name="adj1" fmla="val 116669"/>
              <a:gd name="adj2" fmla="val -27949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If an In-Process or Reserved requisition needs to be re-delivered to other Approvers’ inboxes, highlight the document and click the </a:t>
            </a:r>
            <a:r>
              <a:rPr lang="en-US" sz="1600" b="1" u="sng" dirty="0">
                <a:solidFill>
                  <a:schemeClr val="tx1"/>
                </a:solidFill>
                <a:latin typeface="+mj-lt"/>
              </a:rPr>
              <a:t>Replace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icon.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147457" y="4702630"/>
            <a:ext cx="304801" cy="283027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048000" y="5715000"/>
            <a:ext cx="5497286" cy="206830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15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83460"/>
            <a:ext cx="8327571" cy="731520"/>
          </a:xfrm>
        </p:spPr>
        <p:txBody>
          <a:bodyPr/>
          <a:lstStyle/>
          <a:p>
            <a:r>
              <a:rPr lang="en-US" dirty="0"/>
              <a:t>Responsibilities of an Approver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13656" y="671619"/>
            <a:ext cx="8251371" cy="3693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lvl="1"/>
            <a:r>
              <a:rPr lang="en-US" sz="2000" dirty="0"/>
              <a:t>By approving SAP Requisitions, the Approver is responsible for affirming the following:</a:t>
            </a:r>
          </a:p>
          <a:p>
            <a:pPr marL="0" lvl="1"/>
            <a:endParaRPr lang="en-US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purchase is in compliance with all policies and procedures of the University.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purchasing method selected by the Requisitioner is correct based on the nature of the transaction.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funding type selected is valid for the purchase based on the nature of the transaction.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Funds are available for the purchase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documentation has been reviewed and all relevant information within the transaction is valid and correct.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2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460"/>
            <a:ext cx="8305800" cy="731520"/>
          </a:xfrm>
        </p:spPr>
        <p:txBody>
          <a:bodyPr/>
          <a:lstStyle/>
          <a:p>
            <a:r>
              <a:rPr lang="en-US" dirty="0"/>
              <a:t>Approver Levels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77693" y="1649594"/>
          <a:ext cx="5438747" cy="1493421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16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807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 value of document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Approval(s)</a:t>
                      </a:r>
                      <a:r>
                        <a:rPr lang="en-US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Required</a:t>
                      </a:r>
                      <a:endParaRPr lang="en-US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07"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Less</a:t>
                      </a:r>
                      <a:r>
                        <a:rPr lang="en-US" b="1" baseline="0" dirty="0">
                          <a:effectLst/>
                        </a:rPr>
                        <a:t> than $10,000</a:t>
                      </a:r>
                      <a:endParaRPr lang="en-US" b="1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Level 1 only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07">
                <a:tc>
                  <a:txBody>
                    <a:bodyPr/>
                    <a:lstStyle/>
                    <a:p>
                      <a:r>
                        <a:rPr lang="en-US" b="1" baseline="0" dirty="0">
                          <a:effectLst/>
                        </a:rPr>
                        <a:t>$10,000 or greater</a:t>
                      </a:r>
                      <a:endParaRPr lang="en-US" b="1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Level 1 &amp;</a:t>
                      </a:r>
                      <a:r>
                        <a:rPr lang="en-US" b="1" baseline="0" dirty="0">
                          <a:effectLst/>
                        </a:rPr>
                        <a:t> Level 2</a:t>
                      </a:r>
                      <a:endParaRPr lang="en-US" b="1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66014" y="3471694"/>
            <a:ext cx="7084381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 Special additional approvals are required for purchases of vehicles and computer equipment.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770861" y="731024"/>
            <a:ext cx="7474689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Multiple approvals may be required depending on the amount of SAP Requisition.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3</a:t>
            </a:fld>
            <a:endParaRPr lang="en-US" sz="1400" b="0" dirty="0"/>
          </a:p>
        </p:txBody>
      </p:sp>
    </p:spTree>
    <p:custDataLst>
      <p:tags r:id="rId1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4104" y="3285447"/>
            <a:ext cx="2333625" cy="27908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5864" y="2105025"/>
            <a:ext cx="2809875" cy="15811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/>
          <a:lstStyle/>
          <a:p>
            <a:r>
              <a:rPr lang="en-US" dirty="0"/>
              <a:t>SAP Requisition – Access Business Workplace</a:t>
            </a:r>
          </a:p>
        </p:txBody>
      </p:sp>
      <p:grpSp>
        <p:nvGrpSpPr>
          <p:cNvPr id="5" name="Group 17"/>
          <p:cNvGrpSpPr/>
          <p:nvPr/>
        </p:nvGrpSpPr>
        <p:grpSpPr>
          <a:xfrm>
            <a:off x="435429" y="816428"/>
            <a:ext cx="7228113" cy="4757057"/>
            <a:chOff x="566057" y="1023257"/>
            <a:chExt cx="7228113" cy="4757057"/>
          </a:xfrm>
        </p:grpSpPr>
        <p:sp>
          <p:nvSpPr>
            <p:cNvPr id="21" name="Rectangle 20"/>
            <p:cNvSpPr/>
            <p:nvPr/>
          </p:nvSpPr>
          <p:spPr>
            <a:xfrm>
              <a:off x="1973100" y="3330410"/>
              <a:ext cx="323787" cy="283647"/>
            </a:xfrm>
            <a:prstGeom prst="rect">
              <a:avLst/>
            </a:prstGeom>
            <a:noFill/>
            <a:ln w="38100"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ular Callout 24"/>
            <p:cNvSpPr/>
            <p:nvPr/>
          </p:nvSpPr>
          <p:spPr>
            <a:xfrm>
              <a:off x="566057" y="1023257"/>
              <a:ext cx="2797628" cy="1132115"/>
            </a:xfrm>
            <a:prstGeom prst="wedgeRectCallout">
              <a:avLst>
                <a:gd name="adj1" fmla="val -107"/>
                <a:gd name="adj2" fmla="val 148164"/>
              </a:avLst>
            </a:prstGeom>
            <a:solidFill>
              <a:srgbClr val="FCFC9A"/>
            </a:solidFill>
            <a:ln w="2540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+mj-lt"/>
                </a:rPr>
                <a:t>Within SAP, the Easy Access screen will open in a new window. Click the Inbox icon to access Business Workplace.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24599" y="5573486"/>
              <a:ext cx="1469571" cy="206828"/>
            </a:xfrm>
            <a:prstGeom prst="rect">
              <a:avLst/>
            </a:prstGeom>
            <a:noFill/>
            <a:ln w="38100"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ular Callout 14"/>
          <p:cNvSpPr/>
          <p:nvPr/>
        </p:nvSpPr>
        <p:spPr>
          <a:xfrm>
            <a:off x="3062177" y="3997842"/>
            <a:ext cx="2478651" cy="1227302"/>
          </a:xfrm>
          <a:prstGeom prst="wedgeRectCallout">
            <a:avLst>
              <a:gd name="adj1" fmla="val 73967"/>
              <a:gd name="adj2" fmla="val 68022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From Business Workplace, click Workflow within the Inbox to access documents awaiting approval.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4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257" y="2765090"/>
            <a:ext cx="8611961" cy="1629338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/>
          <a:lstStyle/>
          <a:p>
            <a:r>
              <a:rPr lang="en-US" dirty="0"/>
              <a:t>Requisition – Access Documents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853541" y="4029740"/>
            <a:ext cx="5003379" cy="378973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Rectangular Callout 19"/>
          <p:cNvSpPr/>
          <p:nvPr/>
        </p:nvSpPr>
        <p:spPr>
          <a:xfrm>
            <a:off x="1828800" y="1477926"/>
            <a:ext cx="2351314" cy="1186793"/>
          </a:xfrm>
          <a:prstGeom prst="wedgeRectCallout">
            <a:avLst>
              <a:gd name="adj1" fmla="val 72559"/>
              <a:gd name="adj2" fmla="val 163355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Requisitions awaiting approval will appear on the right side of Business Workplace</a:t>
            </a:r>
          </a:p>
        </p:txBody>
      </p:sp>
      <p:sp>
        <p:nvSpPr>
          <p:cNvPr id="21" name="Rectangular Callout 20"/>
          <p:cNvSpPr/>
          <p:nvPr/>
        </p:nvSpPr>
        <p:spPr>
          <a:xfrm>
            <a:off x="2166257" y="4942114"/>
            <a:ext cx="2220686" cy="914401"/>
          </a:xfrm>
          <a:prstGeom prst="wedgeRectCallout">
            <a:avLst>
              <a:gd name="adj1" fmla="val 48436"/>
              <a:gd name="adj2" fmla="val -122884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Double-click into the workflow item to access the document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5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Major Components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6637" b="7743"/>
          <a:stretch>
            <a:fillRect/>
          </a:stretch>
        </p:blipFill>
        <p:spPr bwMode="auto">
          <a:xfrm>
            <a:off x="1027403" y="1175992"/>
            <a:ext cx="6766541" cy="5200268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9" name="Rectangular Callout 18"/>
          <p:cNvSpPr/>
          <p:nvPr/>
        </p:nvSpPr>
        <p:spPr>
          <a:xfrm>
            <a:off x="359228" y="729342"/>
            <a:ext cx="2286001" cy="925287"/>
          </a:xfrm>
          <a:prstGeom prst="wedgeRectCallout">
            <a:avLst>
              <a:gd name="adj1" fmla="val 46784"/>
              <a:gd name="adj2" fmla="val 75137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Header Section contains Text notes and Release Strategy tabs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1262743" y="1926771"/>
            <a:ext cx="6498771" cy="1153886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1251856" y="3156856"/>
            <a:ext cx="6520544" cy="137160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1240971" y="4626429"/>
            <a:ext cx="6531429" cy="1752600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Rectangular Callout 17"/>
          <p:cNvSpPr/>
          <p:nvPr/>
        </p:nvSpPr>
        <p:spPr>
          <a:xfrm>
            <a:off x="6542315" y="1424763"/>
            <a:ext cx="2373086" cy="1416409"/>
          </a:xfrm>
          <a:prstGeom prst="wedgeRectCallout">
            <a:avLst>
              <a:gd name="adj1" fmla="val -53199"/>
              <a:gd name="adj2" fmla="val 85044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Item Overview section contains items requested for purchase with supplier, description, quantity and price.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327331" y="3636335"/>
            <a:ext cx="2373085" cy="934397"/>
          </a:xfrm>
          <a:prstGeom prst="wedgeRectCallout">
            <a:avLst>
              <a:gd name="adj1" fmla="val -2378"/>
              <a:gd name="adj2" fmla="val 121934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Details Section contains Account Assignment, Delivery information,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6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b="1182"/>
          <a:stretch>
            <a:fillRect/>
          </a:stretch>
        </p:blipFill>
        <p:spPr bwMode="auto">
          <a:xfrm>
            <a:off x="1207398" y="892628"/>
            <a:ext cx="6581784" cy="551834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/>
          <a:lstStyle/>
          <a:p>
            <a:r>
              <a:rPr lang="en-US" dirty="0"/>
              <a:t>SAP Requisition – Approval Steps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1240971" y="1541720"/>
            <a:ext cx="5127171" cy="108452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1240970" y="2732313"/>
            <a:ext cx="6520544" cy="137160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1240971" y="4419600"/>
            <a:ext cx="6531429" cy="1959429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Rectangular Callout 17"/>
          <p:cNvSpPr/>
          <p:nvPr/>
        </p:nvSpPr>
        <p:spPr>
          <a:xfrm>
            <a:off x="6542315" y="1567544"/>
            <a:ext cx="2111828" cy="1121228"/>
          </a:xfrm>
          <a:prstGeom prst="wedgeRectCallout">
            <a:avLst>
              <a:gd name="adj1" fmla="val -53199"/>
              <a:gd name="adj2" fmla="val 85044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2. Confirm description, quantity, price, delivery date, etc. are correct.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4219479" y="4912243"/>
            <a:ext cx="3378750" cy="1283732"/>
          </a:xfrm>
          <a:prstGeom prst="wedgeRectCallout">
            <a:avLst>
              <a:gd name="adj1" fmla="val -90523"/>
              <a:gd name="adj2" fmla="val -17514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3. Confirm Account Assignment information is correct, in particular that the correct G/L Account and cost object or WBS element are entered.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15143" y="5050465"/>
            <a:ext cx="1371599" cy="588334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Rectangular Callout 18"/>
          <p:cNvSpPr/>
          <p:nvPr/>
        </p:nvSpPr>
        <p:spPr>
          <a:xfrm>
            <a:off x="446314" y="718458"/>
            <a:ext cx="2133600" cy="653143"/>
          </a:xfrm>
          <a:prstGeom prst="wedgeRectCallout">
            <a:avLst>
              <a:gd name="adj1" fmla="val -2520"/>
              <a:gd name="adj2" fmla="val 92482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1. Click Header text tab to review notes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7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6241" y="2219324"/>
            <a:ext cx="4067175" cy="25717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 b="35855"/>
          <a:stretch>
            <a:fillRect/>
          </a:stretch>
        </p:blipFill>
        <p:spPr bwMode="auto">
          <a:xfrm>
            <a:off x="3774621" y="4926467"/>
            <a:ext cx="4991100" cy="1472454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Where to Find Attachments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3450771" y="2296887"/>
            <a:ext cx="239486" cy="261257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831771" y="5741581"/>
            <a:ext cx="4386943" cy="376192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Rectangular Callout 14"/>
          <p:cNvSpPr/>
          <p:nvPr/>
        </p:nvSpPr>
        <p:spPr>
          <a:xfrm>
            <a:off x="1426032" y="4996543"/>
            <a:ext cx="1992084" cy="881743"/>
          </a:xfrm>
          <a:prstGeom prst="wedgeRectCallout">
            <a:avLst>
              <a:gd name="adj1" fmla="val 70437"/>
              <a:gd name="adj2" fmla="val 49900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3. Double click on Attachment to download and view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483427" y="2743201"/>
            <a:ext cx="2177143" cy="25037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59228" y="709755"/>
            <a:ext cx="8327571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Attachments (e.g., supplier quote) commonly accompany a requisition. Approvers can access and view attachments if needed. </a:t>
            </a:r>
          </a:p>
        </p:txBody>
      </p:sp>
      <p:sp>
        <p:nvSpPr>
          <p:cNvPr id="22" name="Rectangular Callout 21"/>
          <p:cNvSpPr/>
          <p:nvPr/>
        </p:nvSpPr>
        <p:spPr>
          <a:xfrm>
            <a:off x="990600" y="1436913"/>
            <a:ext cx="2177142" cy="914401"/>
          </a:xfrm>
          <a:prstGeom prst="wedgeRectCallout">
            <a:avLst>
              <a:gd name="adj1" fmla="val 60433"/>
              <a:gd name="adj2" fmla="val 42048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1. Click black triangle on right side of Services for Object icon</a:t>
            </a:r>
          </a:p>
        </p:txBody>
      </p:sp>
      <p:sp>
        <p:nvSpPr>
          <p:cNvPr id="23" name="Rectangular Callout 22"/>
          <p:cNvSpPr/>
          <p:nvPr/>
        </p:nvSpPr>
        <p:spPr>
          <a:xfrm>
            <a:off x="6683833" y="1959430"/>
            <a:ext cx="1360711" cy="990598"/>
          </a:xfrm>
          <a:prstGeom prst="wedgeRectCallout">
            <a:avLst>
              <a:gd name="adj1" fmla="val -120758"/>
              <a:gd name="adj2" fmla="val 41380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2. Click Attachment List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8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83460"/>
            <a:ext cx="8316686" cy="731520"/>
          </a:xfrm>
        </p:spPr>
        <p:txBody>
          <a:bodyPr>
            <a:normAutofit/>
          </a:bodyPr>
          <a:lstStyle/>
          <a:p>
            <a:r>
              <a:rPr lang="en-US" dirty="0"/>
              <a:t>SAP Requisition – Complete Approval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81000" y="1143000"/>
            <a:ext cx="80772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3805" t="47865"/>
          <a:stretch>
            <a:fillRect/>
          </a:stretch>
        </p:blipFill>
        <p:spPr bwMode="auto">
          <a:xfrm>
            <a:off x="402899" y="1530895"/>
            <a:ext cx="6934526" cy="1693318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 l="10551" t="11498" r="2110" b="5749"/>
          <a:stretch>
            <a:fillRect/>
          </a:stretch>
        </p:blipFill>
        <p:spPr bwMode="auto">
          <a:xfrm>
            <a:off x="576376" y="4155516"/>
            <a:ext cx="3785111" cy="131631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509656" y="2013856"/>
            <a:ext cx="402773" cy="370115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1105786" y="3331029"/>
            <a:ext cx="1909556" cy="631371"/>
          </a:xfrm>
          <a:prstGeom prst="wedgeRectCallout">
            <a:avLst>
              <a:gd name="adj1" fmla="val 60784"/>
              <a:gd name="adj2" fmla="val 123521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Status will turn from yellow to green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4642" y="4612142"/>
            <a:ext cx="3429000" cy="94297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309257" y="4386943"/>
            <a:ext cx="381000" cy="413657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7049386" y="4880344"/>
            <a:ext cx="265814" cy="290370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Rectangular Callout 16"/>
          <p:cNvSpPr/>
          <p:nvPr/>
        </p:nvSpPr>
        <p:spPr>
          <a:xfrm>
            <a:off x="5355771" y="3396342"/>
            <a:ext cx="1948543" cy="914400"/>
          </a:xfrm>
          <a:prstGeom prst="wedgeRectCallout">
            <a:avLst>
              <a:gd name="adj1" fmla="val 40304"/>
              <a:gd name="adj2" fmla="val 106773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5. Click the Save icon at the top of the requisition to finish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1077685" y="1545772"/>
            <a:ext cx="1262744" cy="293661"/>
          </a:xfrm>
          <a:prstGeom prst="rect">
            <a:avLst/>
          </a:prstGeom>
          <a:noFill/>
          <a:ln w="38100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Combined Approvers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2880000" y="696684"/>
            <a:ext cx="2464886" cy="903515"/>
          </a:xfrm>
          <a:prstGeom prst="wedgeRectCallout">
            <a:avLst>
              <a:gd name="adj1" fmla="val 101036"/>
              <a:gd name="adj2" fmla="val 117656"/>
            </a:avLst>
          </a:prstGeom>
          <a:solidFill>
            <a:srgbClr val="FCFC9A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+mj-lt"/>
              </a:rPr>
              <a:t>4. To Approve, click the green check-mark icon on Release Strategy tab</a:t>
            </a:r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85200" y="6479719"/>
            <a:ext cx="551534" cy="365125"/>
          </a:xfrm>
        </p:spPr>
        <p:txBody>
          <a:bodyPr/>
          <a:lstStyle/>
          <a:p>
            <a:pPr>
              <a:defRPr/>
            </a:pPr>
            <a:fld id="{468EC4A6-E647-4353-9968-083367511F4C}" type="slidenum">
              <a:rPr lang="en-US" sz="1400" b="0" smtClean="0"/>
              <a:pPr>
                <a:defRPr/>
              </a:pPr>
              <a:t>9</a:t>
            </a:fld>
            <a:endParaRPr lang="en-US" sz="1400" b="0" dirty="0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8b117d49-83f9-4b81-ad6e-291613ab46ce"/>
  <p:tag name="ARTICULATE_SLIDE_PAUSE" val="1"/>
  <p:tag name="ARTICULATE_NAV_LEVEL" val="1"/>
  <p:tag name="ARTICULATE_PLAYLIST_ID" val="-1"/>
  <p:tag name="ARTICULATE_LOCK_SLIDE" val="0"/>
  <p:tag name="ARTICULATE_SLIDE_NAV" val="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Application>Microsoft Office PowerPoint</Application>
  <PresentationFormat>On-screen Show (4:3)</PresentationFormat>
  <Paragraphs>113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Requisition Approvers Training for SAP Requisition Approvals    </vt:lpstr>
      <vt:lpstr>Responsibilities of an Approver</vt:lpstr>
      <vt:lpstr>Approver Levels</vt:lpstr>
      <vt:lpstr>SAP Requisition – Access Business Workplace</vt:lpstr>
      <vt:lpstr>Requisition – Access Documents</vt:lpstr>
      <vt:lpstr>SAP Requisition – Major Components</vt:lpstr>
      <vt:lpstr>SAP Requisition – Approval Steps</vt:lpstr>
      <vt:lpstr>SAP Requisition – Where to Find Attachments</vt:lpstr>
      <vt:lpstr>SAP Requisition – Complete Approval</vt:lpstr>
      <vt:lpstr>SAP Requisition – Complete Level 2 Approval</vt:lpstr>
      <vt:lpstr>SAP Requisition – Reject Requisition</vt:lpstr>
      <vt:lpstr>SAP Requisition – Edit</vt:lpstr>
      <vt:lpstr>SAP Requisition – Edit</vt:lpstr>
      <vt:lpstr>SAP Requisition – Understanding Status Icons</vt:lpstr>
      <vt:lpstr>SAP Requisition – Understanding Status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SRM Shoppers PowerPoint REV</dc:title>
  <dc:creator/>
  <cp:lastModifiedBy/>
  <cp:revision>1047</cp:revision>
  <dcterms:created xsi:type="dcterms:W3CDTF">2011-06-07T13:18:00Z</dcterms:created>
  <dcterms:modified xsi:type="dcterms:W3CDTF">2026-05-14T19:16:13Z</dcterms:modified>
  <cp:contentStatus/>
</cp:coreProperties>
</file>