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6"/>
  </p:sldMasterIdLst>
  <p:notesMasterIdLst>
    <p:notesMasterId r:id="rId22"/>
  </p:notesMasterIdLst>
  <p:handoutMasterIdLst>
    <p:handoutMasterId r:id="rId23"/>
  </p:handoutMasterIdLst>
  <p:sldIdLst>
    <p:sldId id="267" r:id="rId7"/>
    <p:sldId id="613" r:id="rId8"/>
    <p:sldId id="614" r:id="rId9"/>
    <p:sldId id="615" r:id="rId10"/>
    <p:sldId id="616" r:id="rId11"/>
    <p:sldId id="624" r:id="rId12"/>
    <p:sldId id="617" r:id="rId13"/>
    <p:sldId id="618" r:id="rId14"/>
    <p:sldId id="626" r:id="rId15"/>
    <p:sldId id="619" r:id="rId16"/>
    <p:sldId id="620" r:id="rId17"/>
    <p:sldId id="621" r:id="rId18"/>
    <p:sldId id="622" r:id="rId19"/>
    <p:sldId id="625" r:id="rId20"/>
    <p:sldId id="334" r:id="rId21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Arial" charset="0"/>
        <a:ea typeface="Geneva" pitchFamily="48" charset="0"/>
        <a:cs typeface="Geneva" pitchFamily="48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Arial" charset="0"/>
        <a:ea typeface="Geneva" pitchFamily="48" charset="0"/>
        <a:cs typeface="Geneva" pitchFamily="48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Arial" charset="0"/>
        <a:ea typeface="Geneva" pitchFamily="48" charset="0"/>
        <a:cs typeface="Geneva" pitchFamily="48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Arial" charset="0"/>
        <a:ea typeface="Geneva" pitchFamily="48" charset="0"/>
        <a:cs typeface="Geneva" pitchFamily="48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Arial" charset="0"/>
        <a:ea typeface="Geneva" pitchFamily="48" charset="0"/>
        <a:cs typeface="Geneva" pitchFamily="48" charset="0"/>
      </a:defRPr>
    </a:lvl5pPr>
    <a:lvl6pPr marL="2286000" algn="l" defTabSz="914400" rtl="0" eaLnBrk="1" latinLnBrk="0" hangingPunct="1">
      <a:defRPr sz="2400" kern="1200" baseline="-25000">
        <a:solidFill>
          <a:schemeClr val="tx1"/>
        </a:solidFill>
        <a:latin typeface="Arial" charset="0"/>
        <a:ea typeface="Geneva" pitchFamily="48" charset="0"/>
        <a:cs typeface="Geneva" pitchFamily="48" charset="0"/>
      </a:defRPr>
    </a:lvl6pPr>
    <a:lvl7pPr marL="2743200" algn="l" defTabSz="914400" rtl="0" eaLnBrk="1" latinLnBrk="0" hangingPunct="1">
      <a:defRPr sz="2400" kern="1200" baseline="-25000">
        <a:solidFill>
          <a:schemeClr val="tx1"/>
        </a:solidFill>
        <a:latin typeface="Arial" charset="0"/>
        <a:ea typeface="Geneva" pitchFamily="48" charset="0"/>
        <a:cs typeface="Geneva" pitchFamily="48" charset="0"/>
      </a:defRPr>
    </a:lvl7pPr>
    <a:lvl8pPr marL="3200400" algn="l" defTabSz="914400" rtl="0" eaLnBrk="1" latinLnBrk="0" hangingPunct="1">
      <a:defRPr sz="2400" kern="1200" baseline="-25000">
        <a:solidFill>
          <a:schemeClr val="tx1"/>
        </a:solidFill>
        <a:latin typeface="Arial" charset="0"/>
        <a:ea typeface="Geneva" pitchFamily="48" charset="0"/>
        <a:cs typeface="Geneva" pitchFamily="48" charset="0"/>
      </a:defRPr>
    </a:lvl8pPr>
    <a:lvl9pPr marL="3657600" algn="l" defTabSz="914400" rtl="0" eaLnBrk="1" latinLnBrk="0" hangingPunct="1">
      <a:defRPr sz="2400" kern="1200" baseline="-25000">
        <a:solidFill>
          <a:schemeClr val="tx1"/>
        </a:solidFill>
        <a:latin typeface="Arial" charset="0"/>
        <a:ea typeface="Geneva" pitchFamily="48" charset="0"/>
        <a:cs typeface="Geneva" pitchFamily="4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DF4"/>
    <a:srgbClr val="D0D8E8"/>
    <a:srgbClr val="4F81BD"/>
    <a:srgbClr val="FCFC99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0909" autoAdjust="0"/>
  </p:normalViewPr>
  <p:slideViewPr>
    <p:cSldViewPr>
      <p:cViewPr varScale="1">
        <p:scale>
          <a:sx n="111" d="100"/>
          <a:sy n="111" d="100"/>
        </p:scale>
        <p:origin x="1650" y="78"/>
      </p:cViewPr>
      <p:guideLst>
        <p:guide orient="horz" pos="2160"/>
        <p:guide pos="2880"/>
      </p:guideLst>
    </p:cSldViewPr>
  </p:slideViewPr>
  <p:outlineViewPr>
    <p:cViewPr>
      <p:scale>
        <a:sx n="50" d="100"/>
        <a:sy n="5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presProps" Target="presProps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170238" cy="479425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1"/>
            <a:ext cx="3170238" cy="479425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r">
              <a:defRPr sz="1200"/>
            </a:lvl1pPr>
          </a:lstStyle>
          <a:p>
            <a:fld id="{2CF19E71-E65F-4D06-9E52-7F568E550A08}" type="datetimeFigureOut">
              <a:rPr lang="en-US" smtClean="0"/>
              <a:t>4/11/2024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120189"/>
            <a:ext cx="3170238" cy="479425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9"/>
            <a:ext cx="3170238" cy="479425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r">
              <a:defRPr sz="1200"/>
            </a:lvl1pPr>
          </a:lstStyle>
          <a:p>
            <a:fld id="{A52FBAF0-B0BD-43CA-9083-F39ECAF53B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3373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647" tIns="48324" rIns="96647" bIns="48324" numCol="1" anchor="t" anchorCtr="0" compatLnSpc="1">
            <a:prstTxWarp prst="textNoShape">
              <a:avLst/>
            </a:prstTxWarp>
          </a:bodyPr>
          <a:lstStyle>
            <a:lvl1pPr>
              <a:defRPr sz="1300" baseline="0"/>
            </a:lvl1pPr>
          </a:lstStyle>
          <a:p>
            <a:endParaRPr lang="en-US" alt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5280" y="0"/>
            <a:ext cx="3169920" cy="480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647" tIns="48324" rIns="96647" bIns="48324" numCol="1" anchor="t" anchorCtr="0" compatLnSpc="1">
            <a:prstTxWarp prst="textNoShape">
              <a:avLst/>
            </a:prstTxWarp>
          </a:bodyPr>
          <a:lstStyle>
            <a:lvl1pPr algn="r">
              <a:defRPr sz="1300" baseline="0"/>
            </a:lvl1pPr>
          </a:lstStyle>
          <a:p>
            <a:endParaRPr lang="en-US" altLang="en-US" dirty="0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5360" y="4560570"/>
            <a:ext cx="5364480" cy="4320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647" tIns="48324" rIns="96647" bIns="483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140"/>
            <a:ext cx="3169920" cy="480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647" tIns="48324" rIns="96647" bIns="48324" numCol="1" anchor="b" anchorCtr="0" compatLnSpc="1">
            <a:prstTxWarp prst="textNoShape">
              <a:avLst/>
            </a:prstTxWarp>
          </a:bodyPr>
          <a:lstStyle>
            <a:lvl1pPr>
              <a:defRPr sz="1300" baseline="0"/>
            </a:lvl1pPr>
          </a:lstStyle>
          <a:p>
            <a:endParaRPr lang="en-US" altLang="en-US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5280" y="9121140"/>
            <a:ext cx="3169920" cy="480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647" tIns="48324" rIns="96647" bIns="48324" numCol="1" anchor="b" anchorCtr="0" compatLnSpc="1">
            <a:prstTxWarp prst="textNoShape">
              <a:avLst/>
            </a:prstTxWarp>
          </a:bodyPr>
          <a:lstStyle>
            <a:lvl1pPr algn="r">
              <a:defRPr sz="1300" baseline="0"/>
            </a:lvl1pPr>
          </a:lstStyle>
          <a:p>
            <a:fld id="{92172D87-AE39-4ECC-BC57-1C51AA0C76E4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828017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pitchFamily="48" charset="0"/>
        <a:cs typeface="Geneva" pitchFamily="48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pitchFamily="48" charset="0"/>
        <a:cs typeface="Geneva" pitchFamily="48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pitchFamily="48" charset="0"/>
        <a:cs typeface="Geneva" pitchFamily="48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pitchFamily="48" charset="0"/>
        <a:cs typeface="Geneva" pitchFamily="48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pitchFamily="48" charset="0"/>
        <a:cs typeface="Geneva" pitchFamily="48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A1359A-2966-4F36-9B13-4013808DAA8D}" type="slidenum">
              <a:rPr lang="en-US" altLang="en-US"/>
              <a:pPr/>
              <a:t>1</a:t>
            </a:fld>
            <a:endParaRPr lang="en-US" altLang="en-US" dirty="0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8F4A24-D58B-467A-BAF5-8E5E6FFD653A}" type="slidenum">
              <a:rPr lang="en-US" altLang="en-US"/>
              <a:pPr/>
              <a:t>10</a:t>
            </a:fld>
            <a:endParaRPr lang="en-US" altLang="en-US" dirty="0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265022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8F4A24-D58B-467A-BAF5-8E5E6FFD653A}" type="slidenum">
              <a:rPr lang="en-US" altLang="en-US"/>
              <a:pPr/>
              <a:t>11</a:t>
            </a:fld>
            <a:endParaRPr lang="en-US" altLang="en-US" dirty="0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285511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8F4A24-D58B-467A-BAF5-8E5E6FFD653A}" type="slidenum">
              <a:rPr lang="en-US" altLang="en-US"/>
              <a:pPr/>
              <a:t>12</a:t>
            </a:fld>
            <a:endParaRPr lang="en-US" altLang="en-US" dirty="0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835106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8F4A24-D58B-467A-BAF5-8E5E6FFD653A}" type="slidenum">
              <a:rPr lang="en-US" altLang="en-US"/>
              <a:pPr/>
              <a:t>13</a:t>
            </a:fld>
            <a:endParaRPr lang="en-US" altLang="en-US" dirty="0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978659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8F4A24-D58B-467A-BAF5-8E5E6FFD653A}" type="slidenum">
              <a:rPr lang="en-US" altLang="en-US"/>
              <a:pPr/>
              <a:t>14</a:t>
            </a:fld>
            <a:endParaRPr lang="en-US" altLang="en-US" dirty="0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728021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A1359A-2966-4F36-9B13-4013808DAA8D}" type="slidenum">
              <a:rPr lang="en-US" altLang="en-US"/>
              <a:pPr/>
              <a:t>15</a:t>
            </a:fld>
            <a:endParaRPr lang="en-US" altLang="en-US" dirty="0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8F4A24-D58B-467A-BAF5-8E5E6FFD653A}" type="slidenum">
              <a:rPr lang="en-US" altLang="en-US"/>
              <a:pPr/>
              <a:t>2</a:t>
            </a:fld>
            <a:endParaRPr lang="en-US" altLang="en-US" dirty="0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827361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8F4A24-D58B-467A-BAF5-8E5E6FFD653A}" type="slidenum">
              <a:rPr lang="en-US" altLang="en-US"/>
              <a:pPr/>
              <a:t>3</a:t>
            </a:fld>
            <a:endParaRPr lang="en-US" altLang="en-US" dirty="0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787451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8F4A24-D58B-467A-BAF5-8E5E6FFD653A}" type="slidenum">
              <a:rPr lang="en-US" altLang="en-US"/>
              <a:pPr/>
              <a:t>4</a:t>
            </a:fld>
            <a:endParaRPr lang="en-US" altLang="en-US" dirty="0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039100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8F4A24-D58B-467A-BAF5-8E5E6FFD653A}" type="slidenum">
              <a:rPr lang="en-US" altLang="en-US"/>
              <a:pPr/>
              <a:t>5</a:t>
            </a:fld>
            <a:endParaRPr lang="en-US" altLang="en-US" dirty="0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310469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8F4A24-D58B-467A-BAF5-8E5E6FFD653A}" type="slidenum">
              <a:rPr lang="en-US" altLang="en-US"/>
              <a:pPr/>
              <a:t>6</a:t>
            </a:fld>
            <a:endParaRPr lang="en-US" altLang="en-US" dirty="0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839012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8F4A24-D58B-467A-BAF5-8E5E6FFD653A}" type="slidenum">
              <a:rPr lang="en-US" altLang="en-US"/>
              <a:pPr/>
              <a:t>7</a:t>
            </a:fld>
            <a:endParaRPr lang="en-US" altLang="en-US" dirty="0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480807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8F4A24-D58B-467A-BAF5-8E5E6FFD653A}" type="slidenum">
              <a:rPr lang="en-US" altLang="en-US"/>
              <a:pPr/>
              <a:t>8</a:t>
            </a:fld>
            <a:endParaRPr lang="en-US" altLang="en-US" dirty="0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334593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8F4A24-D58B-467A-BAF5-8E5E6FFD653A}" type="slidenum">
              <a:rPr lang="en-US" altLang="en-US"/>
              <a:pPr/>
              <a:t>9</a:t>
            </a:fld>
            <a:endParaRPr lang="en-US" altLang="en-US" dirty="0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948802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Strategic Procurement for Purchasing Staff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5D18BD-FC5B-4EF3-B359-CA26B0087D91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08863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Strategic Procurement for Purchasing Staff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2C903C-7ACD-4746-9E43-7B165A6B8F77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853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Strategic Procurement for Purchasing Staff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D07320-51D3-45F5-8DFA-B970519407E3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4358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Strategic Procurement for Purchasing Staff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2A3A3D-B2FB-4A7E-9504-2833F39F96D1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01665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Strategic Procurement for Purchasing Staff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2602E6-F799-4902-B817-D94E2F89FF40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81491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Strategic Procurement for Purchasing Staff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FD3DF5-C616-41BB-955A-2D0225B9A534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02376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Strategic Procurement for Purchasing Staff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135865-4CD0-48DC-9F5B-00EDDCE9D149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16745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Strategic Procurement for Purchasing Staff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90E244-F5FB-4E85-832B-2E2FE1C010D6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91955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Strategic Procurement for Purchasing Staff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A33011-DBF9-4DDC-9E17-F4E44110A7A4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45925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Strategic Procurement for Purchasing Staff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E63B9B-ECD4-4D10-9F69-CD891D16D26C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75570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Strategic Procurement for Purchasing Staff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D9317A-1D36-4665-BE51-003837A2E004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55146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aseline="0"/>
            </a:lvl1pPr>
          </a:lstStyle>
          <a:p>
            <a:endParaRPr lang="en-US" alt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aseline="0"/>
            </a:lvl1pPr>
          </a:lstStyle>
          <a:p>
            <a:r>
              <a:rPr lang="en-US" altLang="en-US" dirty="0"/>
              <a:t>Strategic Procurement for Purchasing Staff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aseline="0"/>
            </a:lvl1pPr>
          </a:lstStyle>
          <a:p>
            <a:fld id="{7BCACABA-4D90-4814-BB24-AEC604B9402B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Geneva" pitchFamily="48" charset="0"/>
          <a:cs typeface="Geneva" pitchFamily="4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Geneva" pitchFamily="48" charset="0"/>
          <a:cs typeface="Geneva" pitchFamily="4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Geneva" pitchFamily="48" charset="0"/>
          <a:cs typeface="Geneva" pitchFamily="4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Geneva" pitchFamily="48" charset="0"/>
          <a:cs typeface="Geneva" pitchFamily="4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Geneva" pitchFamily="48" charset="0"/>
          <a:cs typeface="Geneva" pitchFamily="4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Geneva" pitchFamily="48" charset="0"/>
          <a:cs typeface="Geneva" pitchFamily="4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Geneva" pitchFamily="48" charset="0"/>
          <a:cs typeface="Geneva" pitchFamily="4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Geneva" pitchFamily="48" charset="0"/>
          <a:cs typeface="Geneva" pitchFamily="4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1" name="Picture 5" descr="SeeBlue-Background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771" y="0"/>
            <a:ext cx="9274175" cy="695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22" name="Rectangle 6"/>
          <p:cNvSpPr>
            <a:spLocks noGrp="1" noChangeArrowheads="1"/>
          </p:cNvSpPr>
          <p:nvPr>
            <p:ph type="ctrTitle"/>
          </p:nvPr>
        </p:nvSpPr>
        <p:spPr>
          <a:xfrm>
            <a:off x="-97158" y="2592073"/>
            <a:ext cx="9222936" cy="1946022"/>
          </a:xfrm>
          <a:ln/>
        </p:spPr>
        <p:txBody>
          <a:bodyPr/>
          <a:lstStyle/>
          <a:p>
            <a:r>
              <a:rPr lang="en-US" altLang="en-US" b="1" dirty="0">
                <a:solidFill>
                  <a:schemeClr val="tx1"/>
                </a:solidFill>
              </a:rPr>
              <a:t>Strategic Sourcing </a:t>
            </a:r>
            <a:br>
              <a:rPr lang="en-US" altLang="en-US" b="1" dirty="0">
                <a:solidFill>
                  <a:schemeClr val="tx1"/>
                </a:solidFill>
              </a:rPr>
            </a:br>
            <a:r>
              <a:rPr lang="en-US" altLang="en-US" b="1" dirty="0">
                <a:solidFill>
                  <a:schemeClr val="tx1"/>
                </a:solidFill>
              </a:rPr>
              <a:t>Business Case</a:t>
            </a:r>
            <a:br>
              <a:rPr lang="en-US" altLang="en-US" b="1" dirty="0">
                <a:solidFill>
                  <a:schemeClr val="tx1"/>
                </a:solidFill>
              </a:rPr>
            </a:br>
            <a:r>
              <a:rPr lang="en-US" altLang="en-US" b="1" dirty="0">
                <a:solidFill>
                  <a:schemeClr val="tx1"/>
                </a:solidFill>
              </a:rPr>
              <a:t>Title: </a:t>
            </a:r>
            <a:r>
              <a:rPr lang="en-US" altLang="en-US" b="1" dirty="0">
                <a:solidFill>
                  <a:srgbClr val="FF0000"/>
                </a:solidFill>
              </a:rPr>
              <a:t>XXXX</a:t>
            </a:r>
            <a:br>
              <a:rPr lang="en-US" altLang="en-US" sz="4800" b="1" dirty="0">
                <a:solidFill>
                  <a:schemeClr val="tx1"/>
                </a:solidFill>
              </a:rPr>
            </a:br>
            <a:r>
              <a:rPr lang="en-US" altLang="en-US" sz="1200" b="1" dirty="0">
                <a:solidFill>
                  <a:schemeClr val="tx1"/>
                </a:solidFill>
              </a:rPr>
              <a:t> </a:t>
            </a:r>
            <a:endParaRPr lang="en-US" altLang="en-US" b="1" i="1" u="sng" dirty="0">
              <a:solidFill>
                <a:schemeClr val="tx1"/>
              </a:solidFill>
              <a:latin typeface="Calibri Light" panose="020F0302020204030204" pitchFamily="34" charset="0"/>
              <a:cs typeface="Angsana New" panose="02020603050405020304" pitchFamily="18" charset="-34"/>
            </a:endParaRPr>
          </a:p>
        </p:txBody>
      </p:sp>
      <p:sp>
        <p:nvSpPr>
          <p:cNvPr id="34824" name="Text Box 8"/>
          <p:cNvSpPr txBox="1">
            <a:spLocks noChangeArrowheads="1"/>
          </p:cNvSpPr>
          <p:nvPr/>
        </p:nvSpPr>
        <p:spPr bwMode="auto">
          <a:xfrm>
            <a:off x="7772400" y="6521450"/>
            <a:ext cx="12954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en-US" sz="600" baseline="0" dirty="0">
                <a:solidFill>
                  <a:schemeClr val="bg1"/>
                </a:solidFill>
                <a:latin typeface="Helvetica" pitchFamily="48" charset="0"/>
                <a:ea typeface="Lucida Grande" pitchFamily="48" charset="0"/>
                <a:cs typeface="Lucida Grande" pitchFamily="48" charset="0"/>
              </a:rPr>
              <a:t>﻿</a:t>
            </a:r>
            <a:r>
              <a:rPr lang="en-US" altLang="en-US" sz="600" baseline="0" dirty="0">
                <a:solidFill>
                  <a:schemeClr val="bg1"/>
                </a:solidFill>
                <a:latin typeface="Helvetica" pitchFamily="48" charset="0"/>
              </a:rPr>
              <a:t>An Equal Opportunity University</a:t>
            </a:r>
          </a:p>
        </p:txBody>
      </p:sp>
      <p:pic>
        <p:nvPicPr>
          <p:cNvPr id="10" name="Picture 9" descr="C:\Users\clocke\AppData\Local\Microsoft\Windows\INetCache\Content.Word\uk_healthcare_exteriorlrjpg_1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7715" y="483973"/>
            <a:ext cx="3029125" cy="20094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416" y="4580624"/>
            <a:ext cx="2945610" cy="2209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34B5ACA-3ABF-4E15-A948-EF291420AC8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0688" y="447925"/>
            <a:ext cx="4063050" cy="200949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3881507-26A8-46F6-AC94-366F49E3C15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11783" y="4538433"/>
            <a:ext cx="3061529" cy="229358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60" name="Picture 8" descr="SeeBlue-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338" y="-17463"/>
            <a:ext cx="9191626" cy="6892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63" name="Text Box 11"/>
          <p:cNvSpPr txBox="1">
            <a:spLocks noChangeArrowheads="1"/>
          </p:cNvSpPr>
          <p:nvPr/>
        </p:nvSpPr>
        <p:spPr bwMode="auto">
          <a:xfrm>
            <a:off x="76200" y="6521450"/>
            <a:ext cx="12954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en-US" sz="600" baseline="0" dirty="0">
                <a:solidFill>
                  <a:schemeClr val="bg1"/>
                </a:solidFill>
                <a:latin typeface="Helvetica" pitchFamily="48" charset="0"/>
                <a:ea typeface="Lucida Grande" pitchFamily="48" charset="0"/>
                <a:cs typeface="Lucida Grande" pitchFamily="48" charset="0"/>
              </a:rPr>
              <a:t>﻿</a:t>
            </a:r>
            <a:r>
              <a:rPr lang="en-US" altLang="en-US" sz="600" baseline="0" dirty="0">
                <a:solidFill>
                  <a:schemeClr val="bg1"/>
                </a:solidFill>
                <a:latin typeface="Helvetica" pitchFamily="48" charset="0"/>
              </a:rPr>
              <a:t>An Equal Opportunity University</a:t>
            </a:r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533400" y="914400"/>
            <a:ext cx="8003969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0000">
                <a:alpha val="73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Title 1"/>
          <p:cNvSpPr txBox="1">
            <a:spLocks/>
          </p:cNvSpPr>
          <p:nvPr/>
        </p:nvSpPr>
        <p:spPr bwMode="auto">
          <a:xfrm>
            <a:off x="381000" y="304800"/>
            <a:ext cx="835643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Geneva" pitchFamily="48" charset="0"/>
                <a:cs typeface="Geneva" pitchFamily="4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Geneva" pitchFamily="48" charset="0"/>
                <a:cs typeface="Geneva" pitchFamily="4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Geneva" pitchFamily="48" charset="0"/>
                <a:cs typeface="Geneva" pitchFamily="4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Geneva" pitchFamily="48" charset="0"/>
                <a:cs typeface="Geneva" pitchFamily="4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Geneva" pitchFamily="48" charset="0"/>
                <a:cs typeface="Geneva" pitchFamily="4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Geneva" pitchFamily="48" charset="0"/>
                <a:cs typeface="Geneva" pitchFamily="4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Geneva" pitchFamily="48" charset="0"/>
                <a:cs typeface="Geneva" pitchFamily="4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Geneva" pitchFamily="48" charset="0"/>
                <a:cs typeface="Geneva" pitchFamily="48" charset="0"/>
              </a:defRPr>
            </a:lvl9pPr>
          </a:lstStyle>
          <a:p>
            <a:pPr algn="l" eaLnBrk="1" hangingPunct="1"/>
            <a:endParaRPr lang="en-US" sz="3200" b="1" kern="0" baseline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63000" y="5562600"/>
            <a:ext cx="381000" cy="304800"/>
          </a:xfrm>
        </p:spPr>
        <p:txBody>
          <a:bodyPr/>
          <a:lstStyle/>
          <a:p>
            <a:fld id="{F95D18BD-FC5B-4EF3-B359-CA26B0087D91}" type="slidenum">
              <a:rPr lang="en-US" altLang="en-US" b="1" smtClean="0">
                <a:solidFill>
                  <a:schemeClr val="bg1"/>
                </a:solidFill>
              </a:rPr>
              <a:pPr/>
              <a:t>10</a:t>
            </a:fld>
            <a:endParaRPr lang="en-US" altLang="en-US" b="1" dirty="0">
              <a:solidFill>
                <a:schemeClr val="bg1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457200" y="381000"/>
            <a:ext cx="835643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Geneva" pitchFamily="48" charset="0"/>
                <a:cs typeface="Geneva" pitchFamily="4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Geneva" pitchFamily="48" charset="0"/>
                <a:cs typeface="Geneva" pitchFamily="4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Geneva" pitchFamily="48" charset="0"/>
                <a:cs typeface="Geneva" pitchFamily="4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Geneva" pitchFamily="48" charset="0"/>
                <a:cs typeface="Geneva" pitchFamily="4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Geneva" pitchFamily="48" charset="0"/>
                <a:cs typeface="Geneva" pitchFamily="4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Geneva" pitchFamily="48" charset="0"/>
                <a:cs typeface="Geneva" pitchFamily="4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Geneva" pitchFamily="48" charset="0"/>
                <a:cs typeface="Geneva" pitchFamily="4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Geneva" pitchFamily="48" charset="0"/>
                <a:cs typeface="Geneva" pitchFamily="48" charset="0"/>
              </a:defRPr>
            </a:lvl9pPr>
          </a:lstStyle>
          <a:p>
            <a:pPr algn="l" eaLnBrk="1" hangingPunct="1"/>
            <a:r>
              <a:rPr lang="en-US" sz="2800" b="1" kern="0" baseline="0" dirty="0"/>
              <a:t>Savings Summary</a:t>
            </a:r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371600" y="6324600"/>
            <a:ext cx="6019800" cy="279400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effectLst/>
              </a:rPr>
              <a:t>Strategic Sourcing Initiative Business Case</a:t>
            </a:r>
            <a:endParaRPr lang="en-US" b="1" dirty="0">
              <a:solidFill>
                <a:srgbClr val="FF0000"/>
              </a:solidFill>
              <a:effectLst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2521E4B-9880-481B-94B4-8B8CD608C8F6}"/>
              </a:ext>
            </a:extLst>
          </p:cNvPr>
          <p:cNvSpPr txBox="1"/>
          <p:nvPr/>
        </p:nvSpPr>
        <p:spPr>
          <a:xfrm>
            <a:off x="292015" y="1054608"/>
            <a:ext cx="853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0" dirty="0"/>
              <a:t>XXXX</a:t>
            </a:r>
          </a:p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7A70063-BAFB-4D56-B6B6-C8547A80B3F5}"/>
              </a:ext>
            </a:extLst>
          </p:cNvPr>
          <p:cNvSpPr txBox="1"/>
          <p:nvPr/>
        </p:nvSpPr>
        <p:spPr>
          <a:xfrm>
            <a:off x="9162288" y="27432"/>
            <a:ext cx="320040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aseline="0" dirty="0">
                <a:solidFill>
                  <a:srgbClr val="00B0F0"/>
                </a:solidFill>
              </a:rPr>
              <a:t>Purpose: Conclusion to the business case which highlights the key savings levers, reiterates observations, and estimates opportunity. </a:t>
            </a:r>
          </a:p>
          <a:p>
            <a:endParaRPr lang="en-US" sz="1200" baseline="0" dirty="0">
              <a:solidFill>
                <a:srgbClr val="00B0F0"/>
              </a:solidFill>
            </a:endParaRPr>
          </a:p>
          <a:p>
            <a:r>
              <a:rPr lang="en-US" sz="1200" baseline="0" dirty="0">
                <a:solidFill>
                  <a:srgbClr val="00B0F0"/>
                </a:solidFill>
              </a:rPr>
              <a:t>The savings summary is the key output reflecting the sourcing process savings potential</a:t>
            </a:r>
          </a:p>
          <a:p>
            <a:endParaRPr lang="en-US" sz="1200" baseline="0" dirty="0">
              <a:solidFill>
                <a:srgbClr val="00B0F0"/>
              </a:solidFill>
            </a:endParaRPr>
          </a:p>
          <a:p>
            <a:r>
              <a:rPr lang="en-US" sz="1200" baseline="0" dirty="0">
                <a:solidFill>
                  <a:srgbClr val="00B0F0"/>
                </a:solidFill>
              </a:rPr>
              <a:t>Quantify the opportunity and clearly define the impact of implementation decisions on achieving savings</a:t>
            </a:r>
          </a:p>
          <a:p>
            <a:endParaRPr lang="en-US" sz="1200" baseline="0" dirty="0">
              <a:solidFill>
                <a:srgbClr val="00B0F0"/>
              </a:solidFill>
            </a:endParaRPr>
          </a:p>
          <a:p>
            <a:r>
              <a:rPr lang="en-US" sz="1200" baseline="0" dirty="0">
                <a:solidFill>
                  <a:srgbClr val="00B0F0"/>
                </a:solidFill>
              </a:rPr>
              <a:t>Use comment fields in order to connect points made by analysis slides; new thoughts should not be introduced</a:t>
            </a:r>
          </a:p>
          <a:p>
            <a:endParaRPr lang="en-US" sz="1200" baseline="0" dirty="0">
              <a:solidFill>
                <a:srgbClr val="00B0F0"/>
              </a:solidFill>
            </a:endParaRPr>
          </a:p>
          <a:p>
            <a:r>
              <a:rPr lang="en-US" sz="1200" baseline="0" dirty="0">
                <a:solidFill>
                  <a:srgbClr val="00B0F0"/>
                </a:solidFill>
              </a:rPr>
              <a:t>Several methods exist to both measure and present savings; the method used should be determined by the organization’s standards and culture</a:t>
            </a:r>
          </a:p>
          <a:p>
            <a:endParaRPr lang="en-US" sz="1200" baseline="0" dirty="0">
              <a:solidFill>
                <a:srgbClr val="00B0F0"/>
              </a:solidFill>
            </a:endParaRPr>
          </a:p>
          <a:p>
            <a:r>
              <a:rPr lang="en-US" sz="1200" u="sng" baseline="0" dirty="0">
                <a:solidFill>
                  <a:srgbClr val="00B0F0"/>
                </a:solidFill>
              </a:rPr>
              <a:t>Delete this box when done.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4084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60" name="Picture 8" descr="SeeBlue-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338" y="-17463"/>
            <a:ext cx="9191626" cy="6892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63" name="Text Box 11"/>
          <p:cNvSpPr txBox="1">
            <a:spLocks noChangeArrowheads="1"/>
          </p:cNvSpPr>
          <p:nvPr/>
        </p:nvSpPr>
        <p:spPr bwMode="auto">
          <a:xfrm>
            <a:off x="76200" y="6521450"/>
            <a:ext cx="12954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en-US" sz="600" baseline="0" dirty="0">
                <a:solidFill>
                  <a:schemeClr val="bg1"/>
                </a:solidFill>
                <a:latin typeface="Helvetica" pitchFamily="48" charset="0"/>
                <a:ea typeface="Lucida Grande" pitchFamily="48" charset="0"/>
                <a:cs typeface="Lucida Grande" pitchFamily="48" charset="0"/>
              </a:rPr>
              <a:t>﻿</a:t>
            </a:r>
            <a:r>
              <a:rPr lang="en-US" altLang="en-US" sz="600" baseline="0" dirty="0">
                <a:solidFill>
                  <a:schemeClr val="bg1"/>
                </a:solidFill>
                <a:latin typeface="Helvetica" pitchFamily="48" charset="0"/>
              </a:rPr>
              <a:t>An Equal Opportunity University</a:t>
            </a:r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533400" y="914400"/>
            <a:ext cx="8003969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0000">
                <a:alpha val="73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Title 1"/>
          <p:cNvSpPr txBox="1">
            <a:spLocks/>
          </p:cNvSpPr>
          <p:nvPr/>
        </p:nvSpPr>
        <p:spPr bwMode="auto">
          <a:xfrm>
            <a:off x="381000" y="304800"/>
            <a:ext cx="835643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Geneva" pitchFamily="48" charset="0"/>
                <a:cs typeface="Geneva" pitchFamily="4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Geneva" pitchFamily="48" charset="0"/>
                <a:cs typeface="Geneva" pitchFamily="4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Geneva" pitchFamily="48" charset="0"/>
                <a:cs typeface="Geneva" pitchFamily="4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Geneva" pitchFamily="48" charset="0"/>
                <a:cs typeface="Geneva" pitchFamily="4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Geneva" pitchFamily="48" charset="0"/>
                <a:cs typeface="Geneva" pitchFamily="4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Geneva" pitchFamily="48" charset="0"/>
                <a:cs typeface="Geneva" pitchFamily="4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Geneva" pitchFamily="48" charset="0"/>
                <a:cs typeface="Geneva" pitchFamily="4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Geneva" pitchFamily="48" charset="0"/>
                <a:cs typeface="Geneva" pitchFamily="48" charset="0"/>
              </a:defRPr>
            </a:lvl9pPr>
          </a:lstStyle>
          <a:p>
            <a:pPr algn="l" eaLnBrk="1" hangingPunct="1"/>
            <a:endParaRPr lang="en-US" sz="3200" b="1" kern="0" baseline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63000" y="5562600"/>
            <a:ext cx="381000" cy="304800"/>
          </a:xfrm>
        </p:spPr>
        <p:txBody>
          <a:bodyPr/>
          <a:lstStyle/>
          <a:p>
            <a:fld id="{F95D18BD-FC5B-4EF3-B359-CA26B0087D91}" type="slidenum">
              <a:rPr lang="en-US" altLang="en-US" b="1" smtClean="0">
                <a:solidFill>
                  <a:schemeClr val="bg1"/>
                </a:solidFill>
              </a:rPr>
              <a:pPr/>
              <a:t>11</a:t>
            </a:fld>
            <a:endParaRPr lang="en-US" altLang="en-US" b="1" dirty="0">
              <a:solidFill>
                <a:schemeClr val="bg1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457200" y="381000"/>
            <a:ext cx="835643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Geneva" pitchFamily="48" charset="0"/>
                <a:cs typeface="Geneva" pitchFamily="4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Geneva" pitchFamily="48" charset="0"/>
                <a:cs typeface="Geneva" pitchFamily="4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Geneva" pitchFamily="48" charset="0"/>
                <a:cs typeface="Geneva" pitchFamily="4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Geneva" pitchFamily="48" charset="0"/>
                <a:cs typeface="Geneva" pitchFamily="4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Geneva" pitchFamily="48" charset="0"/>
                <a:cs typeface="Geneva" pitchFamily="4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Geneva" pitchFamily="48" charset="0"/>
                <a:cs typeface="Geneva" pitchFamily="4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Geneva" pitchFamily="48" charset="0"/>
                <a:cs typeface="Geneva" pitchFamily="4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Geneva" pitchFamily="48" charset="0"/>
                <a:cs typeface="Geneva" pitchFamily="48" charset="0"/>
              </a:defRPr>
            </a:lvl9pPr>
          </a:lstStyle>
          <a:p>
            <a:pPr algn="l" eaLnBrk="1" hangingPunct="1"/>
            <a:r>
              <a:rPr lang="en-US" sz="2800" b="1" kern="0" baseline="0" dirty="0"/>
              <a:t>Action Plan</a:t>
            </a:r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371600" y="6324600"/>
            <a:ext cx="6019800" cy="279400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effectLst/>
              </a:rPr>
              <a:t>Strategic Sourcing Initiative Business Case</a:t>
            </a:r>
            <a:endParaRPr lang="en-US" b="1" dirty="0">
              <a:solidFill>
                <a:srgbClr val="FF0000"/>
              </a:solidFill>
              <a:effectLst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2521E4B-9880-481B-94B4-8B8CD608C8F6}"/>
              </a:ext>
            </a:extLst>
          </p:cNvPr>
          <p:cNvSpPr txBox="1"/>
          <p:nvPr/>
        </p:nvSpPr>
        <p:spPr>
          <a:xfrm>
            <a:off x="292015" y="1054608"/>
            <a:ext cx="853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0" dirty="0"/>
              <a:t>XXXX</a:t>
            </a:r>
          </a:p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7A70063-BAFB-4D56-B6B6-C8547A80B3F5}"/>
              </a:ext>
            </a:extLst>
          </p:cNvPr>
          <p:cNvSpPr txBox="1"/>
          <p:nvPr/>
        </p:nvSpPr>
        <p:spPr>
          <a:xfrm>
            <a:off x="9131808" y="0"/>
            <a:ext cx="32004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aseline="0" dirty="0">
                <a:solidFill>
                  <a:srgbClr val="00B0F0"/>
                </a:solidFill>
              </a:rPr>
              <a:t>Purpose: Assist with savings implementation and determining next steps and roles and responsibilities.</a:t>
            </a:r>
          </a:p>
          <a:p>
            <a:endParaRPr lang="en-US" sz="1200" baseline="0" dirty="0">
              <a:solidFill>
                <a:srgbClr val="00B0F0"/>
              </a:solidFill>
            </a:endParaRPr>
          </a:p>
          <a:p>
            <a:r>
              <a:rPr lang="en-US" sz="1200" baseline="0" dirty="0">
                <a:solidFill>
                  <a:srgbClr val="00B0F0"/>
                </a:solidFill>
              </a:rPr>
              <a:t>Utilize action plans to assist with savings implementation</a:t>
            </a:r>
          </a:p>
          <a:p>
            <a:endParaRPr lang="en-US" sz="1200" baseline="0" dirty="0">
              <a:solidFill>
                <a:srgbClr val="00B0F0"/>
              </a:solidFill>
            </a:endParaRPr>
          </a:p>
          <a:p>
            <a:r>
              <a:rPr lang="en-US" sz="1200" baseline="0" dirty="0">
                <a:solidFill>
                  <a:srgbClr val="00B0F0"/>
                </a:solidFill>
              </a:rPr>
              <a:t>All plans will vary, but generally should include a schedule of activities, primary tasks, responsibility, and status</a:t>
            </a:r>
          </a:p>
          <a:p>
            <a:endParaRPr lang="en-US" sz="1200" baseline="0" dirty="0">
              <a:solidFill>
                <a:srgbClr val="00B0F0"/>
              </a:solidFill>
            </a:endParaRPr>
          </a:p>
          <a:p>
            <a:r>
              <a:rPr lang="en-US" sz="1200" baseline="0" dirty="0">
                <a:solidFill>
                  <a:srgbClr val="00B0F0"/>
                </a:solidFill>
              </a:rPr>
              <a:t>Action plans that are placed in business cases are preliminary and primarily serve to facilitate discussion among key stakeholders</a:t>
            </a:r>
          </a:p>
          <a:p>
            <a:endParaRPr lang="en-US" sz="1200" baseline="0" dirty="0">
              <a:solidFill>
                <a:srgbClr val="00B0F0"/>
              </a:solidFill>
            </a:endParaRPr>
          </a:p>
          <a:p>
            <a:r>
              <a:rPr lang="en-US" sz="1200" u="sng" baseline="0" dirty="0">
                <a:solidFill>
                  <a:srgbClr val="00B0F0"/>
                </a:solidFill>
              </a:rPr>
              <a:t>Delete this box when done.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5810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60" name="Picture 8" descr="SeeBlue-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338" y="-17463"/>
            <a:ext cx="9191626" cy="6892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63" name="Text Box 11"/>
          <p:cNvSpPr txBox="1">
            <a:spLocks noChangeArrowheads="1"/>
          </p:cNvSpPr>
          <p:nvPr/>
        </p:nvSpPr>
        <p:spPr bwMode="auto">
          <a:xfrm>
            <a:off x="76200" y="6521450"/>
            <a:ext cx="12954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en-US" sz="600" baseline="0" dirty="0">
                <a:solidFill>
                  <a:schemeClr val="bg1"/>
                </a:solidFill>
                <a:latin typeface="Helvetica" pitchFamily="48" charset="0"/>
                <a:ea typeface="Lucida Grande" pitchFamily="48" charset="0"/>
                <a:cs typeface="Lucida Grande" pitchFamily="48" charset="0"/>
              </a:rPr>
              <a:t>﻿</a:t>
            </a:r>
            <a:r>
              <a:rPr lang="en-US" altLang="en-US" sz="600" baseline="0" dirty="0">
                <a:solidFill>
                  <a:schemeClr val="bg1"/>
                </a:solidFill>
                <a:latin typeface="Helvetica" pitchFamily="48" charset="0"/>
              </a:rPr>
              <a:t>An Equal Opportunity University</a:t>
            </a:r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533400" y="914400"/>
            <a:ext cx="8003969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0000">
                <a:alpha val="73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Title 1"/>
          <p:cNvSpPr txBox="1">
            <a:spLocks/>
          </p:cNvSpPr>
          <p:nvPr/>
        </p:nvSpPr>
        <p:spPr bwMode="auto">
          <a:xfrm>
            <a:off x="381000" y="304800"/>
            <a:ext cx="835643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Geneva" pitchFamily="48" charset="0"/>
                <a:cs typeface="Geneva" pitchFamily="4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Geneva" pitchFamily="48" charset="0"/>
                <a:cs typeface="Geneva" pitchFamily="4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Geneva" pitchFamily="48" charset="0"/>
                <a:cs typeface="Geneva" pitchFamily="4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Geneva" pitchFamily="48" charset="0"/>
                <a:cs typeface="Geneva" pitchFamily="4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Geneva" pitchFamily="48" charset="0"/>
                <a:cs typeface="Geneva" pitchFamily="4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Geneva" pitchFamily="48" charset="0"/>
                <a:cs typeface="Geneva" pitchFamily="4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Geneva" pitchFamily="48" charset="0"/>
                <a:cs typeface="Geneva" pitchFamily="4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Geneva" pitchFamily="48" charset="0"/>
                <a:cs typeface="Geneva" pitchFamily="48" charset="0"/>
              </a:defRPr>
            </a:lvl9pPr>
          </a:lstStyle>
          <a:p>
            <a:pPr algn="l" eaLnBrk="1" hangingPunct="1"/>
            <a:endParaRPr lang="en-US" sz="3200" b="1" kern="0" baseline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63000" y="5562600"/>
            <a:ext cx="381000" cy="304800"/>
          </a:xfrm>
        </p:spPr>
        <p:txBody>
          <a:bodyPr/>
          <a:lstStyle/>
          <a:p>
            <a:fld id="{F95D18BD-FC5B-4EF3-B359-CA26B0087D91}" type="slidenum">
              <a:rPr lang="en-US" altLang="en-US" b="1" smtClean="0">
                <a:solidFill>
                  <a:schemeClr val="bg1"/>
                </a:solidFill>
              </a:rPr>
              <a:pPr/>
              <a:t>12</a:t>
            </a:fld>
            <a:endParaRPr lang="en-US" altLang="en-US" b="1" dirty="0">
              <a:solidFill>
                <a:schemeClr val="bg1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457200" y="381000"/>
            <a:ext cx="835643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Geneva" pitchFamily="48" charset="0"/>
                <a:cs typeface="Geneva" pitchFamily="4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Geneva" pitchFamily="48" charset="0"/>
                <a:cs typeface="Geneva" pitchFamily="4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Geneva" pitchFamily="48" charset="0"/>
                <a:cs typeface="Geneva" pitchFamily="4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Geneva" pitchFamily="48" charset="0"/>
                <a:cs typeface="Geneva" pitchFamily="4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Geneva" pitchFamily="48" charset="0"/>
                <a:cs typeface="Geneva" pitchFamily="4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Geneva" pitchFamily="48" charset="0"/>
                <a:cs typeface="Geneva" pitchFamily="4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Geneva" pitchFamily="48" charset="0"/>
                <a:cs typeface="Geneva" pitchFamily="4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Geneva" pitchFamily="48" charset="0"/>
                <a:cs typeface="Geneva" pitchFamily="48" charset="0"/>
              </a:defRPr>
            </a:lvl9pPr>
          </a:lstStyle>
          <a:p>
            <a:pPr algn="l" eaLnBrk="1" hangingPunct="1"/>
            <a:r>
              <a:rPr lang="en-US" sz="2800" b="1" kern="0" baseline="0" dirty="0"/>
              <a:t>Strategy Considerations</a:t>
            </a:r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371600" y="6324600"/>
            <a:ext cx="6019800" cy="279400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effectLst/>
              </a:rPr>
              <a:t>Strategic Sourcing Initiative Business Case</a:t>
            </a:r>
            <a:endParaRPr lang="en-US" b="1" dirty="0">
              <a:solidFill>
                <a:srgbClr val="FF0000"/>
              </a:solidFill>
              <a:effectLst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2521E4B-9880-481B-94B4-8B8CD608C8F6}"/>
              </a:ext>
            </a:extLst>
          </p:cNvPr>
          <p:cNvSpPr txBox="1"/>
          <p:nvPr/>
        </p:nvSpPr>
        <p:spPr>
          <a:xfrm>
            <a:off x="292015" y="1054608"/>
            <a:ext cx="853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0" dirty="0"/>
              <a:t>XXXX</a:t>
            </a:r>
          </a:p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7A70063-BAFB-4D56-B6B6-C8547A80B3F5}"/>
              </a:ext>
            </a:extLst>
          </p:cNvPr>
          <p:cNvSpPr txBox="1"/>
          <p:nvPr/>
        </p:nvSpPr>
        <p:spPr>
          <a:xfrm>
            <a:off x="9144000" y="0"/>
            <a:ext cx="320040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aseline="0" dirty="0">
                <a:solidFill>
                  <a:srgbClr val="00B0F0"/>
                </a:solidFill>
              </a:rPr>
              <a:t>Purpose: Highlight the potential impacts on and considerations for implementation of savings opportunities.</a:t>
            </a:r>
          </a:p>
          <a:p>
            <a:endParaRPr lang="en-US" sz="1200" baseline="0" dirty="0">
              <a:solidFill>
                <a:srgbClr val="00B0F0"/>
              </a:solidFill>
            </a:endParaRPr>
          </a:p>
          <a:p>
            <a:r>
              <a:rPr lang="en-US" sz="1200" baseline="0" dirty="0">
                <a:solidFill>
                  <a:srgbClr val="00B0F0"/>
                </a:solidFill>
              </a:rPr>
              <a:t>Follow savings summary assumptions and detail potential impacts to the achievable savings opportunities</a:t>
            </a:r>
          </a:p>
          <a:p>
            <a:endParaRPr lang="en-US" sz="1200" baseline="0" dirty="0">
              <a:solidFill>
                <a:srgbClr val="00B0F0"/>
              </a:solidFill>
            </a:endParaRPr>
          </a:p>
          <a:p>
            <a:r>
              <a:rPr lang="en-US" sz="1200" baseline="0" dirty="0">
                <a:solidFill>
                  <a:srgbClr val="00B0F0"/>
                </a:solidFill>
              </a:rPr>
              <a:t>Address business case findings and take into account the commodity area current state at the organization</a:t>
            </a:r>
          </a:p>
          <a:p>
            <a:endParaRPr lang="en-US" sz="1200" baseline="0" dirty="0">
              <a:solidFill>
                <a:srgbClr val="00B0F0"/>
              </a:solidFill>
            </a:endParaRPr>
          </a:p>
          <a:p>
            <a:r>
              <a:rPr lang="en-US" sz="1200" baseline="0" dirty="0">
                <a:solidFill>
                  <a:srgbClr val="00B0F0"/>
                </a:solidFill>
              </a:rPr>
              <a:t>Detail potential implementation paths and associated benefits and challenges that may occur</a:t>
            </a:r>
          </a:p>
          <a:p>
            <a:endParaRPr lang="en-US" sz="1200" baseline="0" dirty="0">
              <a:solidFill>
                <a:srgbClr val="00B0F0"/>
              </a:solidFill>
            </a:endParaRPr>
          </a:p>
          <a:p>
            <a:r>
              <a:rPr lang="en-US" sz="1200" baseline="0" dirty="0">
                <a:solidFill>
                  <a:srgbClr val="00B0F0"/>
                </a:solidFill>
              </a:rPr>
              <a:t>Utilize color-coding or numbered measurements as a simple way to demonstrate strategy pros and cons</a:t>
            </a:r>
          </a:p>
          <a:p>
            <a:endParaRPr lang="en-US" sz="1200" baseline="0" dirty="0">
              <a:solidFill>
                <a:srgbClr val="00B0F0"/>
              </a:solidFill>
            </a:endParaRPr>
          </a:p>
          <a:p>
            <a:r>
              <a:rPr lang="en-US" sz="1200" u="sng" baseline="0" dirty="0">
                <a:solidFill>
                  <a:srgbClr val="00B0F0"/>
                </a:solidFill>
              </a:rPr>
              <a:t>Delete this box when done.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0626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60" name="Picture 8" descr="SeeBlue-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338" y="-17463"/>
            <a:ext cx="9191626" cy="6892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63" name="Text Box 11"/>
          <p:cNvSpPr txBox="1">
            <a:spLocks noChangeArrowheads="1"/>
          </p:cNvSpPr>
          <p:nvPr/>
        </p:nvSpPr>
        <p:spPr bwMode="auto">
          <a:xfrm>
            <a:off x="76200" y="6521450"/>
            <a:ext cx="12954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en-US" sz="600" baseline="0" dirty="0">
                <a:solidFill>
                  <a:schemeClr val="bg1"/>
                </a:solidFill>
                <a:latin typeface="Helvetica" pitchFamily="48" charset="0"/>
                <a:ea typeface="Lucida Grande" pitchFamily="48" charset="0"/>
                <a:cs typeface="Lucida Grande" pitchFamily="48" charset="0"/>
              </a:rPr>
              <a:t>﻿</a:t>
            </a:r>
            <a:r>
              <a:rPr lang="en-US" altLang="en-US" sz="600" baseline="0" dirty="0">
                <a:solidFill>
                  <a:schemeClr val="bg1"/>
                </a:solidFill>
                <a:latin typeface="Helvetica" pitchFamily="48" charset="0"/>
              </a:rPr>
              <a:t>An Equal Opportunity University</a:t>
            </a:r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533400" y="914400"/>
            <a:ext cx="8003969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0000">
                <a:alpha val="73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Title 1"/>
          <p:cNvSpPr txBox="1">
            <a:spLocks/>
          </p:cNvSpPr>
          <p:nvPr/>
        </p:nvSpPr>
        <p:spPr bwMode="auto">
          <a:xfrm>
            <a:off x="381000" y="304800"/>
            <a:ext cx="835643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Geneva" pitchFamily="48" charset="0"/>
                <a:cs typeface="Geneva" pitchFamily="4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Geneva" pitchFamily="48" charset="0"/>
                <a:cs typeface="Geneva" pitchFamily="4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Geneva" pitchFamily="48" charset="0"/>
                <a:cs typeface="Geneva" pitchFamily="4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Geneva" pitchFamily="48" charset="0"/>
                <a:cs typeface="Geneva" pitchFamily="4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Geneva" pitchFamily="48" charset="0"/>
                <a:cs typeface="Geneva" pitchFamily="4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Geneva" pitchFamily="48" charset="0"/>
                <a:cs typeface="Geneva" pitchFamily="4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Geneva" pitchFamily="48" charset="0"/>
                <a:cs typeface="Geneva" pitchFamily="4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Geneva" pitchFamily="48" charset="0"/>
                <a:cs typeface="Geneva" pitchFamily="48" charset="0"/>
              </a:defRPr>
            </a:lvl9pPr>
          </a:lstStyle>
          <a:p>
            <a:pPr algn="l" eaLnBrk="1" hangingPunct="1"/>
            <a:endParaRPr lang="en-US" sz="3200" b="1" kern="0" baseline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63000" y="5562600"/>
            <a:ext cx="381000" cy="304800"/>
          </a:xfrm>
        </p:spPr>
        <p:txBody>
          <a:bodyPr/>
          <a:lstStyle/>
          <a:p>
            <a:fld id="{F95D18BD-FC5B-4EF3-B359-CA26B0087D91}" type="slidenum">
              <a:rPr lang="en-US" altLang="en-US" b="1" smtClean="0">
                <a:solidFill>
                  <a:schemeClr val="bg1"/>
                </a:solidFill>
              </a:rPr>
              <a:pPr/>
              <a:t>13</a:t>
            </a:fld>
            <a:endParaRPr lang="en-US" altLang="en-US" b="1" dirty="0">
              <a:solidFill>
                <a:schemeClr val="bg1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457200" y="381000"/>
            <a:ext cx="835643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Geneva" pitchFamily="48" charset="0"/>
                <a:cs typeface="Geneva" pitchFamily="4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Geneva" pitchFamily="48" charset="0"/>
                <a:cs typeface="Geneva" pitchFamily="4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Geneva" pitchFamily="48" charset="0"/>
                <a:cs typeface="Geneva" pitchFamily="4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Geneva" pitchFamily="48" charset="0"/>
                <a:cs typeface="Geneva" pitchFamily="4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Geneva" pitchFamily="48" charset="0"/>
                <a:cs typeface="Geneva" pitchFamily="4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Geneva" pitchFamily="48" charset="0"/>
                <a:cs typeface="Geneva" pitchFamily="4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Geneva" pitchFamily="48" charset="0"/>
                <a:cs typeface="Geneva" pitchFamily="4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Geneva" pitchFamily="48" charset="0"/>
                <a:cs typeface="Geneva" pitchFamily="48" charset="0"/>
              </a:defRPr>
            </a:lvl9pPr>
          </a:lstStyle>
          <a:p>
            <a:pPr algn="l" eaLnBrk="1" hangingPunct="1"/>
            <a:r>
              <a:rPr lang="en-US" sz="2800" b="1" kern="0" baseline="0" dirty="0"/>
              <a:t>Exhibit</a:t>
            </a:r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371600" y="6324600"/>
            <a:ext cx="6019800" cy="279400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effectLst/>
              </a:rPr>
              <a:t>Strategic Sourcing Initiative Business Case</a:t>
            </a:r>
            <a:endParaRPr lang="en-US" b="1" dirty="0">
              <a:solidFill>
                <a:srgbClr val="FF0000"/>
              </a:solidFill>
              <a:effectLst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2521E4B-9880-481B-94B4-8B8CD608C8F6}"/>
              </a:ext>
            </a:extLst>
          </p:cNvPr>
          <p:cNvSpPr txBox="1"/>
          <p:nvPr/>
        </p:nvSpPr>
        <p:spPr>
          <a:xfrm>
            <a:off x="292015" y="1054608"/>
            <a:ext cx="853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0" dirty="0"/>
              <a:t>XXXX</a:t>
            </a:r>
          </a:p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7A70063-BAFB-4D56-B6B6-C8547A80B3F5}"/>
              </a:ext>
            </a:extLst>
          </p:cNvPr>
          <p:cNvSpPr txBox="1"/>
          <p:nvPr/>
        </p:nvSpPr>
        <p:spPr>
          <a:xfrm>
            <a:off x="9119616" y="0"/>
            <a:ext cx="320040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aseline="0" dirty="0">
                <a:solidFill>
                  <a:srgbClr val="00B0F0"/>
                </a:solidFill>
              </a:rPr>
              <a:t>Purpose: Exhibit slide(s) that are not critical to the Business Case but contain relevant analytical support. These may consist of completed Excel templates or dashboards from the 20-Huron Templates folder on the network drive.</a:t>
            </a:r>
          </a:p>
          <a:p>
            <a:endParaRPr lang="en-US" sz="1200" baseline="0" dirty="0">
              <a:solidFill>
                <a:srgbClr val="00B0F0"/>
              </a:solidFill>
            </a:endParaRPr>
          </a:p>
          <a:p>
            <a:r>
              <a:rPr lang="en-US" sz="1200" baseline="0" dirty="0">
                <a:solidFill>
                  <a:srgbClr val="00B0F0"/>
                </a:solidFill>
              </a:rPr>
              <a:t>Exhibits are pieces of analysis that are not key to the business case storyboarding, but are relevant information about the supplier, organization, and/or commodity</a:t>
            </a:r>
          </a:p>
          <a:p>
            <a:endParaRPr lang="en-US" sz="1200" baseline="0" dirty="0">
              <a:solidFill>
                <a:srgbClr val="00B0F0"/>
              </a:solidFill>
            </a:endParaRPr>
          </a:p>
          <a:p>
            <a:r>
              <a:rPr lang="en-US" sz="1200" baseline="0" dirty="0">
                <a:solidFill>
                  <a:srgbClr val="00B0F0"/>
                </a:solidFill>
              </a:rPr>
              <a:t>May not be presented, but are in the document in case additional support is needed</a:t>
            </a:r>
          </a:p>
          <a:p>
            <a:endParaRPr lang="en-US" sz="1200" baseline="0" dirty="0">
              <a:solidFill>
                <a:srgbClr val="00B0F0"/>
              </a:solidFill>
            </a:endParaRPr>
          </a:p>
          <a:p>
            <a:r>
              <a:rPr lang="en-US" sz="1200" baseline="0" dirty="0">
                <a:solidFill>
                  <a:srgbClr val="00B0F0"/>
                </a:solidFill>
              </a:rPr>
              <a:t>Can provide more detailed explanations of calculations or term definitions</a:t>
            </a:r>
          </a:p>
          <a:p>
            <a:endParaRPr lang="en-US" sz="1200" baseline="0" dirty="0">
              <a:solidFill>
                <a:srgbClr val="00B0F0"/>
              </a:solidFill>
            </a:endParaRPr>
          </a:p>
          <a:p>
            <a:r>
              <a:rPr lang="en-US" sz="1200" u="sng" baseline="0" dirty="0">
                <a:solidFill>
                  <a:srgbClr val="00B0F0"/>
                </a:solidFill>
              </a:rPr>
              <a:t>Delete this box when done.</a:t>
            </a:r>
          </a:p>
          <a:p>
            <a:endParaRPr lang="en-US" sz="1200" u="sng" baseline="0" dirty="0">
              <a:solidFill>
                <a:srgbClr val="00B0F0"/>
              </a:solidFill>
            </a:endParaRPr>
          </a:p>
          <a:p>
            <a:r>
              <a:rPr lang="en-US" sz="1200" u="sng" baseline="0" dirty="0">
                <a:solidFill>
                  <a:srgbClr val="00B0F0"/>
                </a:solidFill>
              </a:rPr>
              <a:t>If no additional exhibits, delete this slide entirely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1013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60" name="Picture 8" descr="SeeBlue-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338" y="-17463"/>
            <a:ext cx="9191626" cy="6892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63" name="Text Box 11"/>
          <p:cNvSpPr txBox="1">
            <a:spLocks noChangeArrowheads="1"/>
          </p:cNvSpPr>
          <p:nvPr/>
        </p:nvSpPr>
        <p:spPr bwMode="auto">
          <a:xfrm>
            <a:off x="76200" y="6521450"/>
            <a:ext cx="12954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en-US" sz="600" baseline="0" dirty="0">
                <a:solidFill>
                  <a:schemeClr val="bg1"/>
                </a:solidFill>
                <a:latin typeface="Helvetica" pitchFamily="48" charset="0"/>
                <a:ea typeface="Lucida Grande" pitchFamily="48" charset="0"/>
                <a:cs typeface="Lucida Grande" pitchFamily="48" charset="0"/>
              </a:rPr>
              <a:t>﻿</a:t>
            </a:r>
            <a:r>
              <a:rPr lang="en-US" altLang="en-US" sz="600" baseline="0" dirty="0">
                <a:solidFill>
                  <a:schemeClr val="bg1"/>
                </a:solidFill>
                <a:latin typeface="Helvetica" pitchFamily="48" charset="0"/>
              </a:rPr>
              <a:t>An Equal Opportunity University</a:t>
            </a:r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533400" y="914400"/>
            <a:ext cx="8003969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0000">
                <a:alpha val="73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Title 1"/>
          <p:cNvSpPr txBox="1">
            <a:spLocks/>
          </p:cNvSpPr>
          <p:nvPr/>
        </p:nvSpPr>
        <p:spPr bwMode="auto">
          <a:xfrm>
            <a:off x="381000" y="304800"/>
            <a:ext cx="835643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Geneva" pitchFamily="48" charset="0"/>
                <a:cs typeface="Geneva" pitchFamily="4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Geneva" pitchFamily="48" charset="0"/>
                <a:cs typeface="Geneva" pitchFamily="4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Geneva" pitchFamily="48" charset="0"/>
                <a:cs typeface="Geneva" pitchFamily="4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Geneva" pitchFamily="48" charset="0"/>
                <a:cs typeface="Geneva" pitchFamily="4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Geneva" pitchFamily="48" charset="0"/>
                <a:cs typeface="Geneva" pitchFamily="4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Geneva" pitchFamily="48" charset="0"/>
                <a:cs typeface="Geneva" pitchFamily="4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Geneva" pitchFamily="48" charset="0"/>
                <a:cs typeface="Geneva" pitchFamily="4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Geneva" pitchFamily="48" charset="0"/>
                <a:cs typeface="Geneva" pitchFamily="48" charset="0"/>
              </a:defRPr>
            </a:lvl9pPr>
          </a:lstStyle>
          <a:p>
            <a:pPr algn="l" eaLnBrk="1" hangingPunct="1"/>
            <a:endParaRPr lang="en-US" sz="3200" b="1" kern="0" baseline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63000" y="5562600"/>
            <a:ext cx="381000" cy="304800"/>
          </a:xfrm>
        </p:spPr>
        <p:txBody>
          <a:bodyPr/>
          <a:lstStyle/>
          <a:p>
            <a:fld id="{F95D18BD-FC5B-4EF3-B359-CA26B0087D91}" type="slidenum">
              <a:rPr lang="en-US" altLang="en-US" b="1" smtClean="0">
                <a:solidFill>
                  <a:schemeClr val="bg1"/>
                </a:solidFill>
              </a:rPr>
              <a:pPr/>
              <a:t>14</a:t>
            </a:fld>
            <a:endParaRPr lang="en-US" altLang="en-US" b="1" dirty="0">
              <a:solidFill>
                <a:schemeClr val="bg1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457200" y="381000"/>
            <a:ext cx="835643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Geneva" pitchFamily="48" charset="0"/>
                <a:cs typeface="Geneva" pitchFamily="4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Geneva" pitchFamily="48" charset="0"/>
                <a:cs typeface="Geneva" pitchFamily="4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Geneva" pitchFamily="48" charset="0"/>
                <a:cs typeface="Geneva" pitchFamily="4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Geneva" pitchFamily="48" charset="0"/>
                <a:cs typeface="Geneva" pitchFamily="4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Geneva" pitchFamily="48" charset="0"/>
                <a:cs typeface="Geneva" pitchFamily="4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Geneva" pitchFamily="48" charset="0"/>
                <a:cs typeface="Geneva" pitchFamily="4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Geneva" pitchFamily="48" charset="0"/>
                <a:cs typeface="Geneva" pitchFamily="4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Geneva" pitchFamily="48" charset="0"/>
                <a:cs typeface="Geneva" pitchFamily="48" charset="0"/>
              </a:defRPr>
            </a:lvl9pPr>
          </a:lstStyle>
          <a:p>
            <a:pPr algn="l" eaLnBrk="1" hangingPunct="1"/>
            <a:r>
              <a:rPr lang="en-US" sz="2800" b="1" kern="0" baseline="0" dirty="0"/>
              <a:t>Exhibit</a:t>
            </a:r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371600" y="6324600"/>
            <a:ext cx="6019800" cy="279400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effectLst/>
              </a:rPr>
              <a:t>Strategic Sourcing Initiative Business Case</a:t>
            </a:r>
            <a:endParaRPr lang="en-US" b="1" dirty="0">
              <a:solidFill>
                <a:srgbClr val="FF0000"/>
              </a:solidFill>
              <a:effectLst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2521E4B-9880-481B-94B4-8B8CD608C8F6}"/>
              </a:ext>
            </a:extLst>
          </p:cNvPr>
          <p:cNvSpPr txBox="1"/>
          <p:nvPr/>
        </p:nvSpPr>
        <p:spPr>
          <a:xfrm>
            <a:off x="292015" y="1054608"/>
            <a:ext cx="853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0" dirty="0"/>
              <a:t>XXXX</a:t>
            </a:r>
          </a:p>
          <a:p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666153A-1495-452D-ACAC-F8C848C8A218}"/>
              </a:ext>
            </a:extLst>
          </p:cNvPr>
          <p:cNvSpPr txBox="1"/>
          <p:nvPr/>
        </p:nvSpPr>
        <p:spPr>
          <a:xfrm>
            <a:off x="9119616" y="0"/>
            <a:ext cx="320040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aseline="0" dirty="0">
                <a:solidFill>
                  <a:srgbClr val="00B0F0"/>
                </a:solidFill>
              </a:rPr>
              <a:t>Purpose: Exhibit slide(s) that are not critical to the Business Case but contain relevant analytical support. These may consist of completed Excel templates or dashboards from the 20-Huron Templates folder on the network drive.</a:t>
            </a:r>
          </a:p>
          <a:p>
            <a:endParaRPr lang="en-US" sz="1200" baseline="0" dirty="0">
              <a:solidFill>
                <a:srgbClr val="00B0F0"/>
              </a:solidFill>
            </a:endParaRPr>
          </a:p>
          <a:p>
            <a:r>
              <a:rPr lang="en-US" sz="1200" baseline="0" dirty="0">
                <a:solidFill>
                  <a:srgbClr val="00B0F0"/>
                </a:solidFill>
              </a:rPr>
              <a:t>Exhibits are pieces of analysis that are not key to the business case storyboarding, but are relevant information about the supplier, organization, and/or commodity</a:t>
            </a:r>
          </a:p>
          <a:p>
            <a:endParaRPr lang="en-US" sz="1200" baseline="0" dirty="0">
              <a:solidFill>
                <a:srgbClr val="00B0F0"/>
              </a:solidFill>
            </a:endParaRPr>
          </a:p>
          <a:p>
            <a:r>
              <a:rPr lang="en-US" sz="1200" baseline="0" dirty="0">
                <a:solidFill>
                  <a:srgbClr val="00B0F0"/>
                </a:solidFill>
              </a:rPr>
              <a:t>May not be presented, but are in the document in case additional support is needed</a:t>
            </a:r>
          </a:p>
          <a:p>
            <a:endParaRPr lang="en-US" sz="1200" baseline="0" dirty="0">
              <a:solidFill>
                <a:srgbClr val="00B0F0"/>
              </a:solidFill>
            </a:endParaRPr>
          </a:p>
          <a:p>
            <a:r>
              <a:rPr lang="en-US" sz="1200" baseline="0" dirty="0">
                <a:solidFill>
                  <a:srgbClr val="00B0F0"/>
                </a:solidFill>
              </a:rPr>
              <a:t>Can provide more detailed explanations of calculations or term definitions</a:t>
            </a:r>
          </a:p>
          <a:p>
            <a:endParaRPr lang="en-US" sz="1200" baseline="0" dirty="0">
              <a:solidFill>
                <a:srgbClr val="00B0F0"/>
              </a:solidFill>
            </a:endParaRPr>
          </a:p>
          <a:p>
            <a:r>
              <a:rPr lang="en-US" sz="1200" u="sng" baseline="0" dirty="0">
                <a:solidFill>
                  <a:srgbClr val="00B0F0"/>
                </a:solidFill>
              </a:rPr>
              <a:t>Delete this box when done.</a:t>
            </a:r>
          </a:p>
          <a:p>
            <a:endParaRPr lang="en-US" sz="1200" u="sng" baseline="0" dirty="0">
              <a:solidFill>
                <a:srgbClr val="00B0F0"/>
              </a:solidFill>
            </a:endParaRPr>
          </a:p>
          <a:p>
            <a:r>
              <a:rPr lang="en-US" sz="1200" u="sng" baseline="0" dirty="0">
                <a:solidFill>
                  <a:srgbClr val="00B0F0"/>
                </a:solidFill>
              </a:rPr>
              <a:t>If no additional exhibits, delete this slide entirely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2313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1" name="Picture 5" descr="SeeBlue-Background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7605"/>
            <a:ext cx="9274175" cy="695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22" name="Rectangle 6"/>
          <p:cNvSpPr>
            <a:spLocks noGrp="1" noChangeArrowheads="1"/>
          </p:cNvSpPr>
          <p:nvPr>
            <p:ph type="ctrTitle"/>
          </p:nvPr>
        </p:nvSpPr>
        <p:spPr>
          <a:xfrm>
            <a:off x="762000" y="4114800"/>
            <a:ext cx="7620000" cy="838200"/>
          </a:xfrm>
          <a:ln/>
        </p:spPr>
        <p:txBody>
          <a:bodyPr/>
          <a:lstStyle/>
          <a:p>
            <a:r>
              <a:rPr lang="en-US" altLang="en-US" sz="4800" b="1" dirty="0">
                <a:solidFill>
                  <a:schemeClr val="tx1"/>
                </a:solidFill>
              </a:rPr>
              <a:t>Questions?</a:t>
            </a:r>
            <a:endParaRPr lang="en-US" altLang="en-US" b="1" i="1" u="sng" dirty="0">
              <a:solidFill>
                <a:schemeClr val="tx1"/>
              </a:solidFill>
              <a:latin typeface="Calibri Light" panose="020F0302020204030204" pitchFamily="34" charset="0"/>
              <a:cs typeface="Angsana New" panose="02020603050405020304" pitchFamily="18" charset="-34"/>
            </a:endParaRPr>
          </a:p>
        </p:txBody>
      </p:sp>
      <p:sp>
        <p:nvSpPr>
          <p:cNvPr id="34824" name="Text Box 8"/>
          <p:cNvSpPr txBox="1">
            <a:spLocks noChangeArrowheads="1"/>
          </p:cNvSpPr>
          <p:nvPr/>
        </p:nvSpPr>
        <p:spPr bwMode="auto">
          <a:xfrm>
            <a:off x="7772400" y="6521450"/>
            <a:ext cx="12954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en-US" sz="600" baseline="0" dirty="0">
                <a:solidFill>
                  <a:schemeClr val="bg1"/>
                </a:solidFill>
                <a:latin typeface="Helvetica" pitchFamily="48" charset="0"/>
                <a:ea typeface="Lucida Grande" pitchFamily="48" charset="0"/>
                <a:cs typeface="Lucida Grande" pitchFamily="48" charset="0"/>
              </a:rPr>
              <a:t>﻿</a:t>
            </a:r>
            <a:r>
              <a:rPr lang="en-US" altLang="en-US" sz="600" baseline="0" dirty="0">
                <a:solidFill>
                  <a:schemeClr val="bg1"/>
                </a:solidFill>
                <a:latin typeface="Helvetica" pitchFamily="48" charset="0"/>
              </a:rPr>
              <a:t>An Equal Opportunity University</a:t>
            </a:r>
          </a:p>
        </p:txBody>
      </p:sp>
      <p:pic>
        <p:nvPicPr>
          <p:cNvPr id="6148" name="Picture 4" descr="C:\Users\clocke\AppData\Local\Microsoft\Windows\Temporary Internet Files\Content.IE5\MHNK9GZJ\MP900401828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609600"/>
            <a:ext cx="2209800" cy="331308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18632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60" name="Picture 8" descr="SeeBlue-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770" y="-50166"/>
            <a:ext cx="9191626" cy="6892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63" name="Text Box 11"/>
          <p:cNvSpPr txBox="1">
            <a:spLocks noChangeArrowheads="1"/>
          </p:cNvSpPr>
          <p:nvPr/>
        </p:nvSpPr>
        <p:spPr bwMode="auto">
          <a:xfrm>
            <a:off x="76200" y="6521450"/>
            <a:ext cx="12954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en-US" sz="600" baseline="0" dirty="0">
                <a:solidFill>
                  <a:schemeClr val="bg1"/>
                </a:solidFill>
                <a:latin typeface="Helvetica" pitchFamily="48" charset="0"/>
                <a:ea typeface="Lucida Grande" pitchFamily="48" charset="0"/>
                <a:cs typeface="Lucida Grande" pitchFamily="48" charset="0"/>
              </a:rPr>
              <a:t>﻿</a:t>
            </a:r>
            <a:r>
              <a:rPr lang="en-US" altLang="en-US" sz="600" baseline="0" dirty="0">
                <a:solidFill>
                  <a:schemeClr val="bg1"/>
                </a:solidFill>
                <a:latin typeface="Helvetica" pitchFamily="48" charset="0"/>
              </a:rPr>
              <a:t>An Equal Opportunity University</a:t>
            </a:r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533400" y="914400"/>
            <a:ext cx="8003969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0000">
                <a:alpha val="73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Title 1"/>
          <p:cNvSpPr txBox="1">
            <a:spLocks/>
          </p:cNvSpPr>
          <p:nvPr/>
        </p:nvSpPr>
        <p:spPr bwMode="auto">
          <a:xfrm>
            <a:off x="381000" y="304800"/>
            <a:ext cx="835643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Geneva" pitchFamily="48" charset="0"/>
                <a:cs typeface="Geneva" pitchFamily="4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Geneva" pitchFamily="48" charset="0"/>
                <a:cs typeface="Geneva" pitchFamily="4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Geneva" pitchFamily="48" charset="0"/>
                <a:cs typeface="Geneva" pitchFamily="4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Geneva" pitchFamily="48" charset="0"/>
                <a:cs typeface="Geneva" pitchFamily="4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Geneva" pitchFamily="48" charset="0"/>
                <a:cs typeface="Geneva" pitchFamily="4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Geneva" pitchFamily="48" charset="0"/>
                <a:cs typeface="Geneva" pitchFamily="4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Geneva" pitchFamily="48" charset="0"/>
                <a:cs typeface="Geneva" pitchFamily="4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Geneva" pitchFamily="48" charset="0"/>
                <a:cs typeface="Geneva" pitchFamily="48" charset="0"/>
              </a:defRPr>
            </a:lvl9pPr>
          </a:lstStyle>
          <a:p>
            <a:pPr algn="l" eaLnBrk="1" hangingPunct="1"/>
            <a:endParaRPr lang="en-US" sz="3200" b="1" kern="0" baseline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63000" y="5562600"/>
            <a:ext cx="381000" cy="304800"/>
          </a:xfrm>
        </p:spPr>
        <p:txBody>
          <a:bodyPr/>
          <a:lstStyle/>
          <a:p>
            <a:fld id="{F95D18BD-FC5B-4EF3-B359-CA26B0087D91}" type="slidenum">
              <a:rPr lang="en-US" altLang="en-US" b="1" smtClean="0">
                <a:solidFill>
                  <a:schemeClr val="bg1"/>
                </a:solidFill>
              </a:rPr>
              <a:pPr/>
              <a:t>2</a:t>
            </a:fld>
            <a:endParaRPr lang="en-US" altLang="en-US" b="1" dirty="0">
              <a:solidFill>
                <a:schemeClr val="bg1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204769" y="379984"/>
            <a:ext cx="8661230" cy="495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Geneva" pitchFamily="48" charset="0"/>
                <a:cs typeface="Geneva" pitchFamily="4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Geneva" pitchFamily="48" charset="0"/>
                <a:cs typeface="Geneva" pitchFamily="4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Geneva" pitchFamily="48" charset="0"/>
                <a:cs typeface="Geneva" pitchFamily="4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Geneva" pitchFamily="48" charset="0"/>
                <a:cs typeface="Geneva" pitchFamily="4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Geneva" pitchFamily="48" charset="0"/>
                <a:cs typeface="Geneva" pitchFamily="4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Geneva" pitchFamily="48" charset="0"/>
                <a:cs typeface="Geneva" pitchFamily="4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Geneva" pitchFamily="48" charset="0"/>
                <a:cs typeface="Geneva" pitchFamily="4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Geneva" pitchFamily="48" charset="0"/>
                <a:cs typeface="Geneva" pitchFamily="48" charset="0"/>
              </a:defRPr>
            </a:lvl9pPr>
          </a:lstStyle>
          <a:p>
            <a:pPr algn="l" eaLnBrk="1" hangingPunct="1"/>
            <a:r>
              <a:rPr lang="en-US" sz="2000" b="1" kern="0" baseline="0" dirty="0">
                <a:solidFill>
                  <a:srgbClr val="00B0F0"/>
                </a:solidFill>
              </a:rPr>
              <a:t>How To Prepare PowerPoint (Delete this slide when case is complete)</a:t>
            </a:r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371600" y="6324600"/>
            <a:ext cx="6019800" cy="279400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effectLst/>
              </a:rPr>
              <a:t>Strategic Sourcing Initiative Business Case</a:t>
            </a:r>
            <a:endParaRPr lang="en-US" b="1" dirty="0">
              <a:solidFill>
                <a:srgbClr val="FF0000"/>
              </a:solidFill>
              <a:effectLst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8D9A94-0D54-4983-A77C-FBA9D9F69177}"/>
              </a:ext>
            </a:extLst>
          </p:cNvPr>
          <p:cNvSpPr txBox="1"/>
          <p:nvPr/>
        </p:nvSpPr>
        <p:spPr>
          <a:xfrm>
            <a:off x="5215452" y="968125"/>
            <a:ext cx="3912086" cy="3754874"/>
          </a:xfrm>
          <a:prstGeom prst="rect">
            <a:avLst/>
          </a:prstGeom>
          <a:noFill/>
        </p:spPr>
        <p:txBody>
          <a:bodyPr wrap="square" tIns="91440" bIns="91440" rtlCol="0" anchor="t" anchorCtr="0">
            <a:spAutoFit/>
          </a:bodyPr>
          <a:lstStyle/>
          <a:p>
            <a:r>
              <a:rPr lang="en-US" sz="1200" u="sng" baseline="0" dirty="0">
                <a:solidFill>
                  <a:srgbClr val="00B0F0"/>
                </a:solidFill>
              </a:rPr>
              <a:t>PowerPoint Tips</a:t>
            </a:r>
            <a:r>
              <a:rPr lang="en-US" sz="1200" baseline="0" dirty="0">
                <a:solidFill>
                  <a:srgbClr val="00B0F0"/>
                </a:solidFill>
              </a:rPr>
              <a:t>:</a:t>
            </a:r>
          </a:p>
          <a:p>
            <a:endParaRPr lang="en-US" sz="400" baseline="0" dirty="0">
              <a:solidFill>
                <a:srgbClr val="00B0F0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200" baseline="0" dirty="0">
                <a:solidFill>
                  <a:srgbClr val="00B0F0"/>
                </a:solidFill>
              </a:rPr>
              <a:t>Ensure to use the same font on all slides for the same type elements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baseline="0" dirty="0">
                <a:solidFill>
                  <a:srgbClr val="00B0F0"/>
                </a:solidFill>
              </a:rPr>
              <a:t>Headings will have one font size, general body text will have all same size, charts and tables should have consistent font size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baseline="0" dirty="0">
                <a:solidFill>
                  <a:srgbClr val="00B0F0"/>
                </a:solidFill>
              </a:rPr>
              <a:t>Body font size should be at least 20, preferably 22-24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200" baseline="0" dirty="0">
                <a:solidFill>
                  <a:srgbClr val="00B0F0"/>
                </a:solidFill>
              </a:rPr>
              <a:t>Label all axes on charts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200" baseline="0" dirty="0">
                <a:solidFill>
                  <a:srgbClr val="00B0F0"/>
                </a:solidFill>
              </a:rPr>
              <a:t>Bar charts are generally preferred over pie charts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200" baseline="0" dirty="0">
                <a:solidFill>
                  <a:srgbClr val="00B0F0"/>
                </a:solidFill>
              </a:rPr>
              <a:t>Use the $ symbol when discussing spend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200" baseline="0" dirty="0">
                <a:solidFill>
                  <a:srgbClr val="00B0F0"/>
                </a:solidFill>
              </a:rPr>
              <a:t>Make graphs/charts sized so they are easy to read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200" baseline="0" dirty="0">
                <a:solidFill>
                  <a:srgbClr val="00B0F0"/>
                </a:solidFill>
              </a:rPr>
              <a:t>Place some sort of summary on each slide to demonstrate why the info provided is important to guide the reader through the document.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200" baseline="0" dirty="0">
                <a:solidFill>
                  <a:srgbClr val="00B0F0"/>
                </a:solidFill>
              </a:rPr>
              <a:t>Does all content add value to the presentation?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200" baseline="0" dirty="0">
                <a:solidFill>
                  <a:srgbClr val="00B0F0"/>
                </a:solidFill>
              </a:rPr>
              <a:t>Do chart(s) pass the 5-second rule? (The reader should be able to digest the intent of a chart within 5 seconds of viewing).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E944D26-8D2A-4F0A-AA14-7E705D8315C0}"/>
              </a:ext>
            </a:extLst>
          </p:cNvPr>
          <p:cNvSpPr txBox="1"/>
          <p:nvPr/>
        </p:nvSpPr>
        <p:spPr>
          <a:xfrm>
            <a:off x="396240" y="989584"/>
            <a:ext cx="342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aseline="0" dirty="0">
                <a:solidFill>
                  <a:srgbClr val="00B0F0"/>
                </a:solidFill>
              </a:rPr>
              <a:t>Category Specialists may opt to use a PowerPoint file to develop and present their business case rather than the Word template.</a:t>
            </a:r>
          </a:p>
          <a:p>
            <a:endParaRPr lang="en-US" sz="1200" baseline="0" dirty="0">
              <a:solidFill>
                <a:srgbClr val="00B0F0"/>
              </a:solidFill>
            </a:endParaRPr>
          </a:p>
          <a:p>
            <a:r>
              <a:rPr lang="en-US" sz="1200" baseline="0" dirty="0">
                <a:solidFill>
                  <a:srgbClr val="00B0F0"/>
                </a:solidFill>
              </a:rPr>
              <a:t>This template is mirrored on those provided and suggested by Huron</a:t>
            </a:r>
            <a:endParaRPr lang="en-US" sz="1200" baseline="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25787B5-969D-4486-B0FC-BE21BE4071A6}"/>
              </a:ext>
            </a:extLst>
          </p:cNvPr>
          <p:cNvSpPr txBox="1"/>
          <p:nvPr/>
        </p:nvSpPr>
        <p:spPr>
          <a:xfrm>
            <a:off x="204769" y="4919324"/>
            <a:ext cx="8863031" cy="461665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ctr"/>
            <a:r>
              <a:rPr lang="en-US" sz="1200" b="1" u="sng" baseline="0" dirty="0">
                <a:solidFill>
                  <a:srgbClr val="00B0F0"/>
                </a:solidFill>
              </a:rPr>
              <a:t>Important:</a:t>
            </a:r>
            <a:r>
              <a:rPr lang="en-US" sz="1200" baseline="0" dirty="0">
                <a:solidFill>
                  <a:srgbClr val="00B0F0"/>
                </a:solidFill>
              </a:rPr>
              <a:t> Delete this slide when finished with your Business Case. If you have a Table of Contents developed, you will need to update the TOC page numbers after slide deletion.</a:t>
            </a:r>
            <a:endParaRPr lang="en-US" sz="1200" baseline="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C30C235-1AB9-413A-B796-F0A2DDBC2E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" y="2405001"/>
            <a:ext cx="5053908" cy="232000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074673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60" name="Picture 8" descr="SeeBlue-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338" y="-17463"/>
            <a:ext cx="9191626" cy="6892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63" name="Text Box 11"/>
          <p:cNvSpPr txBox="1">
            <a:spLocks noChangeArrowheads="1"/>
          </p:cNvSpPr>
          <p:nvPr/>
        </p:nvSpPr>
        <p:spPr bwMode="auto">
          <a:xfrm>
            <a:off x="76200" y="6521450"/>
            <a:ext cx="12954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en-US" sz="600" baseline="0" dirty="0">
                <a:solidFill>
                  <a:schemeClr val="bg1"/>
                </a:solidFill>
                <a:latin typeface="Helvetica" pitchFamily="48" charset="0"/>
                <a:ea typeface="Lucida Grande" pitchFamily="48" charset="0"/>
                <a:cs typeface="Lucida Grande" pitchFamily="48" charset="0"/>
              </a:rPr>
              <a:t>﻿</a:t>
            </a:r>
            <a:r>
              <a:rPr lang="en-US" altLang="en-US" sz="600" baseline="0" dirty="0">
                <a:solidFill>
                  <a:schemeClr val="bg1"/>
                </a:solidFill>
                <a:latin typeface="Helvetica" pitchFamily="48" charset="0"/>
              </a:rPr>
              <a:t>An Equal Opportunity University</a:t>
            </a:r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533400" y="914400"/>
            <a:ext cx="8003969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0000">
                <a:alpha val="73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Title 1"/>
          <p:cNvSpPr txBox="1">
            <a:spLocks/>
          </p:cNvSpPr>
          <p:nvPr/>
        </p:nvSpPr>
        <p:spPr bwMode="auto">
          <a:xfrm>
            <a:off x="381000" y="304800"/>
            <a:ext cx="835643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Geneva" pitchFamily="48" charset="0"/>
                <a:cs typeface="Geneva" pitchFamily="4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Geneva" pitchFamily="48" charset="0"/>
                <a:cs typeface="Geneva" pitchFamily="4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Geneva" pitchFamily="48" charset="0"/>
                <a:cs typeface="Geneva" pitchFamily="4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Geneva" pitchFamily="48" charset="0"/>
                <a:cs typeface="Geneva" pitchFamily="4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Geneva" pitchFamily="48" charset="0"/>
                <a:cs typeface="Geneva" pitchFamily="4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Geneva" pitchFamily="48" charset="0"/>
                <a:cs typeface="Geneva" pitchFamily="4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Geneva" pitchFamily="48" charset="0"/>
                <a:cs typeface="Geneva" pitchFamily="4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Geneva" pitchFamily="48" charset="0"/>
                <a:cs typeface="Geneva" pitchFamily="48" charset="0"/>
              </a:defRPr>
            </a:lvl9pPr>
          </a:lstStyle>
          <a:p>
            <a:pPr algn="l" eaLnBrk="1" hangingPunct="1"/>
            <a:endParaRPr lang="en-US" sz="3200" b="1" kern="0" baseline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63000" y="5562600"/>
            <a:ext cx="381000" cy="304800"/>
          </a:xfrm>
        </p:spPr>
        <p:txBody>
          <a:bodyPr/>
          <a:lstStyle/>
          <a:p>
            <a:fld id="{F95D18BD-FC5B-4EF3-B359-CA26B0087D91}" type="slidenum">
              <a:rPr lang="en-US" altLang="en-US" b="1" smtClean="0">
                <a:solidFill>
                  <a:schemeClr val="bg1"/>
                </a:solidFill>
              </a:rPr>
              <a:pPr/>
              <a:t>3</a:t>
            </a:fld>
            <a:endParaRPr lang="en-US" altLang="en-US" b="1" dirty="0">
              <a:solidFill>
                <a:schemeClr val="bg1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457200" y="381000"/>
            <a:ext cx="835643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Geneva" pitchFamily="48" charset="0"/>
                <a:cs typeface="Geneva" pitchFamily="4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Geneva" pitchFamily="48" charset="0"/>
                <a:cs typeface="Geneva" pitchFamily="4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Geneva" pitchFamily="48" charset="0"/>
                <a:cs typeface="Geneva" pitchFamily="4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Geneva" pitchFamily="48" charset="0"/>
                <a:cs typeface="Geneva" pitchFamily="4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Geneva" pitchFamily="48" charset="0"/>
                <a:cs typeface="Geneva" pitchFamily="4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Geneva" pitchFamily="48" charset="0"/>
                <a:cs typeface="Geneva" pitchFamily="4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Geneva" pitchFamily="48" charset="0"/>
                <a:cs typeface="Geneva" pitchFamily="4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Geneva" pitchFamily="48" charset="0"/>
                <a:cs typeface="Geneva" pitchFamily="48" charset="0"/>
              </a:defRPr>
            </a:lvl9pPr>
          </a:lstStyle>
          <a:p>
            <a:pPr algn="l" eaLnBrk="1" hangingPunct="1"/>
            <a:r>
              <a:rPr lang="en-US" sz="2800" b="1" kern="0" baseline="0" dirty="0"/>
              <a:t>Index/Table of Contents</a:t>
            </a:r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371600" y="6324600"/>
            <a:ext cx="6019800" cy="279400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effectLst/>
              </a:rPr>
              <a:t>Strategic Sourcing Initiative Business Case</a:t>
            </a:r>
            <a:endParaRPr lang="en-US" b="1" dirty="0">
              <a:solidFill>
                <a:srgbClr val="FF0000"/>
              </a:solidFill>
              <a:effectLst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2521E4B-9880-481B-94B4-8B8CD608C8F6}"/>
              </a:ext>
            </a:extLst>
          </p:cNvPr>
          <p:cNvSpPr txBox="1"/>
          <p:nvPr/>
        </p:nvSpPr>
        <p:spPr>
          <a:xfrm>
            <a:off x="292015" y="1054608"/>
            <a:ext cx="853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0" dirty="0"/>
              <a:t>XXXX</a:t>
            </a:r>
          </a:p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7A70063-BAFB-4D56-B6B6-C8547A80B3F5}"/>
              </a:ext>
            </a:extLst>
          </p:cNvPr>
          <p:cNvSpPr txBox="1"/>
          <p:nvPr/>
        </p:nvSpPr>
        <p:spPr>
          <a:xfrm>
            <a:off x="9134856" y="0"/>
            <a:ext cx="320040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aseline="0" dirty="0">
                <a:solidFill>
                  <a:srgbClr val="00B0F0"/>
                </a:solidFill>
              </a:rPr>
              <a:t>Purpose: Outline the Business Case and direct readers to the pertinent sections</a:t>
            </a:r>
          </a:p>
          <a:p>
            <a:endParaRPr lang="en-US" sz="1200" baseline="0" dirty="0">
              <a:solidFill>
                <a:srgbClr val="00B0F0"/>
              </a:solidFill>
            </a:endParaRPr>
          </a:p>
          <a:p>
            <a:r>
              <a:rPr lang="en-US" sz="1200" baseline="0" dirty="0">
                <a:solidFill>
                  <a:srgbClr val="00B0F0"/>
                </a:solidFill>
              </a:rPr>
              <a:t>Indexes and Tables of Content serve to outline the topics included in the business case </a:t>
            </a:r>
          </a:p>
          <a:p>
            <a:endParaRPr lang="en-US" sz="1200" baseline="0" dirty="0">
              <a:solidFill>
                <a:srgbClr val="00B0F0"/>
              </a:solidFill>
            </a:endParaRPr>
          </a:p>
          <a:p>
            <a:r>
              <a:rPr lang="en-US" sz="1200" baseline="0" dirty="0">
                <a:solidFill>
                  <a:srgbClr val="00B0F0"/>
                </a:solidFill>
              </a:rPr>
              <a:t>Index bullets/numbers should correlate with the main heading of each slide and/or section </a:t>
            </a:r>
          </a:p>
          <a:p>
            <a:endParaRPr lang="en-US" sz="1200" baseline="0" dirty="0">
              <a:solidFill>
                <a:srgbClr val="00B0F0"/>
              </a:solidFill>
            </a:endParaRPr>
          </a:p>
          <a:p>
            <a:r>
              <a:rPr lang="en-US" sz="1200" baseline="0" dirty="0">
                <a:solidFill>
                  <a:srgbClr val="00B0F0"/>
                </a:solidFill>
              </a:rPr>
              <a:t>Keep brief and to the point</a:t>
            </a:r>
          </a:p>
          <a:p>
            <a:endParaRPr lang="en-US" sz="1200" baseline="0" dirty="0">
              <a:solidFill>
                <a:srgbClr val="00B0F0"/>
              </a:solidFill>
            </a:endParaRPr>
          </a:p>
          <a:p>
            <a:r>
              <a:rPr lang="en-US" sz="1200" u="sng" baseline="0" dirty="0">
                <a:solidFill>
                  <a:srgbClr val="00B0F0"/>
                </a:solidFill>
              </a:rPr>
              <a:t>Delete this box when done</a:t>
            </a:r>
            <a:r>
              <a:rPr lang="en-US" sz="1600" u="sng" baseline="0" dirty="0">
                <a:solidFill>
                  <a:srgbClr val="00B0F0"/>
                </a:solidFill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60604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60" name="Picture 8" descr="SeeBlue-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338" y="-17463"/>
            <a:ext cx="9191626" cy="6892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63" name="Text Box 11"/>
          <p:cNvSpPr txBox="1">
            <a:spLocks noChangeArrowheads="1"/>
          </p:cNvSpPr>
          <p:nvPr/>
        </p:nvSpPr>
        <p:spPr bwMode="auto">
          <a:xfrm>
            <a:off x="76200" y="6521450"/>
            <a:ext cx="12954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en-US" sz="600" baseline="0" dirty="0">
                <a:solidFill>
                  <a:schemeClr val="bg1"/>
                </a:solidFill>
                <a:latin typeface="Helvetica" pitchFamily="48" charset="0"/>
                <a:ea typeface="Lucida Grande" pitchFamily="48" charset="0"/>
                <a:cs typeface="Lucida Grande" pitchFamily="48" charset="0"/>
              </a:rPr>
              <a:t>﻿</a:t>
            </a:r>
            <a:r>
              <a:rPr lang="en-US" altLang="en-US" sz="600" baseline="0" dirty="0">
                <a:solidFill>
                  <a:schemeClr val="bg1"/>
                </a:solidFill>
                <a:latin typeface="Helvetica" pitchFamily="48" charset="0"/>
              </a:rPr>
              <a:t>An Equal Opportunity University</a:t>
            </a:r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533400" y="914400"/>
            <a:ext cx="8003969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0000">
                <a:alpha val="73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Title 1"/>
          <p:cNvSpPr txBox="1">
            <a:spLocks/>
          </p:cNvSpPr>
          <p:nvPr/>
        </p:nvSpPr>
        <p:spPr bwMode="auto">
          <a:xfrm>
            <a:off x="381000" y="304800"/>
            <a:ext cx="835643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Geneva" pitchFamily="48" charset="0"/>
                <a:cs typeface="Geneva" pitchFamily="4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Geneva" pitchFamily="48" charset="0"/>
                <a:cs typeface="Geneva" pitchFamily="4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Geneva" pitchFamily="48" charset="0"/>
                <a:cs typeface="Geneva" pitchFamily="4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Geneva" pitchFamily="48" charset="0"/>
                <a:cs typeface="Geneva" pitchFamily="4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Geneva" pitchFamily="48" charset="0"/>
                <a:cs typeface="Geneva" pitchFamily="4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Geneva" pitchFamily="48" charset="0"/>
                <a:cs typeface="Geneva" pitchFamily="4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Geneva" pitchFamily="48" charset="0"/>
                <a:cs typeface="Geneva" pitchFamily="4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Geneva" pitchFamily="48" charset="0"/>
                <a:cs typeface="Geneva" pitchFamily="48" charset="0"/>
              </a:defRPr>
            </a:lvl9pPr>
          </a:lstStyle>
          <a:p>
            <a:pPr algn="l" eaLnBrk="1" hangingPunct="1"/>
            <a:endParaRPr lang="en-US" sz="3200" b="1" kern="0" baseline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63000" y="5562600"/>
            <a:ext cx="381000" cy="304800"/>
          </a:xfrm>
        </p:spPr>
        <p:txBody>
          <a:bodyPr/>
          <a:lstStyle/>
          <a:p>
            <a:fld id="{F95D18BD-FC5B-4EF3-B359-CA26B0087D91}" type="slidenum">
              <a:rPr lang="en-US" altLang="en-US" b="1" smtClean="0">
                <a:solidFill>
                  <a:schemeClr val="bg1"/>
                </a:solidFill>
              </a:rPr>
              <a:pPr/>
              <a:t>4</a:t>
            </a:fld>
            <a:endParaRPr lang="en-US" altLang="en-US" b="1" dirty="0">
              <a:solidFill>
                <a:schemeClr val="bg1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457200" y="381000"/>
            <a:ext cx="835643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Geneva" pitchFamily="48" charset="0"/>
                <a:cs typeface="Geneva" pitchFamily="4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Geneva" pitchFamily="48" charset="0"/>
                <a:cs typeface="Geneva" pitchFamily="4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Geneva" pitchFamily="48" charset="0"/>
                <a:cs typeface="Geneva" pitchFamily="4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Geneva" pitchFamily="48" charset="0"/>
                <a:cs typeface="Geneva" pitchFamily="4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Geneva" pitchFamily="48" charset="0"/>
                <a:cs typeface="Geneva" pitchFamily="4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Geneva" pitchFamily="48" charset="0"/>
                <a:cs typeface="Geneva" pitchFamily="4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Geneva" pitchFamily="48" charset="0"/>
                <a:cs typeface="Geneva" pitchFamily="4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Geneva" pitchFamily="48" charset="0"/>
                <a:cs typeface="Geneva" pitchFamily="48" charset="0"/>
              </a:defRPr>
            </a:lvl9pPr>
          </a:lstStyle>
          <a:p>
            <a:pPr algn="l" eaLnBrk="1" hangingPunct="1"/>
            <a:r>
              <a:rPr lang="en-US" sz="2800" b="1" kern="0" baseline="0" dirty="0"/>
              <a:t>Observations</a:t>
            </a:r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371600" y="6324600"/>
            <a:ext cx="6019800" cy="279400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effectLst/>
              </a:rPr>
              <a:t>Strategic Sourcing Initiative Business Case</a:t>
            </a:r>
            <a:endParaRPr lang="en-US" b="1" dirty="0">
              <a:solidFill>
                <a:srgbClr val="FF0000"/>
              </a:solidFill>
              <a:effectLst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2521E4B-9880-481B-94B4-8B8CD608C8F6}"/>
              </a:ext>
            </a:extLst>
          </p:cNvPr>
          <p:cNvSpPr txBox="1"/>
          <p:nvPr/>
        </p:nvSpPr>
        <p:spPr>
          <a:xfrm>
            <a:off x="292015" y="1054608"/>
            <a:ext cx="853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0" dirty="0"/>
              <a:t>XXXX</a:t>
            </a:r>
          </a:p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7A70063-BAFB-4D56-B6B6-C8547A80B3F5}"/>
              </a:ext>
            </a:extLst>
          </p:cNvPr>
          <p:cNvSpPr txBox="1"/>
          <p:nvPr/>
        </p:nvSpPr>
        <p:spPr>
          <a:xfrm>
            <a:off x="9144000" y="-64264"/>
            <a:ext cx="3308588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aseline="0" dirty="0">
                <a:solidFill>
                  <a:srgbClr val="00B0F0"/>
                </a:solidFill>
              </a:rPr>
              <a:t>Purpose: Internal and external perspectives are used to set the context for the business case.</a:t>
            </a:r>
          </a:p>
          <a:p>
            <a:endParaRPr lang="en-US" sz="1200" baseline="0" dirty="0">
              <a:solidFill>
                <a:srgbClr val="00B0F0"/>
              </a:solidFill>
            </a:endParaRPr>
          </a:p>
          <a:p>
            <a:r>
              <a:rPr lang="en-US" sz="1200" baseline="0" dirty="0">
                <a:solidFill>
                  <a:srgbClr val="00B0F0"/>
                </a:solidFill>
              </a:rPr>
              <a:t>Utilize </a:t>
            </a:r>
            <a:r>
              <a:rPr lang="en-US" sz="1200" b="1" u="sng" baseline="0" dirty="0">
                <a:solidFill>
                  <a:srgbClr val="00B0F0"/>
                </a:solidFill>
              </a:rPr>
              <a:t>industry</a:t>
            </a:r>
            <a:r>
              <a:rPr lang="en-US" sz="1200" baseline="0" dirty="0">
                <a:solidFill>
                  <a:srgbClr val="00B0F0"/>
                </a:solidFill>
              </a:rPr>
              <a:t> observations to: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aseline="0" dirty="0">
                <a:solidFill>
                  <a:srgbClr val="00B0F0"/>
                </a:solidFill>
              </a:rPr>
              <a:t>Introduce the business case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aseline="0" dirty="0">
                <a:solidFill>
                  <a:srgbClr val="00B0F0"/>
                </a:solidFill>
              </a:rPr>
              <a:t>Support the main leverage points of the business case.</a:t>
            </a:r>
          </a:p>
          <a:p>
            <a:endParaRPr lang="en-US" sz="1200" baseline="0" dirty="0">
              <a:solidFill>
                <a:srgbClr val="00B0F0"/>
              </a:solidFill>
            </a:endParaRPr>
          </a:p>
          <a:p>
            <a:r>
              <a:rPr lang="en-US" sz="1200" baseline="0" dirty="0">
                <a:solidFill>
                  <a:srgbClr val="00B0F0"/>
                </a:solidFill>
              </a:rPr>
              <a:t>Cover research specific to the area industry, suppliers, and specific commodity items</a:t>
            </a:r>
          </a:p>
          <a:p>
            <a:endParaRPr lang="en-US" sz="1200" baseline="0" dirty="0">
              <a:solidFill>
                <a:srgbClr val="00B0F0"/>
              </a:solidFill>
            </a:endParaRPr>
          </a:p>
          <a:p>
            <a:r>
              <a:rPr lang="en-US" sz="1200" baseline="0" dirty="0">
                <a:solidFill>
                  <a:srgbClr val="00B0F0"/>
                </a:solidFill>
              </a:rPr>
              <a:t>Typical observations provide insight 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aseline="0" dirty="0">
                <a:solidFill>
                  <a:srgbClr val="00B0F0"/>
                </a:solidFill>
              </a:rPr>
              <a:t>Industry competition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aseline="0" dirty="0">
                <a:solidFill>
                  <a:srgbClr val="00B0F0"/>
                </a:solidFill>
              </a:rPr>
              <a:t>Industry mechanisms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aseline="0" dirty="0">
                <a:solidFill>
                  <a:srgbClr val="00B0F0"/>
                </a:solidFill>
              </a:rPr>
              <a:t>Trends in the commodity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aseline="0" dirty="0">
                <a:solidFill>
                  <a:srgbClr val="00B0F0"/>
                </a:solidFill>
              </a:rPr>
              <a:t>Pricing trends.</a:t>
            </a:r>
          </a:p>
          <a:p>
            <a:endParaRPr lang="en-US" sz="1200" baseline="0" dirty="0">
              <a:solidFill>
                <a:srgbClr val="00B0F0"/>
              </a:solidFill>
            </a:endParaRPr>
          </a:p>
          <a:p>
            <a:r>
              <a:rPr lang="en-US" sz="1200" baseline="0" dirty="0">
                <a:solidFill>
                  <a:srgbClr val="00B0F0"/>
                </a:solidFill>
              </a:rPr>
              <a:t>Use </a:t>
            </a:r>
            <a:r>
              <a:rPr lang="en-US" sz="1200" b="1" u="sng" baseline="0" dirty="0">
                <a:solidFill>
                  <a:srgbClr val="00B0F0"/>
                </a:solidFill>
              </a:rPr>
              <a:t>internal</a:t>
            </a:r>
            <a:r>
              <a:rPr lang="en-US" sz="1200" baseline="0" dirty="0">
                <a:solidFill>
                  <a:srgbClr val="00B0F0"/>
                </a:solidFill>
              </a:rPr>
              <a:t> observations to: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aseline="0" dirty="0">
                <a:solidFill>
                  <a:srgbClr val="00B0F0"/>
                </a:solidFill>
              </a:rPr>
              <a:t>Provide specific data facts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aseline="0" dirty="0">
                <a:solidFill>
                  <a:srgbClr val="00B0F0"/>
                </a:solidFill>
              </a:rPr>
              <a:t>Emphasize internal facts that parallel main business case findings</a:t>
            </a:r>
          </a:p>
          <a:p>
            <a:endParaRPr lang="en-US" sz="1200" baseline="0" dirty="0">
              <a:solidFill>
                <a:srgbClr val="00B0F0"/>
              </a:solidFill>
            </a:endParaRPr>
          </a:p>
          <a:p>
            <a:r>
              <a:rPr lang="en-US" sz="1200" baseline="0" dirty="0">
                <a:solidFill>
                  <a:srgbClr val="00B0F0"/>
                </a:solidFill>
              </a:rPr>
              <a:t>Present facts specific to the commodity and current University situation learned through contract reviews, data gathering, interviews with key stakeholders, etc.</a:t>
            </a:r>
          </a:p>
          <a:p>
            <a:endParaRPr lang="en-US" sz="1200" baseline="0" dirty="0">
              <a:solidFill>
                <a:srgbClr val="00B0F0"/>
              </a:solidFill>
            </a:endParaRPr>
          </a:p>
          <a:p>
            <a:r>
              <a:rPr lang="en-US" sz="1200" baseline="0" dirty="0">
                <a:solidFill>
                  <a:srgbClr val="00B0F0"/>
                </a:solidFill>
              </a:rPr>
              <a:t>Internal observations typically include: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aseline="0" dirty="0">
                <a:solidFill>
                  <a:srgbClr val="00B0F0"/>
                </a:solidFill>
              </a:rPr>
              <a:t>Commodities purchased / sources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aseline="0" dirty="0">
                <a:solidFill>
                  <a:srgbClr val="00B0F0"/>
                </a:solidFill>
              </a:rPr>
              <a:t>Purchasing trends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aseline="0" dirty="0">
                <a:solidFill>
                  <a:srgbClr val="00B0F0"/>
                </a:solidFill>
              </a:rPr>
              <a:t>Forecasted purchasing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aseline="0" dirty="0">
                <a:solidFill>
                  <a:srgbClr val="00B0F0"/>
                </a:solidFill>
              </a:rPr>
              <a:t>Organizational observations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aseline="0" dirty="0">
                <a:solidFill>
                  <a:srgbClr val="00B0F0"/>
                </a:solidFill>
              </a:rPr>
              <a:t>Best practices</a:t>
            </a:r>
          </a:p>
          <a:p>
            <a:endParaRPr lang="en-US" sz="1200" baseline="0" dirty="0">
              <a:solidFill>
                <a:srgbClr val="00B0F0"/>
              </a:solidFill>
            </a:endParaRPr>
          </a:p>
          <a:p>
            <a:r>
              <a:rPr lang="en-US" sz="1200" u="sng" baseline="0" dirty="0">
                <a:solidFill>
                  <a:srgbClr val="00B0F0"/>
                </a:solidFill>
              </a:rPr>
              <a:t>Delete this box when done.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729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60" name="Picture 8" descr="SeeBlue-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338" y="-17463"/>
            <a:ext cx="9191626" cy="6892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63" name="Text Box 11"/>
          <p:cNvSpPr txBox="1">
            <a:spLocks noChangeArrowheads="1"/>
          </p:cNvSpPr>
          <p:nvPr/>
        </p:nvSpPr>
        <p:spPr bwMode="auto">
          <a:xfrm>
            <a:off x="76200" y="6521450"/>
            <a:ext cx="12954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en-US" sz="600" baseline="0" dirty="0">
                <a:solidFill>
                  <a:schemeClr val="bg1"/>
                </a:solidFill>
                <a:latin typeface="Helvetica" pitchFamily="48" charset="0"/>
                <a:ea typeface="Lucida Grande" pitchFamily="48" charset="0"/>
                <a:cs typeface="Lucida Grande" pitchFamily="48" charset="0"/>
              </a:rPr>
              <a:t>﻿</a:t>
            </a:r>
            <a:r>
              <a:rPr lang="en-US" altLang="en-US" sz="600" baseline="0" dirty="0">
                <a:solidFill>
                  <a:schemeClr val="bg1"/>
                </a:solidFill>
                <a:latin typeface="Helvetica" pitchFamily="48" charset="0"/>
              </a:rPr>
              <a:t>An Equal Opportunity University</a:t>
            </a:r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533400" y="914400"/>
            <a:ext cx="8003969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0000">
                <a:alpha val="73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Title 1"/>
          <p:cNvSpPr txBox="1">
            <a:spLocks/>
          </p:cNvSpPr>
          <p:nvPr/>
        </p:nvSpPr>
        <p:spPr bwMode="auto">
          <a:xfrm>
            <a:off x="381000" y="304800"/>
            <a:ext cx="835643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Geneva" pitchFamily="48" charset="0"/>
                <a:cs typeface="Geneva" pitchFamily="4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Geneva" pitchFamily="48" charset="0"/>
                <a:cs typeface="Geneva" pitchFamily="4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Geneva" pitchFamily="48" charset="0"/>
                <a:cs typeface="Geneva" pitchFamily="4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Geneva" pitchFamily="48" charset="0"/>
                <a:cs typeface="Geneva" pitchFamily="4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Geneva" pitchFamily="48" charset="0"/>
                <a:cs typeface="Geneva" pitchFamily="4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Geneva" pitchFamily="48" charset="0"/>
                <a:cs typeface="Geneva" pitchFamily="4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Geneva" pitchFamily="48" charset="0"/>
                <a:cs typeface="Geneva" pitchFamily="4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Geneva" pitchFamily="48" charset="0"/>
                <a:cs typeface="Geneva" pitchFamily="48" charset="0"/>
              </a:defRPr>
            </a:lvl9pPr>
          </a:lstStyle>
          <a:p>
            <a:pPr algn="l" eaLnBrk="1" hangingPunct="1"/>
            <a:endParaRPr lang="en-US" sz="3200" b="1" kern="0" baseline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63000" y="5562600"/>
            <a:ext cx="381000" cy="304800"/>
          </a:xfrm>
        </p:spPr>
        <p:txBody>
          <a:bodyPr/>
          <a:lstStyle/>
          <a:p>
            <a:fld id="{F95D18BD-FC5B-4EF3-B359-CA26B0087D91}" type="slidenum">
              <a:rPr lang="en-US" altLang="en-US" b="1" smtClean="0">
                <a:solidFill>
                  <a:schemeClr val="bg1"/>
                </a:solidFill>
              </a:rPr>
              <a:pPr/>
              <a:t>5</a:t>
            </a:fld>
            <a:endParaRPr lang="en-US" altLang="en-US" b="1" dirty="0">
              <a:solidFill>
                <a:schemeClr val="bg1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457200" y="381000"/>
            <a:ext cx="835643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Geneva" pitchFamily="48" charset="0"/>
                <a:cs typeface="Geneva" pitchFamily="4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Geneva" pitchFamily="48" charset="0"/>
                <a:cs typeface="Geneva" pitchFamily="4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Geneva" pitchFamily="48" charset="0"/>
                <a:cs typeface="Geneva" pitchFamily="4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Geneva" pitchFamily="48" charset="0"/>
                <a:cs typeface="Geneva" pitchFamily="4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Geneva" pitchFamily="48" charset="0"/>
                <a:cs typeface="Geneva" pitchFamily="4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Geneva" pitchFamily="48" charset="0"/>
                <a:cs typeface="Geneva" pitchFamily="4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Geneva" pitchFamily="48" charset="0"/>
                <a:cs typeface="Geneva" pitchFamily="4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Geneva" pitchFamily="48" charset="0"/>
                <a:cs typeface="Geneva" pitchFamily="48" charset="0"/>
              </a:defRPr>
            </a:lvl9pPr>
          </a:lstStyle>
          <a:p>
            <a:pPr algn="l" eaLnBrk="1" hangingPunct="1"/>
            <a:r>
              <a:rPr lang="en-US" sz="2800" b="1" kern="0" baseline="0" dirty="0"/>
              <a:t>Spend Analysis</a:t>
            </a:r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371600" y="6324600"/>
            <a:ext cx="6019800" cy="279400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effectLst/>
              </a:rPr>
              <a:t>Strategic Sourcing Initiative Business Case</a:t>
            </a:r>
            <a:endParaRPr lang="en-US" b="1" dirty="0">
              <a:solidFill>
                <a:srgbClr val="FF0000"/>
              </a:solidFill>
              <a:effectLst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2521E4B-9880-481B-94B4-8B8CD608C8F6}"/>
              </a:ext>
            </a:extLst>
          </p:cNvPr>
          <p:cNvSpPr txBox="1"/>
          <p:nvPr/>
        </p:nvSpPr>
        <p:spPr>
          <a:xfrm>
            <a:off x="292015" y="1054608"/>
            <a:ext cx="853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0" dirty="0"/>
              <a:t>XXXX</a:t>
            </a:r>
          </a:p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7A70063-BAFB-4D56-B6B6-C8547A80B3F5}"/>
              </a:ext>
            </a:extLst>
          </p:cNvPr>
          <p:cNvSpPr txBox="1"/>
          <p:nvPr/>
        </p:nvSpPr>
        <p:spPr>
          <a:xfrm>
            <a:off x="9223968" y="0"/>
            <a:ext cx="32004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aseline="0" dirty="0">
                <a:solidFill>
                  <a:srgbClr val="00B0F0"/>
                </a:solidFill>
              </a:rPr>
              <a:t>Purpose: Understand main area suppliers, historical spend, and key cost drivers. Typically, there are a couple of slides here with charts/tables/dashboards. Use the Excel templates in the 20-Huron folder as needed to complete and paste into the slide(s).</a:t>
            </a:r>
          </a:p>
          <a:p>
            <a:endParaRPr lang="en-US" sz="1200" baseline="0" dirty="0">
              <a:solidFill>
                <a:srgbClr val="00B0F0"/>
              </a:solidFill>
            </a:endParaRPr>
          </a:p>
          <a:p>
            <a:r>
              <a:rPr lang="en-US" sz="1200" baseline="0" dirty="0">
                <a:solidFill>
                  <a:srgbClr val="00B0F0"/>
                </a:solidFill>
              </a:rPr>
              <a:t>Accounts payable (A/P) and purchasing card (P-Card) data can be used to perform a high-level analysis of spend</a:t>
            </a:r>
          </a:p>
          <a:p>
            <a:endParaRPr lang="en-US" sz="1200" baseline="0" dirty="0">
              <a:solidFill>
                <a:srgbClr val="00B0F0"/>
              </a:solidFill>
            </a:endParaRPr>
          </a:p>
          <a:p>
            <a:r>
              <a:rPr lang="en-US" sz="1200" baseline="0" dirty="0">
                <a:solidFill>
                  <a:srgbClr val="00B0F0"/>
                </a:solidFill>
              </a:rPr>
              <a:t>Spend analysis can take many forms, but is usually a combination of: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aseline="0" dirty="0">
                <a:solidFill>
                  <a:srgbClr val="00B0F0"/>
                </a:solidFill>
              </a:rPr>
              <a:t>A/P and P-Card Category Analysis: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baseline="0" dirty="0">
                <a:solidFill>
                  <a:srgbClr val="00B0F0"/>
                </a:solidFill>
              </a:rPr>
              <a:t>Presents spend of all suppliers in a particular area, highlighting suppliers reviewed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baseline="0" dirty="0">
                <a:solidFill>
                  <a:srgbClr val="00B0F0"/>
                </a:solidFill>
              </a:rPr>
              <a:t>Multiple suppliers analyzed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baseline="0" dirty="0">
                <a:solidFill>
                  <a:srgbClr val="00B0F0"/>
                </a:solidFill>
              </a:rPr>
              <a:t>Shows total area size spend</a:t>
            </a:r>
          </a:p>
          <a:p>
            <a:endParaRPr lang="en-US" sz="1200" baseline="0" dirty="0">
              <a:solidFill>
                <a:srgbClr val="00B0F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aseline="0" dirty="0">
                <a:solidFill>
                  <a:srgbClr val="00B0F0"/>
                </a:solidFill>
              </a:rPr>
              <a:t>Historical Analysis: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baseline="0" dirty="0">
                <a:solidFill>
                  <a:srgbClr val="00B0F0"/>
                </a:solidFill>
              </a:rPr>
              <a:t>Supplier spend over several years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baseline="0" dirty="0">
                <a:solidFill>
                  <a:srgbClr val="00B0F0"/>
                </a:solidFill>
              </a:rPr>
              <a:t>Emphasizes significant account growth</a:t>
            </a:r>
          </a:p>
          <a:p>
            <a:endParaRPr lang="en-US" sz="1200" baseline="0" dirty="0">
              <a:solidFill>
                <a:srgbClr val="00B0F0"/>
              </a:solidFill>
            </a:endParaRPr>
          </a:p>
          <a:p>
            <a:r>
              <a:rPr lang="en-US" sz="1200" u="sng" baseline="0" dirty="0">
                <a:solidFill>
                  <a:srgbClr val="00B0F0"/>
                </a:solidFill>
              </a:rPr>
              <a:t>Delete this box when done.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82189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60" name="Picture 8" descr="SeeBlue-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338" y="-17463"/>
            <a:ext cx="9191626" cy="6892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63" name="Text Box 11"/>
          <p:cNvSpPr txBox="1">
            <a:spLocks noChangeArrowheads="1"/>
          </p:cNvSpPr>
          <p:nvPr/>
        </p:nvSpPr>
        <p:spPr bwMode="auto">
          <a:xfrm>
            <a:off x="76200" y="6521450"/>
            <a:ext cx="12954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en-US" sz="600" baseline="0" dirty="0">
                <a:solidFill>
                  <a:schemeClr val="bg1"/>
                </a:solidFill>
                <a:latin typeface="Helvetica" pitchFamily="48" charset="0"/>
                <a:ea typeface="Lucida Grande" pitchFamily="48" charset="0"/>
                <a:cs typeface="Lucida Grande" pitchFamily="48" charset="0"/>
              </a:rPr>
              <a:t>﻿</a:t>
            </a:r>
            <a:r>
              <a:rPr lang="en-US" altLang="en-US" sz="600" baseline="0" dirty="0">
                <a:solidFill>
                  <a:schemeClr val="bg1"/>
                </a:solidFill>
                <a:latin typeface="Helvetica" pitchFamily="48" charset="0"/>
              </a:rPr>
              <a:t>An Equal Opportunity University</a:t>
            </a:r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533400" y="914400"/>
            <a:ext cx="8003969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0000">
                <a:alpha val="73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Title 1"/>
          <p:cNvSpPr txBox="1">
            <a:spLocks/>
          </p:cNvSpPr>
          <p:nvPr/>
        </p:nvSpPr>
        <p:spPr bwMode="auto">
          <a:xfrm>
            <a:off x="381000" y="304800"/>
            <a:ext cx="835643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Geneva" pitchFamily="48" charset="0"/>
                <a:cs typeface="Geneva" pitchFamily="4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Geneva" pitchFamily="48" charset="0"/>
                <a:cs typeface="Geneva" pitchFamily="4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Geneva" pitchFamily="48" charset="0"/>
                <a:cs typeface="Geneva" pitchFamily="4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Geneva" pitchFamily="48" charset="0"/>
                <a:cs typeface="Geneva" pitchFamily="4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Geneva" pitchFamily="48" charset="0"/>
                <a:cs typeface="Geneva" pitchFamily="4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Geneva" pitchFamily="48" charset="0"/>
                <a:cs typeface="Geneva" pitchFamily="4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Geneva" pitchFamily="48" charset="0"/>
                <a:cs typeface="Geneva" pitchFamily="4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Geneva" pitchFamily="48" charset="0"/>
                <a:cs typeface="Geneva" pitchFamily="48" charset="0"/>
              </a:defRPr>
            </a:lvl9pPr>
          </a:lstStyle>
          <a:p>
            <a:pPr algn="l" eaLnBrk="1" hangingPunct="1"/>
            <a:endParaRPr lang="en-US" sz="3200" b="1" kern="0" baseline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63000" y="5562600"/>
            <a:ext cx="381000" cy="304800"/>
          </a:xfrm>
        </p:spPr>
        <p:txBody>
          <a:bodyPr/>
          <a:lstStyle/>
          <a:p>
            <a:fld id="{F95D18BD-FC5B-4EF3-B359-CA26B0087D91}" type="slidenum">
              <a:rPr lang="en-US" altLang="en-US" b="1" smtClean="0">
                <a:solidFill>
                  <a:schemeClr val="bg1"/>
                </a:solidFill>
              </a:rPr>
              <a:pPr/>
              <a:t>6</a:t>
            </a:fld>
            <a:endParaRPr lang="en-US" altLang="en-US" b="1" dirty="0">
              <a:solidFill>
                <a:schemeClr val="bg1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457200" y="381000"/>
            <a:ext cx="835643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Geneva" pitchFamily="48" charset="0"/>
                <a:cs typeface="Geneva" pitchFamily="4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Geneva" pitchFamily="48" charset="0"/>
                <a:cs typeface="Geneva" pitchFamily="4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Geneva" pitchFamily="48" charset="0"/>
                <a:cs typeface="Geneva" pitchFamily="4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Geneva" pitchFamily="48" charset="0"/>
                <a:cs typeface="Geneva" pitchFamily="4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Geneva" pitchFamily="48" charset="0"/>
                <a:cs typeface="Geneva" pitchFamily="4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Geneva" pitchFamily="48" charset="0"/>
                <a:cs typeface="Geneva" pitchFamily="4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Geneva" pitchFamily="48" charset="0"/>
                <a:cs typeface="Geneva" pitchFamily="4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Geneva" pitchFamily="48" charset="0"/>
                <a:cs typeface="Geneva" pitchFamily="48" charset="0"/>
              </a:defRPr>
            </a:lvl9pPr>
          </a:lstStyle>
          <a:p>
            <a:pPr algn="l" eaLnBrk="1" hangingPunct="1"/>
            <a:r>
              <a:rPr lang="en-US" sz="2800" b="1" kern="0" baseline="0" dirty="0"/>
              <a:t>Spend Analysis</a:t>
            </a:r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371600" y="6324600"/>
            <a:ext cx="6019800" cy="279400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effectLst/>
              </a:rPr>
              <a:t>Strategic Sourcing Initiative Business Case</a:t>
            </a:r>
            <a:endParaRPr lang="en-US" b="1" dirty="0">
              <a:solidFill>
                <a:srgbClr val="FF0000"/>
              </a:solidFill>
              <a:effectLst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2521E4B-9880-481B-94B4-8B8CD608C8F6}"/>
              </a:ext>
            </a:extLst>
          </p:cNvPr>
          <p:cNvSpPr txBox="1"/>
          <p:nvPr/>
        </p:nvSpPr>
        <p:spPr>
          <a:xfrm>
            <a:off x="292015" y="1054608"/>
            <a:ext cx="853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0" dirty="0"/>
              <a:t>XXXX</a:t>
            </a:r>
          </a:p>
          <a:p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059C85F-424E-4736-9A2F-C479F88BB0A1}"/>
              </a:ext>
            </a:extLst>
          </p:cNvPr>
          <p:cNvSpPr txBox="1"/>
          <p:nvPr/>
        </p:nvSpPr>
        <p:spPr>
          <a:xfrm>
            <a:off x="9223968" y="0"/>
            <a:ext cx="32004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aseline="0" dirty="0">
                <a:solidFill>
                  <a:srgbClr val="00B0F0"/>
                </a:solidFill>
              </a:rPr>
              <a:t>Purpose: Understand main area suppliers, historical spend, and key cost drivers. Typically, there are a couple of slides here with charts/tables/dashboards. Use the Excel templates in the 20-Huron folder as needed to complete and paste into the slide(s).</a:t>
            </a:r>
          </a:p>
          <a:p>
            <a:endParaRPr lang="en-US" sz="1200" baseline="0" dirty="0">
              <a:solidFill>
                <a:srgbClr val="00B0F0"/>
              </a:solidFill>
            </a:endParaRPr>
          </a:p>
          <a:p>
            <a:r>
              <a:rPr lang="en-US" sz="1200" baseline="0" dirty="0">
                <a:solidFill>
                  <a:srgbClr val="00B0F0"/>
                </a:solidFill>
              </a:rPr>
              <a:t>Purchasing (PO), Accounts payable (A/P), and purchasing card (P-Card) data can be used to perform a high-level analysis of spend</a:t>
            </a:r>
          </a:p>
          <a:p>
            <a:endParaRPr lang="en-US" sz="1200" baseline="0" dirty="0">
              <a:solidFill>
                <a:srgbClr val="00B0F0"/>
              </a:solidFill>
            </a:endParaRPr>
          </a:p>
          <a:p>
            <a:r>
              <a:rPr lang="en-US" sz="1200" baseline="0" dirty="0">
                <a:solidFill>
                  <a:srgbClr val="00B0F0"/>
                </a:solidFill>
              </a:rPr>
              <a:t>Spend analysis can take many forms, but is usually a combination of: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aseline="0" dirty="0">
                <a:solidFill>
                  <a:srgbClr val="00B0F0"/>
                </a:solidFill>
              </a:rPr>
              <a:t>PO, A/P and P-Card Category Analysis: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baseline="0" dirty="0">
                <a:solidFill>
                  <a:srgbClr val="00B0F0"/>
                </a:solidFill>
              </a:rPr>
              <a:t>Presents spend of all suppliers in a particular area, highlighting suppliers reviewed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baseline="0" dirty="0">
                <a:solidFill>
                  <a:srgbClr val="00B0F0"/>
                </a:solidFill>
              </a:rPr>
              <a:t>Multiple suppliers analyzed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baseline="0" dirty="0">
                <a:solidFill>
                  <a:srgbClr val="00B0F0"/>
                </a:solidFill>
              </a:rPr>
              <a:t>Shows total area size spend</a:t>
            </a:r>
          </a:p>
          <a:p>
            <a:endParaRPr lang="en-US" sz="1200" baseline="0" dirty="0">
              <a:solidFill>
                <a:srgbClr val="00B0F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aseline="0" dirty="0">
                <a:solidFill>
                  <a:srgbClr val="00B0F0"/>
                </a:solidFill>
              </a:rPr>
              <a:t>Historical Analysis: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baseline="0" dirty="0">
                <a:solidFill>
                  <a:srgbClr val="00B0F0"/>
                </a:solidFill>
              </a:rPr>
              <a:t>Supplier spend over several years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baseline="0" dirty="0">
                <a:solidFill>
                  <a:srgbClr val="00B0F0"/>
                </a:solidFill>
              </a:rPr>
              <a:t>Emphasizes significant account growth</a:t>
            </a:r>
          </a:p>
          <a:p>
            <a:endParaRPr lang="en-US" sz="1200" baseline="0" dirty="0">
              <a:solidFill>
                <a:srgbClr val="00B0F0"/>
              </a:solidFill>
            </a:endParaRPr>
          </a:p>
          <a:p>
            <a:r>
              <a:rPr lang="en-US" sz="1200" u="sng" baseline="0" dirty="0">
                <a:solidFill>
                  <a:srgbClr val="00B0F0"/>
                </a:solidFill>
              </a:rPr>
              <a:t>Delete this box when done.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0659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60" name="Picture 8" descr="SeeBlue-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338" y="-17463"/>
            <a:ext cx="9191626" cy="6892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63" name="Text Box 11"/>
          <p:cNvSpPr txBox="1">
            <a:spLocks noChangeArrowheads="1"/>
          </p:cNvSpPr>
          <p:nvPr/>
        </p:nvSpPr>
        <p:spPr bwMode="auto">
          <a:xfrm>
            <a:off x="76200" y="6521450"/>
            <a:ext cx="12954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en-US" sz="600" baseline="0" dirty="0">
                <a:solidFill>
                  <a:schemeClr val="bg1"/>
                </a:solidFill>
                <a:latin typeface="Helvetica" pitchFamily="48" charset="0"/>
                <a:ea typeface="Lucida Grande" pitchFamily="48" charset="0"/>
                <a:cs typeface="Lucida Grande" pitchFamily="48" charset="0"/>
              </a:rPr>
              <a:t>﻿</a:t>
            </a:r>
            <a:r>
              <a:rPr lang="en-US" altLang="en-US" sz="600" baseline="0" dirty="0">
                <a:solidFill>
                  <a:schemeClr val="bg1"/>
                </a:solidFill>
                <a:latin typeface="Helvetica" pitchFamily="48" charset="0"/>
              </a:rPr>
              <a:t>An Equal Opportunity University</a:t>
            </a:r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533400" y="914400"/>
            <a:ext cx="8003969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0000">
                <a:alpha val="73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Title 1"/>
          <p:cNvSpPr txBox="1">
            <a:spLocks/>
          </p:cNvSpPr>
          <p:nvPr/>
        </p:nvSpPr>
        <p:spPr bwMode="auto">
          <a:xfrm>
            <a:off x="381000" y="304800"/>
            <a:ext cx="835643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Geneva" pitchFamily="48" charset="0"/>
                <a:cs typeface="Geneva" pitchFamily="4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Geneva" pitchFamily="48" charset="0"/>
                <a:cs typeface="Geneva" pitchFamily="4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Geneva" pitchFamily="48" charset="0"/>
                <a:cs typeface="Geneva" pitchFamily="4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Geneva" pitchFamily="48" charset="0"/>
                <a:cs typeface="Geneva" pitchFamily="4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Geneva" pitchFamily="48" charset="0"/>
                <a:cs typeface="Geneva" pitchFamily="4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Geneva" pitchFamily="48" charset="0"/>
                <a:cs typeface="Geneva" pitchFamily="4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Geneva" pitchFamily="48" charset="0"/>
                <a:cs typeface="Geneva" pitchFamily="4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Geneva" pitchFamily="48" charset="0"/>
                <a:cs typeface="Geneva" pitchFamily="48" charset="0"/>
              </a:defRPr>
            </a:lvl9pPr>
          </a:lstStyle>
          <a:p>
            <a:pPr algn="l" eaLnBrk="1" hangingPunct="1"/>
            <a:endParaRPr lang="en-US" sz="3200" b="1" kern="0" baseline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63000" y="5562600"/>
            <a:ext cx="381000" cy="304800"/>
          </a:xfrm>
        </p:spPr>
        <p:txBody>
          <a:bodyPr/>
          <a:lstStyle/>
          <a:p>
            <a:fld id="{F95D18BD-FC5B-4EF3-B359-CA26B0087D91}" type="slidenum">
              <a:rPr lang="en-US" altLang="en-US" b="1" smtClean="0">
                <a:solidFill>
                  <a:schemeClr val="bg1"/>
                </a:solidFill>
              </a:rPr>
              <a:pPr/>
              <a:t>7</a:t>
            </a:fld>
            <a:endParaRPr lang="en-US" altLang="en-US" b="1" dirty="0">
              <a:solidFill>
                <a:schemeClr val="bg1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457200" y="381000"/>
            <a:ext cx="835643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Geneva" pitchFamily="48" charset="0"/>
                <a:cs typeface="Geneva" pitchFamily="4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Geneva" pitchFamily="48" charset="0"/>
                <a:cs typeface="Geneva" pitchFamily="4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Geneva" pitchFamily="48" charset="0"/>
                <a:cs typeface="Geneva" pitchFamily="4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Geneva" pitchFamily="48" charset="0"/>
                <a:cs typeface="Geneva" pitchFamily="4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Geneva" pitchFamily="48" charset="0"/>
                <a:cs typeface="Geneva" pitchFamily="4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Geneva" pitchFamily="48" charset="0"/>
                <a:cs typeface="Geneva" pitchFamily="4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Geneva" pitchFamily="48" charset="0"/>
                <a:cs typeface="Geneva" pitchFamily="4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Geneva" pitchFamily="48" charset="0"/>
                <a:cs typeface="Geneva" pitchFamily="48" charset="0"/>
              </a:defRPr>
            </a:lvl9pPr>
          </a:lstStyle>
          <a:p>
            <a:pPr algn="l" eaLnBrk="1" hangingPunct="1"/>
            <a:r>
              <a:rPr lang="en-US" sz="2800" b="1" kern="0" baseline="0" dirty="0"/>
              <a:t>Contract Overview</a:t>
            </a:r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371600" y="6324600"/>
            <a:ext cx="6019800" cy="279400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effectLst/>
              </a:rPr>
              <a:t>Strategic Sourcing Initiative Business Case</a:t>
            </a:r>
            <a:endParaRPr lang="en-US" b="1" dirty="0">
              <a:solidFill>
                <a:srgbClr val="FF0000"/>
              </a:solidFill>
              <a:effectLst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2521E4B-9880-481B-94B4-8B8CD608C8F6}"/>
              </a:ext>
            </a:extLst>
          </p:cNvPr>
          <p:cNvSpPr txBox="1"/>
          <p:nvPr/>
        </p:nvSpPr>
        <p:spPr>
          <a:xfrm>
            <a:off x="292015" y="1054608"/>
            <a:ext cx="853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0" dirty="0"/>
              <a:t>XXXX</a:t>
            </a:r>
          </a:p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7A70063-BAFB-4D56-B6B6-C8547A80B3F5}"/>
              </a:ext>
            </a:extLst>
          </p:cNvPr>
          <p:cNvSpPr txBox="1"/>
          <p:nvPr/>
        </p:nvSpPr>
        <p:spPr>
          <a:xfrm>
            <a:off x="9162288" y="-17463"/>
            <a:ext cx="32004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aseline="0" dirty="0">
                <a:solidFill>
                  <a:srgbClr val="00B0F0"/>
                </a:solidFill>
              </a:rPr>
              <a:t>Purpose: Give the audience a synopsis of the current agreement, terms and conditions, and key cost drivers.</a:t>
            </a:r>
          </a:p>
          <a:p>
            <a:endParaRPr lang="en-US" sz="1200" baseline="0" dirty="0">
              <a:solidFill>
                <a:srgbClr val="00B0F0"/>
              </a:solidFill>
            </a:endParaRPr>
          </a:p>
          <a:p>
            <a:r>
              <a:rPr lang="en-US" sz="1200" baseline="0" dirty="0">
                <a:solidFill>
                  <a:srgbClr val="00B0F0"/>
                </a:solidFill>
              </a:rPr>
              <a:t>Provide a brief overview of key contract terms and value-add observations for important area suppliers</a:t>
            </a:r>
          </a:p>
          <a:p>
            <a:endParaRPr lang="en-US" sz="1200" baseline="0" dirty="0">
              <a:solidFill>
                <a:srgbClr val="00B0F0"/>
              </a:solidFill>
            </a:endParaRPr>
          </a:p>
          <a:p>
            <a:r>
              <a:rPr lang="en-US" sz="1200" baseline="0" dirty="0">
                <a:solidFill>
                  <a:srgbClr val="00B0F0"/>
                </a:solidFill>
              </a:rPr>
              <a:t>Key areas include: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aseline="0" dirty="0">
                <a:solidFill>
                  <a:srgbClr val="00B0F0"/>
                </a:solidFill>
              </a:rPr>
              <a:t>Effective date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aseline="0" dirty="0">
                <a:solidFill>
                  <a:srgbClr val="00B0F0"/>
                </a:solidFill>
              </a:rPr>
              <a:t>Termination date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aseline="0" dirty="0">
                <a:solidFill>
                  <a:srgbClr val="00B0F0"/>
                </a:solidFill>
              </a:rPr>
              <a:t>Termination clause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aseline="0" dirty="0">
                <a:solidFill>
                  <a:srgbClr val="00B0F0"/>
                </a:solidFill>
              </a:rPr>
              <a:t>Pricing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aseline="0" dirty="0">
                <a:solidFill>
                  <a:srgbClr val="00B0F0"/>
                </a:solidFill>
              </a:rPr>
              <a:t>Financial Incentives</a:t>
            </a:r>
          </a:p>
          <a:p>
            <a:endParaRPr lang="en-US" sz="1200" baseline="0" dirty="0">
              <a:solidFill>
                <a:srgbClr val="00B0F0"/>
              </a:solidFill>
            </a:endParaRPr>
          </a:p>
          <a:p>
            <a:r>
              <a:rPr lang="en-US" sz="1200" u="sng" baseline="0" dirty="0">
                <a:solidFill>
                  <a:srgbClr val="00B0F0"/>
                </a:solidFill>
              </a:rPr>
              <a:t>Delete this box when done.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9812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60" name="Picture 8" descr="SeeBlue-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338" y="-17463"/>
            <a:ext cx="9191626" cy="6892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63" name="Text Box 11"/>
          <p:cNvSpPr txBox="1">
            <a:spLocks noChangeArrowheads="1"/>
          </p:cNvSpPr>
          <p:nvPr/>
        </p:nvSpPr>
        <p:spPr bwMode="auto">
          <a:xfrm>
            <a:off x="76200" y="6521450"/>
            <a:ext cx="12954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en-US" sz="600" baseline="0" dirty="0">
                <a:solidFill>
                  <a:schemeClr val="bg1"/>
                </a:solidFill>
                <a:latin typeface="Helvetica" pitchFamily="48" charset="0"/>
                <a:ea typeface="Lucida Grande" pitchFamily="48" charset="0"/>
                <a:cs typeface="Lucida Grande" pitchFamily="48" charset="0"/>
              </a:rPr>
              <a:t>﻿</a:t>
            </a:r>
            <a:r>
              <a:rPr lang="en-US" altLang="en-US" sz="600" baseline="0" dirty="0">
                <a:solidFill>
                  <a:schemeClr val="bg1"/>
                </a:solidFill>
                <a:latin typeface="Helvetica" pitchFamily="48" charset="0"/>
              </a:rPr>
              <a:t>An Equal Opportunity University</a:t>
            </a:r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533400" y="914400"/>
            <a:ext cx="8003969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0000">
                <a:alpha val="73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Title 1"/>
          <p:cNvSpPr txBox="1">
            <a:spLocks/>
          </p:cNvSpPr>
          <p:nvPr/>
        </p:nvSpPr>
        <p:spPr bwMode="auto">
          <a:xfrm>
            <a:off x="381000" y="304800"/>
            <a:ext cx="835643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Geneva" pitchFamily="48" charset="0"/>
                <a:cs typeface="Geneva" pitchFamily="4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Geneva" pitchFamily="48" charset="0"/>
                <a:cs typeface="Geneva" pitchFamily="4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Geneva" pitchFamily="48" charset="0"/>
                <a:cs typeface="Geneva" pitchFamily="4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Geneva" pitchFamily="48" charset="0"/>
                <a:cs typeface="Geneva" pitchFamily="4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Geneva" pitchFamily="48" charset="0"/>
                <a:cs typeface="Geneva" pitchFamily="4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Geneva" pitchFamily="48" charset="0"/>
                <a:cs typeface="Geneva" pitchFamily="4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Geneva" pitchFamily="48" charset="0"/>
                <a:cs typeface="Geneva" pitchFamily="4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Geneva" pitchFamily="48" charset="0"/>
                <a:cs typeface="Geneva" pitchFamily="48" charset="0"/>
              </a:defRPr>
            </a:lvl9pPr>
          </a:lstStyle>
          <a:p>
            <a:pPr algn="l" eaLnBrk="1" hangingPunct="1"/>
            <a:endParaRPr lang="en-US" sz="3200" b="1" kern="0" baseline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63000" y="5562600"/>
            <a:ext cx="381000" cy="304800"/>
          </a:xfrm>
        </p:spPr>
        <p:txBody>
          <a:bodyPr/>
          <a:lstStyle/>
          <a:p>
            <a:fld id="{F95D18BD-FC5B-4EF3-B359-CA26B0087D91}" type="slidenum">
              <a:rPr lang="en-US" altLang="en-US" b="1" smtClean="0">
                <a:solidFill>
                  <a:schemeClr val="bg1"/>
                </a:solidFill>
              </a:rPr>
              <a:pPr/>
              <a:t>8</a:t>
            </a:fld>
            <a:endParaRPr lang="en-US" altLang="en-US" b="1" dirty="0">
              <a:solidFill>
                <a:schemeClr val="bg1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457200" y="381000"/>
            <a:ext cx="835643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Geneva" pitchFamily="48" charset="0"/>
                <a:cs typeface="Geneva" pitchFamily="4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Geneva" pitchFamily="48" charset="0"/>
                <a:cs typeface="Geneva" pitchFamily="4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Geneva" pitchFamily="48" charset="0"/>
                <a:cs typeface="Geneva" pitchFamily="4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Geneva" pitchFamily="48" charset="0"/>
                <a:cs typeface="Geneva" pitchFamily="4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Geneva" pitchFamily="48" charset="0"/>
                <a:cs typeface="Geneva" pitchFamily="4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Geneva" pitchFamily="48" charset="0"/>
                <a:cs typeface="Geneva" pitchFamily="4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Geneva" pitchFamily="48" charset="0"/>
                <a:cs typeface="Geneva" pitchFamily="4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Geneva" pitchFamily="48" charset="0"/>
                <a:cs typeface="Geneva" pitchFamily="48" charset="0"/>
              </a:defRPr>
            </a:lvl9pPr>
          </a:lstStyle>
          <a:p>
            <a:pPr algn="l" eaLnBrk="1" hangingPunct="1"/>
            <a:r>
              <a:rPr lang="en-US" sz="2800" b="1" kern="0" baseline="0" dirty="0"/>
              <a:t>Data Analysis</a:t>
            </a:r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371600" y="6324600"/>
            <a:ext cx="6019800" cy="279400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effectLst/>
              </a:rPr>
              <a:t>Strategic Sourcing Initiative Business Case</a:t>
            </a:r>
            <a:endParaRPr lang="en-US" b="1" dirty="0">
              <a:solidFill>
                <a:srgbClr val="FF0000"/>
              </a:solidFill>
              <a:effectLst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2521E4B-9880-481B-94B4-8B8CD608C8F6}"/>
              </a:ext>
            </a:extLst>
          </p:cNvPr>
          <p:cNvSpPr txBox="1"/>
          <p:nvPr/>
        </p:nvSpPr>
        <p:spPr>
          <a:xfrm>
            <a:off x="292015" y="1054608"/>
            <a:ext cx="853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0" dirty="0"/>
              <a:t>XXXX</a:t>
            </a:r>
          </a:p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7A70063-BAFB-4D56-B6B6-C8547A80B3F5}"/>
              </a:ext>
            </a:extLst>
          </p:cNvPr>
          <p:cNvSpPr txBox="1"/>
          <p:nvPr/>
        </p:nvSpPr>
        <p:spPr>
          <a:xfrm>
            <a:off x="9198864" y="-17463"/>
            <a:ext cx="320040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aseline="0" dirty="0">
                <a:solidFill>
                  <a:srgbClr val="00B0F0"/>
                </a:solidFill>
              </a:rPr>
              <a:t>Purpose: Present accurate and detailed findings that support savings opportunities. Typically, this consist of a couple of slides. Use the Excel templates in the 20-Huron folder as needed to complete and paste into the slide(s).</a:t>
            </a:r>
          </a:p>
          <a:p>
            <a:endParaRPr lang="en-US" sz="1200" baseline="0" dirty="0">
              <a:solidFill>
                <a:srgbClr val="00B0F0"/>
              </a:solidFill>
            </a:endParaRPr>
          </a:p>
          <a:p>
            <a:r>
              <a:rPr lang="en-US" sz="1200" baseline="0" dirty="0">
                <a:solidFill>
                  <a:srgbClr val="00B0F0"/>
                </a:solidFill>
              </a:rPr>
              <a:t>Present accurate and detailed findings that support savings opportunities using any number of slides and analyses necessary</a:t>
            </a:r>
          </a:p>
          <a:p>
            <a:endParaRPr lang="en-US" sz="1200" baseline="0" dirty="0">
              <a:solidFill>
                <a:srgbClr val="00B0F0"/>
              </a:solidFill>
            </a:endParaRPr>
          </a:p>
          <a:p>
            <a:r>
              <a:rPr lang="en-US" sz="1200" baseline="0" dirty="0">
                <a:solidFill>
                  <a:srgbClr val="00B0F0"/>
                </a:solidFill>
              </a:rPr>
              <a:t>Make a new, sequential point on each slide and tie to the savings summary</a:t>
            </a:r>
          </a:p>
          <a:p>
            <a:endParaRPr lang="en-US" sz="1200" baseline="0" dirty="0">
              <a:solidFill>
                <a:srgbClr val="00B0F0"/>
              </a:solidFill>
            </a:endParaRPr>
          </a:p>
          <a:p>
            <a:r>
              <a:rPr lang="en-US" sz="1200" baseline="0" dirty="0">
                <a:solidFill>
                  <a:srgbClr val="00B0F0"/>
                </a:solidFill>
              </a:rPr>
              <a:t>Analysis slides may include, but are not limited to: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aseline="0" dirty="0">
                <a:solidFill>
                  <a:srgbClr val="00B0F0"/>
                </a:solidFill>
              </a:rPr>
              <a:t>Demand management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aseline="0" dirty="0">
                <a:solidFill>
                  <a:srgbClr val="00B0F0"/>
                </a:solidFill>
              </a:rPr>
              <a:t>Pricing analysis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aseline="0" dirty="0">
                <a:solidFill>
                  <a:srgbClr val="00B0F0"/>
                </a:solidFill>
              </a:rPr>
              <a:t>Discount analysis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aseline="0" dirty="0">
                <a:solidFill>
                  <a:srgbClr val="00B0F0"/>
                </a:solidFill>
              </a:rPr>
              <a:t>Comparative pricing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aseline="0" dirty="0">
                <a:solidFill>
                  <a:srgbClr val="00B0F0"/>
                </a:solidFill>
              </a:rPr>
              <a:t>Market analysis</a:t>
            </a:r>
          </a:p>
          <a:p>
            <a:endParaRPr lang="en-US" sz="1200" baseline="0" dirty="0">
              <a:solidFill>
                <a:srgbClr val="00B0F0"/>
              </a:solidFill>
            </a:endParaRPr>
          </a:p>
          <a:p>
            <a:r>
              <a:rPr lang="en-US" sz="1200" u="sng" baseline="0" dirty="0">
                <a:solidFill>
                  <a:srgbClr val="00B0F0"/>
                </a:solidFill>
              </a:rPr>
              <a:t>Delete this box when done.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56524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60" name="Picture 8" descr="SeeBlue-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338" y="-17463"/>
            <a:ext cx="9191626" cy="6892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63" name="Text Box 11"/>
          <p:cNvSpPr txBox="1">
            <a:spLocks noChangeArrowheads="1"/>
          </p:cNvSpPr>
          <p:nvPr/>
        </p:nvSpPr>
        <p:spPr bwMode="auto">
          <a:xfrm>
            <a:off x="76200" y="6521450"/>
            <a:ext cx="12954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en-US" sz="600" baseline="0" dirty="0">
                <a:solidFill>
                  <a:schemeClr val="bg1"/>
                </a:solidFill>
                <a:latin typeface="Helvetica" pitchFamily="48" charset="0"/>
                <a:ea typeface="Lucida Grande" pitchFamily="48" charset="0"/>
                <a:cs typeface="Lucida Grande" pitchFamily="48" charset="0"/>
              </a:rPr>
              <a:t>﻿</a:t>
            </a:r>
            <a:r>
              <a:rPr lang="en-US" altLang="en-US" sz="600" baseline="0" dirty="0">
                <a:solidFill>
                  <a:schemeClr val="bg1"/>
                </a:solidFill>
                <a:latin typeface="Helvetica" pitchFamily="48" charset="0"/>
              </a:rPr>
              <a:t>An Equal Opportunity University</a:t>
            </a:r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533400" y="914400"/>
            <a:ext cx="8003969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0000">
                <a:alpha val="73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Title 1"/>
          <p:cNvSpPr txBox="1">
            <a:spLocks/>
          </p:cNvSpPr>
          <p:nvPr/>
        </p:nvSpPr>
        <p:spPr bwMode="auto">
          <a:xfrm>
            <a:off x="381000" y="304800"/>
            <a:ext cx="835643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Geneva" pitchFamily="48" charset="0"/>
                <a:cs typeface="Geneva" pitchFamily="4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Geneva" pitchFamily="48" charset="0"/>
                <a:cs typeface="Geneva" pitchFamily="4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Geneva" pitchFamily="48" charset="0"/>
                <a:cs typeface="Geneva" pitchFamily="4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Geneva" pitchFamily="48" charset="0"/>
                <a:cs typeface="Geneva" pitchFamily="4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Geneva" pitchFamily="48" charset="0"/>
                <a:cs typeface="Geneva" pitchFamily="4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Geneva" pitchFamily="48" charset="0"/>
                <a:cs typeface="Geneva" pitchFamily="4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Geneva" pitchFamily="48" charset="0"/>
                <a:cs typeface="Geneva" pitchFamily="4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Geneva" pitchFamily="48" charset="0"/>
                <a:cs typeface="Geneva" pitchFamily="48" charset="0"/>
              </a:defRPr>
            </a:lvl9pPr>
          </a:lstStyle>
          <a:p>
            <a:pPr algn="l" eaLnBrk="1" hangingPunct="1"/>
            <a:endParaRPr lang="en-US" sz="3200" b="1" kern="0" baseline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63000" y="5562600"/>
            <a:ext cx="381000" cy="304800"/>
          </a:xfrm>
        </p:spPr>
        <p:txBody>
          <a:bodyPr/>
          <a:lstStyle/>
          <a:p>
            <a:fld id="{F95D18BD-FC5B-4EF3-B359-CA26B0087D91}" type="slidenum">
              <a:rPr lang="en-US" altLang="en-US" b="1" smtClean="0">
                <a:solidFill>
                  <a:schemeClr val="bg1"/>
                </a:solidFill>
              </a:rPr>
              <a:pPr/>
              <a:t>9</a:t>
            </a:fld>
            <a:endParaRPr lang="en-US" altLang="en-US" b="1" dirty="0">
              <a:solidFill>
                <a:schemeClr val="bg1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457200" y="381000"/>
            <a:ext cx="835643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Geneva" pitchFamily="48" charset="0"/>
                <a:cs typeface="Geneva" pitchFamily="4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Geneva" pitchFamily="48" charset="0"/>
                <a:cs typeface="Geneva" pitchFamily="4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Geneva" pitchFamily="48" charset="0"/>
                <a:cs typeface="Geneva" pitchFamily="4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Geneva" pitchFamily="48" charset="0"/>
                <a:cs typeface="Geneva" pitchFamily="4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Geneva" pitchFamily="48" charset="0"/>
                <a:cs typeface="Geneva" pitchFamily="4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Geneva" pitchFamily="48" charset="0"/>
                <a:cs typeface="Geneva" pitchFamily="4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Geneva" pitchFamily="48" charset="0"/>
                <a:cs typeface="Geneva" pitchFamily="4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Geneva" pitchFamily="48" charset="0"/>
                <a:cs typeface="Geneva" pitchFamily="48" charset="0"/>
              </a:defRPr>
            </a:lvl9pPr>
          </a:lstStyle>
          <a:p>
            <a:pPr algn="l" eaLnBrk="1" hangingPunct="1"/>
            <a:r>
              <a:rPr lang="en-US" sz="2800" b="1" kern="0" baseline="0" dirty="0"/>
              <a:t>Data Analysis</a:t>
            </a:r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371600" y="6324600"/>
            <a:ext cx="6019800" cy="279400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effectLst/>
              </a:rPr>
              <a:t>Strategic Sourcing Initiative Business Case</a:t>
            </a:r>
            <a:endParaRPr lang="en-US" b="1" dirty="0">
              <a:solidFill>
                <a:srgbClr val="FF0000"/>
              </a:solidFill>
              <a:effectLst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2521E4B-9880-481B-94B4-8B8CD608C8F6}"/>
              </a:ext>
            </a:extLst>
          </p:cNvPr>
          <p:cNvSpPr txBox="1"/>
          <p:nvPr/>
        </p:nvSpPr>
        <p:spPr>
          <a:xfrm>
            <a:off x="292015" y="1054608"/>
            <a:ext cx="853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0" dirty="0"/>
              <a:t>XXXX</a:t>
            </a:r>
          </a:p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7A70063-BAFB-4D56-B6B6-C8547A80B3F5}"/>
              </a:ext>
            </a:extLst>
          </p:cNvPr>
          <p:cNvSpPr txBox="1"/>
          <p:nvPr/>
        </p:nvSpPr>
        <p:spPr>
          <a:xfrm>
            <a:off x="9198864" y="-17463"/>
            <a:ext cx="320040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aseline="0" dirty="0">
                <a:solidFill>
                  <a:srgbClr val="00B0F0"/>
                </a:solidFill>
              </a:rPr>
              <a:t>Purpose: Present accurate and detailed findings that support savings opportunities. Typically, this consist of a couple of slides. Use the Excel templates in the 20-Huron folder as needed to complete and paste into the slide(s).</a:t>
            </a:r>
          </a:p>
          <a:p>
            <a:endParaRPr lang="en-US" sz="1200" baseline="0" dirty="0">
              <a:solidFill>
                <a:srgbClr val="00B0F0"/>
              </a:solidFill>
            </a:endParaRPr>
          </a:p>
          <a:p>
            <a:r>
              <a:rPr lang="en-US" sz="1200" baseline="0" dirty="0">
                <a:solidFill>
                  <a:srgbClr val="00B0F0"/>
                </a:solidFill>
              </a:rPr>
              <a:t>Present accurate and detailed findings that support savings opportunities using any number of slides and analyses necessary</a:t>
            </a:r>
          </a:p>
          <a:p>
            <a:endParaRPr lang="en-US" sz="1200" baseline="0" dirty="0">
              <a:solidFill>
                <a:srgbClr val="00B0F0"/>
              </a:solidFill>
            </a:endParaRPr>
          </a:p>
          <a:p>
            <a:r>
              <a:rPr lang="en-US" sz="1200" baseline="0" dirty="0">
                <a:solidFill>
                  <a:srgbClr val="00B0F0"/>
                </a:solidFill>
              </a:rPr>
              <a:t>Make a new, sequential point on each slide and tie to the savings summary</a:t>
            </a:r>
          </a:p>
          <a:p>
            <a:endParaRPr lang="en-US" sz="1200" baseline="0" dirty="0">
              <a:solidFill>
                <a:srgbClr val="00B0F0"/>
              </a:solidFill>
            </a:endParaRPr>
          </a:p>
          <a:p>
            <a:r>
              <a:rPr lang="en-US" sz="1200" baseline="0" dirty="0">
                <a:solidFill>
                  <a:srgbClr val="00B0F0"/>
                </a:solidFill>
              </a:rPr>
              <a:t>Analysis slides may include, but are not limited to: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aseline="0" dirty="0">
                <a:solidFill>
                  <a:srgbClr val="00B0F0"/>
                </a:solidFill>
              </a:rPr>
              <a:t>Demand management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aseline="0" dirty="0">
                <a:solidFill>
                  <a:srgbClr val="00B0F0"/>
                </a:solidFill>
              </a:rPr>
              <a:t>Pricing analysis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aseline="0" dirty="0">
                <a:solidFill>
                  <a:srgbClr val="00B0F0"/>
                </a:solidFill>
              </a:rPr>
              <a:t>Discount analysis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aseline="0" dirty="0">
                <a:solidFill>
                  <a:srgbClr val="00B0F0"/>
                </a:solidFill>
              </a:rPr>
              <a:t>Comparative pricing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aseline="0" dirty="0">
                <a:solidFill>
                  <a:srgbClr val="00B0F0"/>
                </a:solidFill>
              </a:rPr>
              <a:t>Market analysis</a:t>
            </a:r>
          </a:p>
          <a:p>
            <a:endParaRPr lang="en-US" sz="1200" baseline="0" dirty="0">
              <a:solidFill>
                <a:srgbClr val="00B0F0"/>
              </a:solidFill>
            </a:endParaRPr>
          </a:p>
          <a:p>
            <a:r>
              <a:rPr lang="en-US" sz="1200" u="sng" baseline="0" dirty="0">
                <a:solidFill>
                  <a:srgbClr val="00B0F0"/>
                </a:solidFill>
              </a:rPr>
              <a:t>Delete this box when done.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32359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Geneva"/>
        <a:cs typeface="Geneva"/>
      </a:majorFont>
      <a:minorFont>
        <a:latin typeface="Arial"/>
        <a:ea typeface="Geneva"/>
        <a:cs typeface="Genev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CFC99"/>
        </a:solidFill>
        <a:ln w="25400">
          <a:solidFill>
            <a:schemeClr val="tx1"/>
          </a:solidFill>
        </a:ln>
        <a:effectLst>
          <a:outerShdw blurRad="50800" dist="50800" dir="5400000" algn="ctr" rotWithShape="0">
            <a:schemeClr val="bg1"/>
          </a:outerShdw>
        </a:effectLst>
      </a:spPr>
      <a:bodyPr rtlCol="0" anchor="ctr"/>
      <a:lstStyle>
        <a:defPPr algn="ctr">
          <a:defRPr sz="2200" b="1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Geneva" pitchFamily="48" charset="0"/>
            <a:cs typeface="Geneva" pitchFamily="4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36-03 Business Case Template - Strategic Sourcing Initiative (PowerPoint)  -  Read-Only" id="{358E52A4-3009-4CBB-B89E-BA057747B7F8}" vid="{965E56A4-5EC9-4E98-BF4D-55606BBCE7A2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customXsn xmlns="http://schemas.microsoft.com/office/2006/metadata/customXsn">
  <xsnLocation/>
  <cached>True</cached>
  <openByDefault>True</openByDefault>
  <xsnScope/>
</customXsn>
</file>

<file path=customXml/item2.xml><?xml version="1.0" encoding="utf-8"?>
<?mso-contentType ?>
<spe:Receivers xmlns:spe="http://schemas.microsoft.com/sharepoint/events">
  <Receiver xmlns=""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 xmlns=""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 xmlns=""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 xmlns=""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616330d2-5edc-4387-9453-c3b2e222e08b">CZK6M7XCDJ3T-1934913188-332</_dlc_DocId>
    <_dlc_DocIdUrl xmlns="616330d2-5edc-4387-9453-c3b2e222e08b">
      <Url>https://luky.sharepoint.com/sites/purchasing/_layouts/15/DocIdRedir.aspx?ID=CZK6M7XCDJ3T-1934913188-332</Url>
      <Description>CZK6M7XCDJ3T-1934913188-332</Description>
    </_dlc_DocIdUrl>
  </documentManagement>
</p:properties>
</file>

<file path=customXml/item5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6B0DD9ABA12CD418BA492142725D30E" ma:contentTypeVersion="11" ma:contentTypeDescription="Create a new document." ma:contentTypeScope="" ma:versionID="962bae91a8b09841a6c6e4b22889463a">
  <xsd:schema xmlns:xsd="http://www.w3.org/2001/XMLSchema" xmlns:xs="http://www.w3.org/2001/XMLSchema" xmlns:p="http://schemas.microsoft.com/office/2006/metadata/properties" xmlns:ns2="616330d2-5edc-4387-9453-c3b2e222e08b" xmlns:ns3="5359966d-1065-46b9-b373-f4361b570dd3" targetNamespace="http://schemas.microsoft.com/office/2006/metadata/properties" ma:root="true" ma:fieldsID="df7a551009605da058264080487eaace" ns2:_="" ns3:_="">
    <xsd:import namespace="616330d2-5edc-4387-9453-c3b2e222e08b"/>
    <xsd:import namespace="5359966d-1065-46b9-b373-f4361b570dd3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2:SharedWithUsers" minOccurs="0"/>
                <xsd:element ref="ns2:SharedWithDetails" minOccurs="0"/>
                <xsd:element ref="ns3:MediaServiceAutoKeyPoints" minOccurs="0"/>
                <xsd:element ref="ns3:MediaServiceKeyPoints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6330d2-5edc-4387-9453-c3b2e222e08b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59966d-1065-46b9-b373-f4361b570dd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3061986-F870-4B5D-851A-92C707CC70F4}">
  <ds:schemaRefs>
    <ds:schemaRef ds:uri="http://schemas.microsoft.com/office/2006/metadata/customXsn"/>
  </ds:schemaRefs>
</ds:datastoreItem>
</file>

<file path=customXml/itemProps2.xml><?xml version="1.0" encoding="utf-8"?>
<ds:datastoreItem xmlns:ds="http://schemas.openxmlformats.org/officeDocument/2006/customXml" ds:itemID="{6B62B686-8C2D-4F0F-B305-E8AAD62B451B}">
  <ds:schemaRefs>
    <ds:schemaRef ds:uri="http://schemas.microsoft.com/sharepoint/events"/>
    <ds:schemaRef ds:uri=""/>
  </ds:schemaRefs>
</ds:datastoreItem>
</file>

<file path=customXml/itemProps3.xml><?xml version="1.0" encoding="utf-8"?>
<ds:datastoreItem xmlns:ds="http://schemas.openxmlformats.org/officeDocument/2006/customXml" ds:itemID="{B0FE7EDF-AD16-4B76-B787-A8C6F993C083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CDF8E987-5BF7-4C05-ADB1-D2720C7AD8E1}">
  <ds:schemaRefs>
    <ds:schemaRef ds:uri="http://purl.org/dc/dcmitype/"/>
    <ds:schemaRef ds:uri="http://purl.org/dc/terms/"/>
    <ds:schemaRef ds:uri="http://purl.org/dc/elements/1.1/"/>
    <ds:schemaRef ds:uri="http://schemas.microsoft.com/office/2006/metadata/properties"/>
    <ds:schemaRef ds:uri="http://schemas.microsoft.com/office/infopath/2007/PartnerControls"/>
    <ds:schemaRef ds:uri="616330d2-5edc-4387-9453-c3b2e222e08b"/>
    <ds:schemaRef ds:uri="http://schemas.microsoft.com/office/2006/documentManagement/types"/>
    <ds:schemaRef ds:uri="http://www.w3.org/XML/1998/namespace"/>
    <ds:schemaRef ds:uri="5359966d-1065-46b9-b373-f4361b570dd3"/>
    <ds:schemaRef ds:uri="http://schemas.openxmlformats.org/package/2006/metadata/core-properties"/>
  </ds:schemaRefs>
</ds:datastoreItem>
</file>

<file path=customXml/itemProps5.xml><?xml version="1.0" encoding="utf-8"?>
<ds:datastoreItem xmlns:ds="http://schemas.openxmlformats.org/officeDocument/2006/customXml" ds:itemID="{9D820815-50A6-457B-BEE7-34778E4A873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16330d2-5edc-4387-9453-c3b2e222e08b"/>
    <ds:schemaRef ds:uri="5359966d-1065-46b9-b373-f4361b570dd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36-03 Business Case Template - Strategic Sourcing Initiative (PowerPoint)</Template>
  <TotalTime>0</TotalTime>
  <Words>1628</Words>
  <Application>Microsoft Office PowerPoint</Application>
  <PresentationFormat>On-screen Show (4:3)</PresentationFormat>
  <Paragraphs>259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 Light</vt:lpstr>
      <vt:lpstr>Helvetica</vt:lpstr>
      <vt:lpstr>Blank Presentation</vt:lpstr>
      <vt:lpstr>Strategic Sourcing  Business Case Title: XXXX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Strategic Sourcing  Business Case Title: XXXX  </dc:title>
  <dc:creator>Martzolf, Daniel D.</dc:creator>
  <cp:lastModifiedBy>Martzolf, Daniel D.</cp:lastModifiedBy>
  <cp:revision>1</cp:revision>
  <cp:lastPrinted>2018-06-25T20:02:01Z</cp:lastPrinted>
  <dcterms:created xsi:type="dcterms:W3CDTF">2024-04-11T18:37:48Z</dcterms:created>
  <dcterms:modified xsi:type="dcterms:W3CDTF">2024-04-11T18:38:09Z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0x01010036B0DD9ABA12CD418BA492142725D30E</vt:lpwstr>
  </property>
  <property fmtid="{D5CDD505-2E9C-101B-9397-08002B2CF9AE}" pid="3" name="_dlc_DocIdItemGuid">
    <vt:lpwstr>700b66f1-0ebe-4b2e-8a69-dea41152ac99</vt:lpwstr>
  </property>
</Properties>
</file>