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sldIdLst>
    <p:sldId id="256" r:id="rId5"/>
    <p:sldId id="1388" r:id="rId6"/>
    <p:sldId id="1435" r:id="rId7"/>
    <p:sldId id="1431" r:id="rId8"/>
    <p:sldId id="1432" r:id="rId9"/>
    <p:sldId id="1433" r:id="rId10"/>
    <p:sldId id="1453" r:id="rId11"/>
    <p:sldId id="1491" r:id="rId12"/>
    <p:sldId id="1437" r:id="rId13"/>
    <p:sldId id="1454" r:id="rId14"/>
    <p:sldId id="1455" r:id="rId15"/>
    <p:sldId id="1456" r:id="rId16"/>
    <p:sldId id="1492" r:id="rId17"/>
    <p:sldId id="1499" r:id="rId18"/>
    <p:sldId id="1459" r:id="rId19"/>
    <p:sldId id="1439" r:id="rId20"/>
    <p:sldId id="1481" r:id="rId21"/>
    <p:sldId id="1480" r:id="rId22"/>
    <p:sldId id="1498" r:id="rId23"/>
    <p:sldId id="1440" r:id="rId24"/>
    <p:sldId id="1460" r:id="rId25"/>
    <p:sldId id="1441" r:id="rId26"/>
    <p:sldId id="1483" r:id="rId27"/>
    <p:sldId id="1486" r:id="rId28"/>
    <p:sldId id="1487" r:id="rId29"/>
    <p:sldId id="1489" r:id="rId30"/>
    <p:sldId id="1493" r:id="rId31"/>
    <p:sldId id="1494" r:id="rId32"/>
    <p:sldId id="1495" r:id="rId33"/>
    <p:sldId id="1496" r:id="rId34"/>
    <p:sldId id="1442" r:id="rId35"/>
    <p:sldId id="1471" r:id="rId36"/>
    <p:sldId id="1497" r:id="rId37"/>
    <p:sldId id="1346"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0" autoAdjust="0"/>
    <p:restoredTop sz="78876" autoAdjust="0"/>
  </p:normalViewPr>
  <p:slideViewPr>
    <p:cSldViewPr snapToGrid="0" snapToObjects="1">
      <p:cViewPr varScale="1">
        <p:scale>
          <a:sx n="87" d="100"/>
          <a:sy n="87" d="100"/>
        </p:scale>
        <p:origin x="1344" y="9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86515E6-D87A-834A-9A22-476EB049D90B}" type="datetimeFigureOut">
              <a:rPr lang="en-US" smtClean="0"/>
              <a:t>11/20/2023</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07F9FC1C-0FAE-0E41-8B8F-FC1EBEF22C3A}" type="slidenum">
              <a:rPr lang="en-US" smtClean="0"/>
              <a:t>‹#›</a:t>
            </a:fld>
            <a:endParaRPr lang="en-US" dirty="0"/>
          </a:p>
        </p:txBody>
      </p:sp>
    </p:spTree>
    <p:extLst>
      <p:ext uri="{BB962C8B-B14F-4D97-AF65-F5344CB8AC3E}">
        <p14:creationId xmlns:p14="http://schemas.microsoft.com/office/powerpoint/2010/main" val="375651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urchasing.uky.edu/form/web-form-request-for-amazon-ac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urchasing.uky.edu/amazon-enterprise-business-account-shopping"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mailto:amazon@l.uky.edu" TargetMode="External"/><Relationship Id="rId5" Type="http://schemas.openxmlformats.org/officeDocument/2006/relationships/hyperlink" Target="https://purchasing.uky.edu/amazon-enterprise-business-frequently-asked-questions-faqs" TargetMode="External"/><Relationship Id="rId4" Type="http://schemas.openxmlformats.org/officeDocument/2006/relationships/hyperlink" Target="https://purchasing.uky.edu/learning-and-training-2"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mazon.com/gp/help/customer/contact-u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amzl-address-info@amazon.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of Contents:</a:t>
            </a:r>
          </a:p>
          <a:p>
            <a:endParaRPr lang="en-US" dirty="0"/>
          </a:p>
          <a:p>
            <a:pPr marL="514350" indent="-514350">
              <a:buFont typeface="+mj-lt"/>
              <a:buAutoNum type="arabicPeriod"/>
            </a:pPr>
            <a:r>
              <a:rPr lang="en-US" sz="1200" dirty="0">
                <a:solidFill>
                  <a:schemeClr val="tx1">
                    <a:lumMod val="65000"/>
                    <a:lumOff val="35000"/>
                  </a:schemeClr>
                </a:solidFill>
                <a:cs typeface="Arial"/>
              </a:rPr>
              <a:t> What is Enterprise Amazon Business Account?</a:t>
            </a:r>
          </a:p>
          <a:p>
            <a:pPr marL="514350" indent="-514350">
              <a:buFont typeface="+mj-lt"/>
              <a:buAutoNum type="arabicPeriod"/>
            </a:pPr>
            <a:r>
              <a:rPr lang="en-US" sz="1200" dirty="0">
                <a:solidFill>
                  <a:schemeClr val="tx1">
                    <a:lumMod val="65000"/>
                    <a:lumOff val="35000"/>
                  </a:schemeClr>
                </a:solidFill>
              </a:rPr>
              <a:t> Enterprise Amazon Business Account Benefits</a:t>
            </a:r>
          </a:p>
          <a:p>
            <a:pPr marL="514350" indent="-514350">
              <a:buFont typeface="+mj-lt"/>
              <a:buAutoNum type="arabicPeriod"/>
            </a:pPr>
            <a:r>
              <a:rPr lang="en-US" sz="1200" dirty="0">
                <a:solidFill>
                  <a:schemeClr val="tx1">
                    <a:lumMod val="65000"/>
                    <a:lumOff val="35000"/>
                  </a:schemeClr>
                </a:solidFill>
              </a:rPr>
              <a:t> Amazon Purchases in Higher Education</a:t>
            </a:r>
          </a:p>
          <a:p>
            <a:pPr marL="514350" indent="-514350">
              <a:buFont typeface="+mj-lt"/>
              <a:buAutoNum type="arabicPeriod"/>
            </a:pPr>
            <a:r>
              <a:rPr lang="en-US" sz="1200" dirty="0">
                <a:solidFill>
                  <a:schemeClr val="tx1">
                    <a:lumMod val="65000"/>
                    <a:lumOff val="35000"/>
                  </a:schemeClr>
                </a:solidFill>
              </a:rPr>
              <a:t> Access To Platform</a:t>
            </a:r>
          </a:p>
          <a:p>
            <a:pPr marL="514350" indent="-514350">
              <a:buFont typeface="+mj-lt"/>
              <a:buAutoNum type="arabicPeriod"/>
            </a:pPr>
            <a:r>
              <a:rPr lang="en-US" sz="1200" dirty="0">
                <a:solidFill>
                  <a:schemeClr val="tx1">
                    <a:lumMod val="65000"/>
                    <a:lumOff val="35000"/>
                  </a:schemeClr>
                </a:solidFill>
              </a:rPr>
              <a:t> Amazon Business Shopping Experience Key Points</a:t>
            </a:r>
          </a:p>
          <a:p>
            <a:pPr marL="514350" indent="-514350">
              <a:buFont typeface="+mj-lt"/>
              <a:buAutoNum type="arabicPeriod"/>
            </a:pPr>
            <a:r>
              <a:rPr lang="en-US" sz="1200" dirty="0">
                <a:solidFill>
                  <a:schemeClr val="tx1">
                    <a:lumMod val="65000"/>
                    <a:lumOff val="35000"/>
                  </a:schemeClr>
                </a:solidFill>
              </a:rPr>
              <a:t> Restricted Soft- and Hard-Blocked Items</a:t>
            </a:r>
          </a:p>
          <a:p>
            <a:pPr marL="514350" indent="-514350">
              <a:buFont typeface="+mj-lt"/>
              <a:buAutoNum type="arabicPeriod"/>
            </a:pPr>
            <a:r>
              <a:rPr lang="en-US" sz="1200" dirty="0">
                <a:solidFill>
                  <a:schemeClr val="tx1">
                    <a:lumMod val="65000"/>
                    <a:lumOff val="35000"/>
                  </a:schemeClr>
                </a:solidFill>
              </a:rPr>
              <a:t> Departmental Approvals</a:t>
            </a:r>
          </a:p>
          <a:p>
            <a:pPr marL="514350" indent="-514350">
              <a:buFont typeface="+mj-lt"/>
              <a:buAutoNum type="arabicPeriod"/>
            </a:pPr>
            <a:r>
              <a:rPr lang="en-US" sz="1200" dirty="0">
                <a:solidFill>
                  <a:schemeClr val="tx1">
                    <a:lumMod val="65000"/>
                    <a:lumOff val="35000"/>
                  </a:schemeClr>
                </a:solidFill>
              </a:rPr>
              <a:t> Procurement Services Approvals</a:t>
            </a:r>
          </a:p>
          <a:p>
            <a:pPr marL="514350" indent="-514350">
              <a:buFont typeface="+mj-lt"/>
              <a:buAutoNum type="arabicPeriod"/>
            </a:pPr>
            <a:r>
              <a:rPr lang="en-US" sz="1200" dirty="0">
                <a:solidFill>
                  <a:schemeClr val="tx1">
                    <a:lumMod val="65000"/>
                    <a:lumOff val="35000"/>
                  </a:schemeClr>
                </a:solidFill>
              </a:rPr>
              <a:t> Step-by-Step Sample Order and Checkout</a:t>
            </a:r>
          </a:p>
          <a:p>
            <a:pPr marL="514350" indent="-514350">
              <a:buFont typeface="+mj-lt"/>
              <a:buAutoNum type="arabicPeriod"/>
            </a:pPr>
            <a:r>
              <a:rPr lang="en-US" sz="1200" dirty="0">
                <a:solidFill>
                  <a:schemeClr val="tx1">
                    <a:lumMod val="65000"/>
                    <a:lumOff val="35000"/>
                  </a:schemeClr>
                </a:solidFill>
              </a:rPr>
              <a:t> Resources and Support</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2</a:t>
            </a:fld>
            <a:endParaRPr lang="en-US" dirty="0"/>
          </a:p>
        </p:txBody>
      </p:sp>
    </p:spTree>
    <p:extLst>
      <p:ext uri="{BB962C8B-B14F-4D97-AF65-F5344CB8AC3E}">
        <p14:creationId xmlns:p14="http://schemas.microsoft.com/office/powerpoint/2010/main" val="2345850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Upon their first visit to the Enterprise Amazon Business Account, employees who have personal or other Amazon accounts using the </a:t>
            </a:r>
            <a:r>
              <a:rPr lang="en-US" sz="1200" i="1" dirty="0">
                <a:solidFill>
                  <a:schemeClr val="tx1">
                    <a:lumMod val="65000"/>
                    <a:lumOff val="35000"/>
                  </a:schemeClr>
                </a:solidFill>
                <a:cs typeface="Arial"/>
              </a:rPr>
              <a:t>linkblue version of their UK email address</a:t>
            </a:r>
            <a:r>
              <a:rPr lang="en-US" sz="1200" dirty="0">
                <a:solidFill>
                  <a:schemeClr val="tx1">
                    <a:lumMod val="65000"/>
                    <a:lumOff val="35000"/>
                  </a:schemeClr>
                </a:solidFill>
                <a:cs typeface="Arial"/>
              </a:rPr>
              <a:t> may encounter account conversion/migration tasks requiring attention. </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Information is available on the Procurement Services website to manage account conversions/migrations. </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University employees who have not used the linkblue version of their email address with Amazon previously should transition easily onto the platform through the Amazon tab within myUK / Enterprise Services.</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Staff and faculty who are not procurement card users have opportunity to browse products on the platform and create/download Shopping Lists.</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11</a:t>
            </a:fld>
            <a:endParaRPr lang="en-US" dirty="0"/>
          </a:p>
        </p:txBody>
      </p:sp>
    </p:spTree>
    <p:extLst>
      <p:ext uri="{BB962C8B-B14F-4D97-AF65-F5344CB8AC3E}">
        <p14:creationId xmlns:p14="http://schemas.microsoft.com/office/powerpoint/2010/main" val="262595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Other staff and faculty, along with any future procurement card holders who plan to perform Amazon Shopping and order creation, must first be assigned to their departmental group / workflow within the platform. </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These employees may work with their local Business Officer (Amazon Approver) to be added to their group or they can request access by completing the </a:t>
            </a:r>
            <a:r>
              <a:rPr lang="en-US" sz="1200" dirty="0">
                <a:solidFill>
                  <a:schemeClr val="tx1">
                    <a:lumMod val="65000"/>
                    <a:lumOff val="35000"/>
                  </a:schemeClr>
                </a:solidFill>
                <a:cs typeface="Arial"/>
                <a:hlinkClick r:id="rId3"/>
              </a:rPr>
              <a:t>Onboarding Web Form</a:t>
            </a:r>
            <a:r>
              <a:rPr lang="en-US" sz="1200" dirty="0">
                <a:solidFill>
                  <a:schemeClr val="tx1">
                    <a:lumMod val="65000"/>
                    <a:lumOff val="35000"/>
                  </a:schemeClr>
                </a:solidFill>
                <a:cs typeface="Arial"/>
              </a:rPr>
              <a:t> on the Procurement Services website. </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Completion of the form helps facilitate placement into the applicable departmental group and the employee can receive support in the event they encounter login/migration issues during their first visit. </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Procurement Services will provide support to Amazon Approvers as well in onboarding tasks.</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12</a:t>
            </a:fld>
            <a:endParaRPr lang="en-US" dirty="0"/>
          </a:p>
        </p:txBody>
      </p:sp>
    </p:spTree>
    <p:extLst>
      <p:ext uri="{BB962C8B-B14F-4D97-AF65-F5344CB8AC3E}">
        <p14:creationId xmlns:p14="http://schemas.microsoft.com/office/powerpoint/2010/main" val="2274953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chemeClr val="tx1">
                    <a:lumMod val="65000"/>
                    <a:lumOff val="35000"/>
                  </a:schemeClr>
                </a:solidFill>
                <a:cs typeface="Arial"/>
              </a:rPr>
              <a:t>Note: If an employee accesses the Amazon tab within myUK / Enterprise Services without first being added to their departmental group by either their departmental Approver or Procurement Services, they:</a:t>
            </a:r>
          </a:p>
          <a:p>
            <a:endParaRPr lang="en-US" sz="2400" dirty="0">
              <a:solidFill>
                <a:schemeClr val="tx1">
                  <a:lumMod val="65000"/>
                  <a:lumOff val="35000"/>
                </a:schemeClr>
              </a:solidFill>
              <a:cs typeface="Arial"/>
            </a:endParaRPr>
          </a:p>
          <a:p>
            <a:pPr marL="1028700" lvl="1" indent="-342900"/>
            <a:r>
              <a:rPr lang="en-US" sz="2300" dirty="0">
                <a:solidFill>
                  <a:schemeClr val="tx1">
                    <a:lumMod val="65000"/>
                    <a:lumOff val="35000"/>
                  </a:schemeClr>
                </a:solidFill>
                <a:cs typeface="Arial"/>
              </a:rPr>
              <a:t>Will be able to browse products and create/download Amazon Shopping Lists</a:t>
            </a:r>
          </a:p>
          <a:p>
            <a:pPr lvl="1"/>
            <a:endParaRPr lang="en-US" sz="2300" dirty="0">
              <a:solidFill>
                <a:schemeClr val="tx1">
                  <a:lumMod val="65000"/>
                  <a:lumOff val="35000"/>
                </a:schemeClr>
              </a:solidFill>
              <a:cs typeface="Arial"/>
            </a:endParaRPr>
          </a:p>
          <a:p>
            <a:pPr marL="1028700" lvl="1" indent="-342900"/>
            <a:r>
              <a:rPr lang="en-US" sz="2300" dirty="0">
                <a:solidFill>
                  <a:schemeClr val="tx1">
                    <a:lumMod val="65000"/>
                    <a:lumOff val="35000"/>
                  </a:schemeClr>
                </a:solidFill>
                <a:cs typeface="Arial"/>
              </a:rPr>
              <a:t>Will not be able to check out with an order</a:t>
            </a:r>
          </a:p>
          <a:p>
            <a:pPr lvl="1"/>
            <a:endParaRPr lang="en-US" sz="2300" dirty="0">
              <a:solidFill>
                <a:schemeClr val="tx1">
                  <a:lumMod val="65000"/>
                  <a:lumOff val="35000"/>
                </a:schemeClr>
              </a:solidFill>
              <a:cs typeface="Arial"/>
            </a:endParaRPr>
          </a:p>
          <a:p>
            <a:pPr marL="1028700" lvl="1" indent="-342900"/>
            <a:r>
              <a:rPr lang="en-US" sz="2300" dirty="0">
                <a:solidFill>
                  <a:schemeClr val="tx1">
                    <a:lumMod val="65000"/>
                    <a:lumOff val="35000"/>
                  </a:schemeClr>
                </a:solidFill>
                <a:cs typeface="Arial"/>
              </a:rPr>
              <a:t>May encounter unexpected account migration issues if they have previously used the linkblue version of their UK email address with Amazon.</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13</a:t>
            </a:fld>
            <a:endParaRPr lang="en-US" dirty="0"/>
          </a:p>
        </p:txBody>
      </p:sp>
    </p:spTree>
    <p:extLst>
      <p:ext uri="{BB962C8B-B14F-4D97-AF65-F5344CB8AC3E}">
        <p14:creationId xmlns:p14="http://schemas.microsoft.com/office/powerpoint/2010/main" val="1295568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chemeClr val="tx1">
                    <a:lumMod val="65000"/>
                    <a:lumOff val="35000"/>
                  </a:schemeClr>
                </a:solidFill>
                <a:cs typeface="Arial"/>
              </a:rPr>
              <a:t>Shown here is a summary of the first-time access factors.</a:t>
            </a:r>
            <a:endParaRPr lang="en-US" sz="2300" dirty="0">
              <a:solidFill>
                <a:schemeClr val="tx1">
                  <a:lumMod val="65000"/>
                  <a:lumOff val="35000"/>
                </a:schemeClr>
              </a:solidFill>
              <a:cs typeface="Arial"/>
            </a:endParaRP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14</a:t>
            </a:fld>
            <a:endParaRPr lang="en-US" dirty="0"/>
          </a:p>
        </p:txBody>
      </p:sp>
    </p:spTree>
    <p:extLst>
      <p:ext uri="{BB962C8B-B14F-4D97-AF65-F5344CB8AC3E}">
        <p14:creationId xmlns:p14="http://schemas.microsoft.com/office/powerpoint/2010/main" val="171982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Product browsing and shopping is identical to that of Amazon.com</a:t>
            </a:r>
          </a:p>
          <a:p>
            <a:pPr marL="342900" indent="-342900">
              <a:buFont typeface="Arial" panose="020B0604020202020204" pitchFamily="34" charset="0"/>
              <a:buChar char="•"/>
            </a:pPr>
            <a:r>
              <a:rPr lang="en-US" sz="1200" dirty="0">
                <a:solidFill>
                  <a:schemeClr val="tx1">
                    <a:lumMod val="65000"/>
                    <a:lumOff val="35000"/>
                  </a:schemeClr>
                </a:solidFill>
                <a:cs typeface="Arial"/>
              </a:rPr>
              <a:t>Checkout process is similar with a streamlined format</a:t>
            </a:r>
          </a:p>
          <a:p>
            <a:pPr marL="342900" indent="-342900">
              <a:buFont typeface="Arial" panose="020B0604020202020204" pitchFamily="34" charset="0"/>
              <a:buChar char="•"/>
            </a:pPr>
            <a:r>
              <a:rPr lang="en-US" sz="12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Amazon Business Shoppers enter their delivery address and select shipping options, etc. as typically done with Amazon.com orders.</a:t>
            </a:r>
          </a:p>
          <a:p>
            <a:pPr marL="342900" indent="-342900">
              <a:buFont typeface="Arial" panose="020B0604020202020204" pitchFamily="34" charset="0"/>
              <a:buChar char="•"/>
            </a:pPr>
            <a:r>
              <a:rPr lang="en-US" sz="12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Delivery information should be official business addresses only</a:t>
            </a: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Procurement card is payment method</a:t>
            </a:r>
          </a:p>
          <a:p>
            <a:pPr marL="342900" indent="-342900">
              <a:buFont typeface="Arial" panose="020B0604020202020204" pitchFamily="34" charset="0"/>
              <a:buChar char="•"/>
            </a:pPr>
            <a:r>
              <a:rPr lang="en-US" sz="1200" dirty="0">
                <a:solidFill>
                  <a:schemeClr val="tx1">
                    <a:lumMod val="65000"/>
                    <a:lumOff val="35000"/>
                  </a:schemeClr>
                </a:solidFill>
                <a:cs typeface="Arial"/>
              </a:rPr>
              <a:t>Tax exemptions managed at institutional level</a:t>
            </a:r>
          </a:p>
          <a:p>
            <a:pPr marL="342900" indent="-342900">
              <a:buFont typeface="Arial" panose="020B0604020202020204" pitchFamily="34" charset="0"/>
              <a:buChar char="•"/>
            </a:pPr>
            <a:r>
              <a:rPr lang="en-US" sz="1200" dirty="0">
                <a:solidFill>
                  <a:schemeClr val="tx1">
                    <a:lumMod val="65000"/>
                    <a:lumOff val="35000"/>
                  </a:schemeClr>
                </a:solidFill>
                <a:cs typeface="Arial"/>
              </a:rPr>
              <a:t>Employs “Guided Buying” tools for restricted (soft- and hard-blocked) items</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15</a:t>
            </a:fld>
            <a:endParaRPr lang="en-US" dirty="0"/>
          </a:p>
        </p:txBody>
      </p:sp>
    </p:spTree>
    <p:extLst>
      <p:ext uri="{BB962C8B-B14F-4D97-AF65-F5344CB8AC3E}">
        <p14:creationId xmlns:p14="http://schemas.microsoft.com/office/powerpoint/2010/main" val="322009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While many items are available unrestricted on the platform, some items may also be available from other University contracts. These are notated by a yellow icon. </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Shoppers may still place soft-blocked item(s) into their cart for consideration for purchase. </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Please place a text next note on your cart during checkout with information for Approvers when ordering soft-blocked items. </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When performing comparison shopping and providing notes for soft-blocked items, please keep mind the value of your time vs potential product savings.</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16</a:t>
            </a:fld>
            <a:endParaRPr lang="en-US" dirty="0"/>
          </a:p>
        </p:txBody>
      </p:sp>
    </p:spTree>
    <p:extLst>
      <p:ext uri="{BB962C8B-B14F-4D97-AF65-F5344CB8AC3E}">
        <p14:creationId xmlns:p14="http://schemas.microsoft.com/office/powerpoint/2010/main" val="3540953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A minor portion of items are restricted from placement into a cart for purchase. These are notated with a red icon.</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These include obvious items such as weapons and security products as well as items that conflict with University exclusive contracts, etc. </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A Procurement Services Buyer can assist you with sourcing items as appropriate, if needed.</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17</a:t>
            </a:fld>
            <a:endParaRPr lang="en-US" dirty="0"/>
          </a:p>
        </p:txBody>
      </p:sp>
    </p:spTree>
    <p:extLst>
      <p:ext uri="{BB962C8B-B14F-4D97-AF65-F5344CB8AC3E}">
        <p14:creationId xmlns:p14="http://schemas.microsoft.com/office/powerpoint/2010/main" val="7562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Receive separate Amazon-direct training for their role to approve/reject orders</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Approver workflow occurs on the Amazon Business platform and mirrors that of SRM Shopping Carts/PRD/Concur transactions.</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Only one departmental approval required. A departmental group could have multiple Approvers who receive the email notification identical to SRM Shopping Carts, etc.</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Approvers can add additional employees to their groups as well as remove them.</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Can manage additional settings at the departmental level as well as review orders from their area and conduct their own analytics.</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18</a:t>
            </a:fld>
            <a:endParaRPr lang="en-US" dirty="0"/>
          </a:p>
        </p:txBody>
      </p:sp>
    </p:spTree>
    <p:extLst>
      <p:ext uri="{BB962C8B-B14F-4D97-AF65-F5344CB8AC3E}">
        <p14:creationId xmlns:p14="http://schemas.microsoft.com/office/powerpoint/2010/main" val="1862343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Once submitted, each cart moves to the departmental Approver. This is the same Approver(s) who would normally approve an SRM Shopping Cart or most purchase transactions for an area. </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They receive an automatic email with your items and instructions to approve or reject. Approvers can also approve/reject specific line items only. For any rejected items, Amazon automatically adjusts shipping costs.</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Employees can request their local Amazon Approver to add them to departmental group workflow. </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Employees who shop without being previously added to their departmental workflow will be able to browse and place items into a cart, but not able to check out from Amazon. Contact Procurement Services if assistance is needed.</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19</a:t>
            </a:fld>
            <a:endParaRPr lang="en-US" dirty="0"/>
          </a:p>
        </p:txBody>
      </p:sp>
    </p:spTree>
    <p:extLst>
      <p:ext uri="{BB962C8B-B14F-4D97-AF65-F5344CB8AC3E}">
        <p14:creationId xmlns:p14="http://schemas.microsoft.com/office/powerpoint/2010/main" val="780257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Each order, once approved by the department, will move through Procurement Services for review and approval</a:t>
            </a:r>
          </a:p>
          <a:p>
            <a:pPr marL="342900" indent="-342900">
              <a:buFont typeface="Arial" panose="020B0604020202020204" pitchFamily="34" charset="0"/>
              <a:buChar char="•"/>
            </a:pPr>
            <a:r>
              <a:rPr lang="en-US" sz="1200" dirty="0">
                <a:solidFill>
                  <a:schemeClr val="tx1">
                    <a:lumMod val="65000"/>
                    <a:lumOff val="35000"/>
                  </a:schemeClr>
                </a:solidFill>
                <a:cs typeface="Arial"/>
              </a:rPr>
              <a:t>Ensures institutional oversight/compliance and no conflicts with existing contracts, etc.</a:t>
            </a:r>
          </a:p>
          <a:p>
            <a:pPr marL="342900" indent="-342900">
              <a:buFont typeface="Arial" panose="020B0604020202020204" pitchFamily="34" charset="0"/>
              <a:buChar char="•"/>
            </a:pPr>
            <a:r>
              <a:rPr lang="en-US" sz="1200" dirty="0">
                <a:solidFill>
                  <a:schemeClr val="tx1">
                    <a:lumMod val="65000"/>
                    <a:lumOff val="35000"/>
                  </a:schemeClr>
                </a:solidFill>
                <a:cs typeface="Arial"/>
              </a:rPr>
              <a:t>Once approved in Procurement Services, order immediately places with Amazon for fulfillment and Shopper is notified by email.</a:t>
            </a:r>
          </a:p>
          <a:p>
            <a:pPr marL="342900" indent="-342900">
              <a:buFont typeface="Arial" panose="020B0604020202020204" pitchFamily="34" charset="0"/>
              <a:buChar char="•"/>
            </a:pPr>
            <a:r>
              <a:rPr lang="en-US" sz="1200" dirty="0">
                <a:solidFill>
                  <a:schemeClr val="tx1">
                    <a:lumMod val="65000"/>
                    <a:lumOff val="35000"/>
                  </a:schemeClr>
                </a:solidFill>
                <a:cs typeface="Arial"/>
              </a:rPr>
              <a:t>Amazon holds the price on Shopping Cart items for 7 calendar days from the time of checkout until order placement. Approvers are encouraged to review/approve their carts expediently.</a:t>
            </a:r>
          </a:p>
          <a:p>
            <a:pPr marL="342900" indent="-342900">
              <a:buFont typeface="Arial" panose="020B0604020202020204" pitchFamily="34" charset="0"/>
              <a:buChar char="•"/>
            </a:pPr>
            <a:r>
              <a:rPr lang="en-US" sz="1200" dirty="0">
                <a:solidFill>
                  <a:schemeClr val="tx1">
                    <a:lumMod val="65000"/>
                    <a:lumOff val="35000"/>
                  </a:schemeClr>
                </a:solidFill>
                <a:cs typeface="Arial"/>
              </a:rPr>
              <a:t>Procurement Services plans to review carts within one to two business days of receipt. Amazon will notify the Shopper if an order placement falls outside the 7-day window.</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20</a:t>
            </a:fld>
            <a:endParaRPr lang="en-US" dirty="0"/>
          </a:p>
        </p:txBody>
      </p:sp>
    </p:spTree>
    <p:extLst>
      <p:ext uri="{BB962C8B-B14F-4D97-AF65-F5344CB8AC3E}">
        <p14:creationId xmlns:p14="http://schemas.microsoft.com/office/powerpoint/2010/main" val="412415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Amazon Business Account (BA) is an enterprise-wide platform for purchase of Amazon products at an institutional level. </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Originally planned as an SRM Ariba e-catalog, the Amazon Business Account instead is an independent platform accessible through myUK Enterprise Services tab.</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Utilizes a University employee’s LinkBlue ID and password for Single Sign-On (SSO) for convenience and ease.</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Eliminates the need for staff and departments to purchase with their personal Amazon.com accounts or for colleges/units to establish and pay for their own Amazon Business Accounts or Prime Memberships.</a:t>
            </a:r>
          </a:p>
        </p:txBody>
      </p:sp>
      <p:sp>
        <p:nvSpPr>
          <p:cNvPr id="4" name="Slide Number Placeholder 3"/>
          <p:cNvSpPr>
            <a:spLocks noGrp="1"/>
          </p:cNvSpPr>
          <p:nvPr>
            <p:ph type="sldNum" sz="quarter" idx="5"/>
          </p:nvPr>
        </p:nvSpPr>
        <p:spPr/>
        <p:txBody>
          <a:bodyPr/>
          <a:lstStyle/>
          <a:p>
            <a:fld id="{07F9FC1C-0FAE-0E41-8B8F-FC1EBEF22C3A}" type="slidenum">
              <a:rPr lang="en-US" smtClean="0"/>
              <a:t>3</a:t>
            </a:fld>
            <a:endParaRPr lang="en-US" dirty="0"/>
          </a:p>
        </p:txBody>
      </p:sp>
    </p:spTree>
    <p:extLst>
      <p:ext uri="{BB962C8B-B14F-4D97-AF65-F5344CB8AC3E}">
        <p14:creationId xmlns:p14="http://schemas.microsoft.com/office/powerpoint/2010/main" val="311595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graphic shows the Amazon Shopping workflow process.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Once the Amazon Shopper is placed into their respective departmental group and accesses Amazon Business successfully through myUK Enterprise Services tab, they will be able to shop and create orders.</a:t>
            </a:r>
          </a:p>
          <a:p>
            <a:pPr marL="171450" indent="-171450">
              <a:buFont typeface="Arial" panose="020B0604020202020204" pitchFamily="34" charset="0"/>
              <a:buChar char="•"/>
            </a:pPr>
            <a:r>
              <a:rPr lang="en-US" dirty="0"/>
              <a:t>As shown in the graphic, the cart first moves through the departmental Approver and then onto Procurement Services for review.</a:t>
            </a:r>
          </a:p>
          <a:p>
            <a:pPr marL="171450" indent="-171450">
              <a:buFont typeface="Arial" panose="020B0604020202020204" pitchFamily="34" charset="0"/>
              <a:buChar char="•"/>
            </a:pPr>
            <a:r>
              <a:rPr lang="en-US" dirty="0"/>
              <a:t>Once workflow is complete, the order places immediately with Amazon and the Shopper is notified via email of order placement.</a:t>
            </a:r>
          </a:p>
        </p:txBody>
      </p:sp>
      <p:sp>
        <p:nvSpPr>
          <p:cNvPr id="4" name="Slide Number Placeholder 3"/>
          <p:cNvSpPr>
            <a:spLocks noGrp="1"/>
          </p:cNvSpPr>
          <p:nvPr>
            <p:ph type="sldNum" sz="quarter" idx="5"/>
          </p:nvPr>
        </p:nvSpPr>
        <p:spPr/>
        <p:txBody>
          <a:bodyPr/>
          <a:lstStyle/>
          <a:p>
            <a:fld id="{07F9FC1C-0FAE-0E41-8B8F-FC1EBEF22C3A}" type="slidenum">
              <a:rPr lang="en-US" smtClean="0"/>
              <a:t>21</a:t>
            </a:fld>
            <a:endParaRPr lang="en-US" dirty="0"/>
          </a:p>
        </p:txBody>
      </p:sp>
    </p:spTree>
    <p:extLst>
      <p:ext uri="{BB962C8B-B14F-4D97-AF65-F5344CB8AC3E}">
        <p14:creationId xmlns:p14="http://schemas.microsoft.com/office/powerpoint/2010/main" val="1708631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sz="1600" dirty="0">
                <a:solidFill>
                  <a:schemeClr val="tx1">
                    <a:lumMod val="65000"/>
                    <a:lumOff val="35000"/>
                  </a:schemeClr>
                </a:solidFill>
                <a:cs typeface="Arial"/>
              </a:rPr>
              <a:t>Access Enterprise Amazon Business Account via myUK Enterprise Services tab.</a:t>
            </a:r>
          </a:p>
          <a:p>
            <a:endParaRPr lang="en-US" sz="1600" dirty="0">
              <a:solidFill>
                <a:schemeClr val="tx1">
                  <a:lumMod val="65000"/>
                  <a:lumOff val="35000"/>
                </a:schemeClr>
              </a:solidFill>
              <a:cs typeface="Arial"/>
            </a:endParaRPr>
          </a:p>
          <a:p>
            <a:pPr marL="342900" indent="-342900">
              <a:buFont typeface="Arial" panose="020B0604020202020204" pitchFamily="34" charset="0"/>
              <a:buChar char="•"/>
            </a:pPr>
            <a:r>
              <a:rPr lang="en-US" sz="1200" i="1" dirty="0">
                <a:solidFill>
                  <a:schemeClr val="tx1">
                    <a:lumMod val="65000"/>
                    <a:lumOff val="35000"/>
                  </a:schemeClr>
                </a:solidFill>
                <a:cs typeface="Arial"/>
              </a:rPr>
              <a:t>Keep in mind earlier points regarding departmental group placement and potential conversion/migration on the first visit if you previously used the linkblue version of your UK email address with an Amazon account.</a:t>
            </a:r>
          </a:p>
          <a:p>
            <a:pPr marL="0" indent="0">
              <a:buFont typeface="Arial" panose="020B0604020202020204" pitchFamily="34" charset="0"/>
              <a:buNone/>
            </a:pPr>
            <a:endParaRPr lang="en-US" sz="1200" i="1" dirty="0">
              <a:solidFill>
                <a:schemeClr val="tx1">
                  <a:lumMod val="65000"/>
                  <a:lumOff val="35000"/>
                </a:schemeClr>
              </a:solidFill>
              <a:cs typeface="Arial"/>
            </a:endParaRPr>
          </a:p>
          <a:p>
            <a:pPr marL="342900" indent="-342900">
              <a:buFont typeface="Arial" panose="020B0604020202020204" pitchFamily="34" charset="0"/>
              <a:buChar char="•"/>
            </a:pPr>
            <a:r>
              <a:rPr lang="en-US" sz="1200" i="1" u="sng" dirty="0">
                <a:solidFill>
                  <a:schemeClr val="tx1">
                    <a:lumMod val="65000"/>
                    <a:lumOff val="35000"/>
                  </a:schemeClr>
                </a:solidFill>
                <a:cs typeface="Arial"/>
              </a:rPr>
              <a:t>Important</a:t>
            </a:r>
            <a:r>
              <a:rPr lang="en-US" sz="1200" i="1" dirty="0">
                <a:solidFill>
                  <a:schemeClr val="tx1">
                    <a:lumMod val="65000"/>
                    <a:lumOff val="35000"/>
                  </a:schemeClr>
                </a:solidFill>
                <a:cs typeface="Arial"/>
              </a:rPr>
              <a:t>: Be sure to sign out of  any other Amazon accounts that may have been used on your computer when accessing Amazon Business.</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22</a:t>
            </a:fld>
            <a:endParaRPr lang="en-US" dirty="0"/>
          </a:p>
        </p:txBody>
      </p:sp>
    </p:spTree>
    <p:extLst>
      <p:ext uri="{BB962C8B-B14F-4D97-AF65-F5344CB8AC3E}">
        <p14:creationId xmlns:p14="http://schemas.microsoft.com/office/powerpoint/2010/main" val="4258019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Amazon Shopper arrives at the Enterprise Business Account as normal and can perform product searches and shop as one normally would on Amazon.com. The look, feel, and functionality of Amazon Business are very similar to that of Amazon.com.</a:t>
            </a:r>
          </a:p>
        </p:txBody>
      </p:sp>
      <p:sp>
        <p:nvSpPr>
          <p:cNvPr id="4" name="Slide Number Placeholder 3"/>
          <p:cNvSpPr>
            <a:spLocks noGrp="1"/>
          </p:cNvSpPr>
          <p:nvPr>
            <p:ph type="sldNum" sz="quarter" idx="5"/>
          </p:nvPr>
        </p:nvSpPr>
        <p:spPr/>
        <p:txBody>
          <a:bodyPr/>
          <a:lstStyle/>
          <a:p>
            <a:fld id="{07F9FC1C-0FAE-0E41-8B8F-FC1EBEF22C3A}" type="slidenum">
              <a:rPr lang="en-US" smtClean="0"/>
              <a:t>23</a:t>
            </a:fld>
            <a:endParaRPr lang="en-US" dirty="0"/>
          </a:p>
        </p:txBody>
      </p:sp>
    </p:spTree>
    <p:extLst>
      <p:ext uri="{BB962C8B-B14F-4D97-AF65-F5344CB8AC3E}">
        <p14:creationId xmlns:p14="http://schemas.microsoft.com/office/powerpoint/2010/main" val="2804359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65000"/>
                    <a:lumOff val="35000"/>
                  </a:schemeClr>
                </a:solidFill>
                <a:cs typeface="Arial"/>
              </a:rPr>
              <a:t>3. Search, locate, and place items into your cart as you normally would with Amazon.com.</a:t>
            </a:r>
          </a:p>
          <a:p>
            <a:endParaRPr lang="en-US" sz="1200" dirty="0">
              <a:solidFill>
                <a:schemeClr val="tx1">
                  <a:lumMod val="65000"/>
                  <a:lumOff val="35000"/>
                </a:schemeClr>
              </a:solidFill>
              <a:cs typeface="Arial"/>
            </a:endParaRPr>
          </a:p>
          <a:p>
            <a:r>
              <a:rPr lang="en-US" sz="1200" dirty="0">
                <a:solidFill>
                  <a:schemeClr val="tx1">
                    <a:lumMod val="65000"/>
                    <a:lumOff val="35000"/>
                  </a:schemeClr>
                </a:solidFill>
                <a:cs typeface="Arial"/>
              </a:rPr>
              <a:t>Keep in mind that soft-blocked items can be placed into your cart for consideration; please put a text note on comments during checkout, e.g., did you compare items to a contracted item, is pricing lower, etc. Hard-blocked items cannot be placed into a cart.</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24</a:t>
            </a:fld>
            <a:endParaRPr lang="en-US" dirty="0"/>
          </a:p>
        </p:txBody>
      </p:sp>
    </p:spTree>
    <p:extLst>
      <p:ext uri="{BB962C8B-B14F-4D97-AF65-F5344CB8AC3E}">
        <p14:creationId xmlns:p14="http://schemas.microsoft.com/office/powerpoint/2010/main" val="1132111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cs typeface="Arial"/>
              </a:rPr>
              <a:t>4. When all needed items are placed into your cart, click Proceed to Checkout:</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25</a:t>
            </a:fld>
            <a:endParaRPr lang="en-US" dirty="0"/>
          </a:p>
        </p:txBody>
      </p:sp>
    </p:spTree>
    <p:extLst>
      <p:ext uri="{BB962C8B-B14F-4D97-AF65-F5344CB8AC3E}">
        <p14:creationId xmlns:p14="http://schemas.microsoft.com/office/powerpoint/2010/main" val="3102550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65000"/>
                    <a:lumOff val="35000"/>
                  </a:schemeClr>
                </a:solidFill>
                <a:cs typeface="Arial"/>
              </a:rPr>
              <a:t>5. Complete initial checkout steps:</a:t>
            </a:r>
          </a:p>
          <a:p>
            <a:endParaRPr lang="en-US" sz="1200" dirty="0">
              <a:solidFill>
                <a:schemeClr val="tx1">
                  <a:lumMod val="65000"/>
                  <a:lumOff val="35000"/>
                </a:schemeClr>
              </a:solidFill>
              <a:cs typeface="Arial"/>
            </a:endParaRPr>
          </a:p>
          <a:p>
            <a:r>
              <a:rPr lang="en-US" sz="1200" dirty="0">
                <a:solidFill>
                  <a:schemeClr val="tx1">
                    <a:lumMod val="65000"/>
                    <a:lumOff val="35000"/>
                  </a:schemeClr>
                </a:solidFill>
                <a:cs typeface="Arial"/>
              </a:rPr>
              <a:t>Your departmental group will show automatically in the upper section</a:t>
            </a:r>
          </a:p>
          <a:p>
            <a:endParaRPr lang="en-US" sz="1200" dirty="0">
              <a:solidFill>
                <a:schemeClr val="tx1">
                  <a:lumMod val="65000"/>
                  <a:lumOff val="35000"/>
                </a:schemeClr>
              </a:solidFill>
              <a:cs typeface="Arial"/>
            </a:endParaRPr>
          </a:p>
          <a:p>
            <a:r>
              <a:rPr lang="en-US" sz="1200" dirty="0">
                <a:solidFill>
                  <a:schemeClr val="tx1">
                    <a:lumMod val="65000"/>
                    <a:lumOff val="35000"/>
                  </a:schemeClr>
                </a:solidFill>
                <a:cs typeface="Arial"/>
              </a:rPr>
              <a:t>Business Order Information – place a note under Comments for Approver if you have any soft-blocked items. </a:t>
            </a:r>
          </a:p>
          <a:p>
            <a:endParaRPr lang="en-US" sz="1200" dirty="0">
              <a:solidFill>
                <a:schemeClr val="tx1">
                  <a:lumMod val="65000"/>
                  <a:lumOff val="35000"/>
                </a:schemeClr>
              </a:solidFill>
              <a:cs typeface="Arial"/>
            </a:endParaRPr>
          </a:p>
          <a:p>
            <a:r>
              <a:rPr lang="en-US" sz="1200" dirty="0">
                <a:solidFill>
                  <a:schemeClr val="tx1">
                    <a:lumMod val="65000"/>
                    <a:lumOff val="35000"/>
                  </a:schemeClr>
                </a:solidFill>
                <a:cs typeface="Arial"/>
              </a:rPr>
              <a:t>You can also use the Alternate Department box for text notes if you are buying on behalf of another area (optional).</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26</a:t>
            </a:fld>
            <a:endParaRPr lang="en-US" dirty="0"/>
          </a:p>
        </p:txBody>
      </p:sp>
    </p:spTree>
    <p:extLst>
      <p:ext uri="{BB962C8B-B14F-4D97-AF65-F5344CB8AC3E}">
        <p14:creationId xmlns:p14="http://schemas.microsoft.com/office/powerpoint/2010/main" val="2581904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65000"/>
                    <a:lumOff val="35000"/>
                  </a:schemeClr>
                </a:solidFill>
                <a:cs typeface="Arial"/>
              </a:rPr>
              <a:t>6. Complete shipping address information:</a:t>
            </a:r>
          </a:p>
          <a:p>
            <a:endParaRPr lang="en-US" sz="1200" dirty="0">
              <a:solidFill>
                <a:schemeClr val="tx1">
                  <a:lumMod val="65000"/>
                  <a:lumOff val="35000"/>
                </a:schemeClr>
              </a:solidFill>
              <a:cs typeface="Arial"/>
            </a:endParaRPr>
          </a:p>
          <a:p>
            <a:r>
              <a:rPr lang="en-US" sz="1200" dirty="0">
                <a:solidFill>
                  <a:schemeClr val="tx1">
                    <a:lumMod val="65000"/>
                    <a:lumOff val="35000"/>
                  </a:schemeClr>
                </a:solidFill>
                <a:cs typeface="Arial"/>
              </a:rPr>
              <a:t>You can setup/manage multiple delivery locations, if desired. Must be official University-sponsored location, no personal residences or non-business addresses permitted unless exception has been approved.</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27</a:t>
            </a:fld>
            <a:endParaRPr lang="en-US" dirty="0"/>
          </a:p>
        </p:txBody>
      </p:sp>
    </p:spTree>
    <p:extLst>
      <p:ext uri="{BB962C8B-B14F-4D97-AF65-F5344CB8AC3E}">
        <p14:creationId xmlns:p14="http://schemas.microsoft.com/office/powerpoint/2010/main" val="751655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65000"/>
                    <a:lumOff val="35000"/>
                  </a:schemeClr>
                </a:solidFill>
                <a:cs typeface="Arial"/>
              </a:rPr>
              <a:t>7. Enter payment information:</a:t>
            </a:r>
          </a:p>
          <a:p>
            <a:endParaRPr lang="en-US" sz="1200" dirty="0">
              <a:solidFill>
                <a:schemeClr val="tx1">
                  <a:lumMod val="65000"/>
                  <a:lumOff val="35000"/>
                </a:schemeClr>
              </a:solidFill>
              <a:cs typeface="Arial"/>
            </a:endParaRPr>
          </a:p>
          <a:p>
            <a:r>
              <a:rPr lang="en-US" sz="1200" dirty="0">
                <a:solidFill>
                  <a:schemeClr val="tx1">
                    <a:lumMod val="65000"/>
                    <a:lumOff val="35000"/>
                  </a:schemeClr>
                </a:solidFill>
                <a:cs typeface="Arial"/>
              </a:rPr>
              <a:t>Use only a University-issued procurement card for Amazon Business purchases.</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28</a:t>
            </a:fld>
            <a:endParaRPr lang="en-US" dirty="0"/>
          </a:p>
        </p:txBody>
      </p:sp>
    </p:spTree>
    <p:extLst>
      <p:ext uri="{BB962C8B-B14F-4D97-AF65-F5344CB8AC3E}">
        <p14:creationId xmlns:p14="http://schemas.microsoft.com/office/powerpoint/2010/main" val="1235454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65000"/>
                    <a:lumOff val="35000"/>
                  </a:schemeClr>
                </a:solidFill>
                <a:cs typeface="Arial"/>
              </a:rPr>
              <a:t>8. Review item(s) and select desired shipping option:</a:t>
            </a:r>
          </a:p>
          <a:p>
            <a:endParaRPr lang="en-US" sz="1200" dirty="0">
              <a:solidFill>
                <a:schemeClr val="tx1">
                  <a:lumMod val="65000"/>
                  <a:lumOff val="35000"/>
                </a:schemeClr>
              </a:solidFill>
              <a:cs typeface="Arial"/>
            </a:endParaRPr>
          </a:p>
          <a:p>
            <a:r>
              <a:rPr lang="en-US" sz="1200" dirty="0">
                <a:solidFill>
                  <a:schemeClr val="tx1">
                    <a:lumMod val="65000"/>
                    <a:lumOff val="35000"/>
                  </a:schemeClr>
                </a:solidFill>
                <a:cs typeface="Arial"/>
              </a:rPr>
              <a:t>Remember you will automatically receive Business Prime shipping benefits, when applicable.</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29</a:t>
            </a:fld>
            <a:endParaRPr lang="en-US" dirty="0"/>
          </a:p>
        </p:txBody>
      </p:sp>
    </p:spTree>
    <p:extLst>
      <p:ext uri="{BB962C8B-B14F-4D97-AF65-F5344CB8AC3E}">
        <p14:creationId xmlns:p14="http://schemas.microsoft.com/office/powerpoint/2010/main" val="3038807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cs typeface="Arial"/>
              </a:rPr>
              <a:t>9. Click Submit Order for Approval button. Once the order passes through workflow, you will receive an Amazon email notifying of order placement.</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30</a:t>
            </a:fld>
            <a:endParaRPr lang="en-US" dirty="0"/>
          </a:p>
        </p:txBody>
      </p:sp>
    </p:spTree>
    <p:extLst>
      <p:ext uri="{BB962C8B-B14F-4D97-AF65-F5344CB8AC3E}">
        <p14:creationId xmlns:p14="http://schemas.microsoft.com/office/powerpoint/2010/main" val="1130115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Deployment of the enterprise account is in response to input/feedback from departments for a dedicated, centralized connection to buy needed items from Amazon.</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It provides departmental/college/unit Business Officers and Procurement Services needed tools for proper visibility, management, and oversight of Amazon products purchased</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It improves compliance for Amazon purchases at the institutional level by ensuring appropriate items are purchased and overall supplier engagement is properly managed</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Improves management of sales tax and exemptions as they apply to Amazon purchases</a:t>
            </a:r>
          </a:p>
          <a:p>
            <a:endParaRPr lang="en-US" sz="1200" dirty="0">
              <a:solidFill>
                <a:schemeClr val="tx1">
                  <a:lumMod val="65000"/>
                  <a:lumOff val="35000"/>
                </a:schemeClr>
              </a:solidFill>
              <a:cs typeface="Arial"/>
            </a:endParaRPr>
          </a:p>
        </p:txBody>
      </p:sp>
      <p:sp>
        <p:nvSpPr>
          <p:cNvPr id="4" name="Slide Number Placeholder 3"/>
          <p:cNvSpPr>
            <a:spLocks noGrp="1"/>
          </p:cNvSpPr>
          <p:nvPr>
            <p:ph type="sldNum" sz="quarter" idx="5"/>
          </p:nvPr>
        </p:nvSpPr>
        <p:spPr/>
        <p:txBody>
          <a:bodyPr/>
          <a:lstStyle/>
          <a:p>
            <a:fld id="{07F9FC1C-0FAE-0E41-8B8F-FC1EBEF22C3A}" type="slidenum">
              <a:rPr lang="en-US" smtClean="0"/>
              <a:t>4</a:t>
            </a:fld>
            <a:endParaRPr lang="en-US" dirty="0"/>
          </a:p>
        </p:txBody>
      </p:sp>
    </p:spTree>
    <p:extLst>
      <p:ext uri="{BB962C8B-B14F-4D97-AF65-F5344CB8AC3E}">
        <p14:creationId xmlns:p14="http://schemas.microsoft.com/office/powerpoint/2010/main" val="1309726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1200"/>
              </a:spcBef>
            </a:pPr>
            <a:r>
              <a:rPr lang="en-US" sz="1200" dirty="0">
                <a:solidFill>
                  <a:schemeClr val="tx1">
                    <a:lumMod val="65000"/>
                    <a:lumOff val="35000"/>
                  </a:schemeClr>
                </a:solidFill>
                <a:ea typeface="Times New Roman" panose="02020603050405020304" pitchFamily="18" charset="0"/>
                <a:cs typeface="Arial" panose="020B0604020202020204" pitchFamily="34" charset="0"/>
              </a:rPr>
              <a:t>R</a:t>
            </a: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esources for departments related to the Enterprise Amazon Business Account include:</a:t>
            </a:r>
          </a:p>
          <a:p>
            <a:pPr marL="0" marR="0">
              <a:lnSpc>
                <a:spcPct val="110000"/>
              </a:lnSpc>
              <a:spcBef>
                <a:spcPts val="1200"/>
              </a:spcBef>
            </a:pPr>
            <a:endParaRPr lang="en-US" sz="1200" dirty="0">
              <a:solidFill>
                <a:schemeClr val="tx1">
                  <a:lumMod val="65000"/>
                  <a:lumOff val="35000"/>
                </a:schemeClr>
              </a:solidFill>
              <a:effectLst/>
              <a:ea typeface="Times New Roman" panose="02020603050405020304" pitchFamily="18" charset="0"/>
              <a:cs typeface="Arial" panose="020B0604020202020204" pitchFamily="34" charset="0"/>
            </a:endParaRPr>
          </a:p>
          <a:p>
            <a:pPr marL="342900" marR="0" indent="-342900">
              <a:lnSpc>
                <a:spcPct val="110000"/>
              </a:lnSpc>
              <a:spcBef>
                <a:spcPts val="1200"/>
              </a:spcBef>
              <a:buFont typeface="Arial" panose="020B0604020202020204" pitchFamily="34" charset="0"/>
              <a:buChar char="•"/>
            </a:pP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Amazon Business </a:t>
            </a:r>
            <a:r>
              <a:rPr lang="en-US" sz="1200" dirty="0">
                <a:solidFill>
                  <a:schemeClr val="tx1">
                    <a:lumMod val="65000"/>
                    <a:lumOff val="35000"/>
                  </a:schemeClr>
                </a:solidFill>
                <a:effectLst/>
                <a:ea typeface="Times New Roman" panose="02020603050405020304" pitchFamily="18" charset="0"/>
                <a:cs typeface="Arial" panose="020B0604020202020204" pitchFamily="34" charset="0"/>
                <a:hlinkClick r:id="rId3"/>
              </a:rPr>
              <a:t>Information Page </a:t>
            </a: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on the Procurement Services website</a:t>
            </a:r>
          </a:p>
          <a:p>
            <a:pPr marL="342900" marR="0" indent="-342900">
              <a:lnSpc>
                <a:spcPct val="110000"/>
              </a:lnSpc>
              <a:spcBef>
                <a:spcPts val="1200"/>
              </a:spcBef>
              <a:buFont typeface="Arial" panose="020B0604020202020204" pitchFamily="34" charset="0"/>
              <a:buChar char="•"/>
            </a:pP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Dedicated section on the Procurement Services </a:t>
            </a:r>
            <a:r>
              <a:rPr lang="en-US" sz="1200" dirty="0">
                <a:solidFill>
                  <a:schemeClr val="tx1">
                    <a:lumMod val="65000"/>
                    <a:lumOff val="35000"/>
                  </a:schemeClr>
                </a:solidFill>
                <a:effectLst/>
                <a:ea typeface="Times New Roman" panose="02020603050405020304" pitchFamily="18" charset="0"/>
                <a:cs typeface="Arial" panose="020B0604020202020204" pitchFamily="34" charset="0"/>
                <a:hlinkClick r:id="rId4"/>
              </a:rPr>
              <a:t>Learning and Training Resources page</a:t>
            </a: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 including Help Guides and Quick Reference Cards</a:t>
            </a:r>
          </a:p>
          <a:p>
            <a:pPr marL="342900" marR="0" indent="-342900">
              <a:lnSpc>
                <a:spcPct val="110000"/>
              </a:lnSpc>
              <a:spcBef>
                <a:spcPts val="1200"/>
              </a:spcBef>
              <a:buFont typeface="Arial" panose="020B0604020202020204" pitchFamily="34" charset="0"/>
              <a:buChar char="•"/>
            </a:pP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Amazon Business </a:t>
            </a:r>
            <a:r>
              <a:rPr lang="en-US" sz="1200" dirty="0">
                <a:solidFill>
                  <a:schemeClr val="tx1">
                    <a:lumMod val="65000"/>
                    <a:lumOff val="35000"/>
                  </a:schemeClr>
                </a:solidFill>
                <a:effectLst/>
                <a:ea typeface="Times New Roman" panose="02020603050405020304" pitchFamily="18" charset="0"/>
                <a:cs typeface="Arial" panose="020B0604020202020204" pitchFamily="34" charset="0"/>
                <a:hlinkClick r:id="rId5"/>
              </a:rPr>
              <a:t>Frequently Asked Questions (FAQs) </a:t>
            </a:r>
            <a:endParaRPr lang="en-US" sz="1200" dirty="0">
              <a:solidFill>
                <a:schemeClr val="tx1">
                  <a:lumMod val="65000"/>
                  <a:lumOff val="35000"/>
                </a:schemeClr>
              </a:solidFill>
              <a:effectLst/>
              <a:ea typeface="Times New Roman" panose="02020603050405020304" pitchFamily="18" charset="0"/>
              <a:cs typeface="Arial" panose="020B0604020202020204" pitchFamily="34" charset="0"/>
            </a:endParaRPr>
          </a:p>
          <a:p>
            <a:pPr marL="342900" marR="0" indent="-342900">
              <a:lnSpc>
                <a:spcPct val="110000"/>
              </a:lnSpc>
              <a:spcBef>
                <a:spcPts val="1200"/>
              </a:spcBef>
              <a:buFont typeface="Arial" panose="020B0604020202020204" pitchFamily="34" charset="0"/>
              <a:buChar char="•"/>
            </a:pP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Amazon </a:t>
            </a:r>
            <a:r>
              <a:rPr lang="en-US" sz="1200" dirty="0">
                <a:solidFill>
                  <a:schemeClr val="tx1">
                    <a:lumMod val="65000"/>
                    <a:lumOff val="35000"/>
                  </a:schemeClr>
                </a:solidFill>
                <a:ea typeface="Times New Roman" panose="02020603050405020304" pitchFamily="18" charset="0"/>
                <a:cs typeface="Arial" panose="020B0604020202020204" pitchFamily="34" charset="0"/>
              </a:rPr>
              <a:t>w</a:t>
            </a: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eb forms on the Procurement Services website – use for inquiries or assistance including requests for placement into a departmental group</a:t>
            </a:r>
          </a:p>
          <a:p>
            <a:pPr marL="342900" marR="0" indent="-342900">
              <a:lnSpc>
                <a:spcPct val="110000"/>
              </a:lnSpc>
              <a:spcBef>
                <a:spcPts val="1200"/>
              </a:spcBef>
              <a:buFont typeface="Arial" panose="020B0604020202020204" pitchFamily="34" charset="0"/>
              <a:buChar char="•"/>
            </a:pPr>
            <a:r>
              <a:rPr lang="en-US" sz="1200" dirty="0">
                <a:solidFill>
                  <a:schemeClr val="tx1">
                    <a:lumMod val="65000"/>
                    <a:lumOff val="35000"/>
                  </a:schemeClr>
                </a:solidFill>
                <a:ea typeface="Times New Roman" panose="02020603050405020304" pitchFamily="18" charset="0"/>
                <a:cs typeface="Arial" panose="020B0604020202020204" pitchFamily="34" charset="0"/>
              </a:rPr>
              <a:t>Assistance/support email: </a:t>
            </a:r>
            <a:r>
              <a:rPr lang="en-US" sz="1200" dirty="0">
                <a:solidFill>
                  <a:schemeClr val="tx1">
                    <a:lumMod val="65000"/>
                    <a:lumOff val="35000"/>
                  </a:schemeClr>
                </a:solidFill>
                <a:ea typeface="Times New Roman" panose="02020603050405020304" pitchFamily="18" charset="0"/>
                <a:cs typeface="Arial" panose="020B0604020202020204" pitchFamily="34" charset="0"/>
                <a:hlinkClick r:id="rId6"/>
              </a:rPr>
              <a:t>amazon@l.uky.edu</a:t>
            </a:r>
            <a:r>
              <a:rPr lang="en-US" sz="1200" dirty="0">
                <a:solidFill>
                  <a:schemeClr val="tx1">
                    <a:lumMod val="65000"/>
                    <a:lumOff val="35000"/>
                  </a:schemeClr>
                </a:solidFill>
                <a:ea typeface="Times New Roman" panose="02020603050405020304" pitchFamily="18" charset="0"/>
                <a:cs typeface="Arial" panose="020B0604020202020204" pitchFamily="34" charset="0"/>
              </a:rPr>
              <a:t> </a:t>
            </a:r>
            <a:endParaRPr lang="en-US" sz="1200" dirty="0">
              <a:solidFill>
                <a:schemeClr val="tx1">
                  <a:lumMod val="65000"/>
                  <a:lumOff val="35000"/>
                </a:schemeClr>
              </a:solidFill>
              <a:effectLst/>
              <a:ea typeface="Times New Roman" panose="02020603050405020304" pitchFamily="18" charset="0"/>
              <a:cs typeface="Arial" panose="020B0604020202020204" pitchFamily="34" charset="0"/>
            </a:endParaRPr>
          </a:p>
          <a:p>
            <a:pPr marL="0" marR="0">
              <a:lnSpc>
                <a:spcPct val="110000"/>
              </a:lnSpc>
              <a:spcBef>
                <a:spcPts val="1200"/>
              </a:spcBef>
            </a:pPr>
            <a:endParaRPr lang="en-US" sz="1200" dirty="0">
              <a:solidFill>
                <a:schemeClr val="tx1">
                  <a:lumMod val="65000"/>
                  <a:lumOff val="35000"/>
                </a:schemeClr>
              </a:solidFill>
              <a:effectLst/>
              <a:ea typeface="Times New Roman" panose="02020603050405020304" pitchFamily="18" charset="0"/>
              <a:cs typeface="Arial" panose="020B0604020202020204" pitchFamily="34" charset="0"/>
            </a:endParaRPr>
          </a:p>
          <a:p>
            <a:pPr marL="0" marR="0">
              <a:lnSpc>
                <a:spcPct val="110000"/>
              </a:lnSpc>
              <a:spcBef>
                <a:spcPts val="1200"/>
              </a:spcBef>
            </a:pP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Procurement Services provides support for general inquiries related to an order until </a:t>
            </a:r>
            <a:r>
              <a:rPr lang="en-US" sz="1200" dirty="0">
                <a:solidFill>
                  <a:schemeClr val="tx1">
                    <a:lumMod val="65000"/>
                    <a:lumOff val="35000"/>
                  </a:schemeClr>
                </a:solidFill>
                <a:ea typeface="Times New Roman" panose="02020603050405020304" pitchFamily="18" charset="0"/>
                <a:cs typeface="Arial" panose="020B0604020202020204" pitchFamily="34" charset="0"/>
              </a:rPr>
              <a:t>placement</a:t>
            </a: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 with Amazon Business. This could include Business Account access, group assignments and workflow, restricted (soft- and hard-blocked) items, cart approval status, etc.</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31</a:t>
            </a:fld>
            <a:endParaRPr lang="en-US" dirty="0"/>
          </a:p>
        </p:txBody>
      </p:sp>
    </p:spTree>
    <p:extLst>
      <p:ext uri="{BB962C8B-B14F-4D97-AF65-F5344CB8AC3E}">
        <p14:creationId xmlns:p14="http://schemas.microsoft.com/office/powerpoint/2010/main" val="2809748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pPr>
            <a:r>
              <a:rPr lang="en-US" sz="1200" dirty="0">
                <a:solidFill>
                  <a:schemeClr val="tx1">
                    <a:lumMod val="65000"/>
                    <a:lumOff val="35000"/>
                  </a:schemeClr>
                </a:solidFill>
                <a:effectLst/>
                <a:cs typeface="Arial" panose="020B0604020202020204" pitchFamily="34" charset="0"/>
              </a:rPr>
              <a:t>Departments should contact Amazon Business Customer Support order placement for assistance related to delivery, shipping status, returns, pricing discrepancy, etc. </a:t>
            </a:r>
            <a:br>
              <a:rPr lang="en-US" sz="1200" dirty="0">
                <a:solidFill>
                  <a:schemeClr val="tx1">
                    <a:lumMod val="65000"/>
                    <a:lumOff val="35000"/>
                  </a:schemeClr>
                </a:solidFill>
                <a:effectLst/>
                <a:cs typeface="Arial" panose="020B0604020202020204" pitchFamily="34" charset="0"/>
              </a:rPr>
            </a:br>
            <a:r>
              <a:rPr lang="en-US" sz="800" dirty="0">
                <a:solidFill>
                  <a:schemeClr val="tx1">
                    <a:lumMod val="65000"/>
                    <a:lumOff val="35000"/>
                  </a:schemeClr>
                </a:solidFill>
                <a:effectLst/>
                <a:cs typeface="Arial" panose="020B0604020202020204" pitchFamily="34" charset="0"/>
              </a:rPr>
              <a:t> </a:t>
            </a:r>
            <a:endParaRPr lang="en-US" sz="1200" dirty="0">
              <a:solidFill>
                <a:schemeClr val="tx1">
                  <a:lumMod val="65000"/>
                  <a:lumOff val="35000"/>
                </a:schemeClr>
              </a:solidFill>
              <a:effectLst/>
              <a:cs typeface="Arial" panose="020B0604020202020204" pitchFamily="34" charset="0"/>
            </a:endParaRPr>
          </a:p>
          <a:p>
            <a:pPr marL="285750" indent="-285750">
              <a:lnSpc>
                <a:spcPct val="110000"/>
              </a:lnSpc>
              <a:buFont typeface="Arial" panose="020B0604020202020204" pitchFamily="34" charset="0"/>
              <a:buChar char="•"/>
            </a:pPr>
            <a:r>
              <a:rPr lang="en-US" sz="1200" dirty="0">
                <a:solidFill>
                  <a:schemeClr val="tx1">
                    <a:lumMod val="65000"/>
                    <a:lumOff val="35000"/>
                  </a:schemeClr>
                </a:solidFill>
                <a:ea typeface="Times New Roman" panose="02020603050405020304" pitchFamily="18" charset="0"/>
                <a:cs typeface="Arial" panose="020B0604020202020204" pitchFamily="34" charset="0"/>
              </a:rPr>
              <a:t>Dedicated U.S. based </a:t>
            </a:r>
            <a:r>
              <a:rPr lang="en-US" sz="1200" dirty="0">
                <a:solidFill>
                  <a:schemeClr val="tx1">
                    <a:lumMod val="65000"/>
                    <a:lumOff val="35000"/>
                  </a:schemeClr>
                </a:solidFill>
                <a:ea typeface="Times New Roman" panose="02020603050405020304" pitchFamily="18" charset="0"/>
                <a:cs typeface="Arial" panose="020B0604020202020204" pitchFamily="34" charset="0"/>
                <a:hlinkClick r:id="rId3"/>
              </a:rPr>
              <a:t>Business Customer Support </a:t>
            </a:r>
            <a:r>
              <a:rPr lang="en-US" sz="1200" dirty="0">
                <a:solidFill>
                  <a:schemeClr val="tx1">
                    <a:lumMod val="65000"/>
                    <a:lumOff val="35000"/>
                  </a:schemeClr>
                </a:solidFill>
                <a:ea typeface="Times New Roman" panose="02020603050405020304" pitchFamily="18" charset="0"/>
                <a:cs typeface="Arial" panose="020B0604020202020204" pitchFamily="34" charset="0"/>
              </a:rPr>
              <a:t>can be reached via email, chat, and phone.</a:t>
            </a:r>
          </a:p>
          <a:p>
            <a:pPr marL="285750" marR="0" indent="-285750">
              <a:lnSpc>
                <a:spcPct val="110000"/>
              </a:lnSpc>
              <a:buFont typeface="Arial" panose="020B0604020202020204" pitchFamily="34" charset="0"/>
              <a:buChar char="•"/>
            </a:pP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Provides end users the option to call, email, or live chat. </a:t>
            </a:r>
            <a:r>
              <a:rPr lang="en-US" sz="1200" dirty="0">
                <a:solidFill>
                  <a:schemeClr val="tx1">
                    <a:lumMod val="65000"/>
                    <a:lumOff val="35000"/>
                  </a:schemeClr>
                </a:solidFill>
                <a:ea typeface="Times New Roman" panose="02020603050405020304" pitchFamily="18" charset="0"/>
                <a:cs typeface="Arial" panose="020B0604020202020204" pitchFamily="34" charset="0"/>
              </a:rPr>
              <a:t>U</a:t>
            </a: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se this method for anything relating to an order, transaction, charge, or shipment. </a:t>
            </a:r>
          </a:p>
          <a:p>
            <a:pPr marL="285750" marR="0" indent="-285750">
              <a:lnSpc>
                <a:spcPct val="110000"/>
              </a:lnSpc>
              <a:buFont typeface="Arial" panose="020B0604020202020204" pitchFamily="34" charset="0"/>
              <a:buChar char="•"/>
            </a:pP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Help is available through the top menu of Shopper’s home page.</a:t>
            </a:r>
          </a:p>
          <a:p>
            <a:pPr marL="285750" marR="0" indent="-285750">
              <a:lnSpc>
                <a:spcPct val="110000"/>
              </a:lnSpc>
              <a:buFont typeface="Arial" panose="020B0604020202020204" pitchFamily="34" charset="0"/>
              <a:buChar char="•"/>
            </a:pPr>
            <a:r>
              <a:rPr lang="en-US" sz="1200" dirty="0">
                <a:solidFill>
                  <a:schemeClr val="tx1">
                    <a:lumMod val="65000"/>
                    <a:lumOff val="35000"/>
                  </a:schemeClr>
                </a:solidFill>
                <a:ea typeface="Times New Roman" panose="02020603050405020304" pitchFamily="18" charset="0"/>
                <a:cs typeface="Arial" panose="020B0604020202020204" pitchFamily="34" charset="0"/>
              </a:rPr>
              <a:t>Phone: </a:t>
            </a:r>
            <a:r>
              <a:rPr lang="en-US" sz="1200" dirty="0">
                <a:solidFill>
                  <a:schemeClr val="tx1">
                    <a:lumMod val="65000"/>
                    <a:lumOff val="35000"/>
                  </a:schemeClr>
                </a:solidFill>
                <a:effectLst/>
                <a:ea typeface="Times New Roman" panose="02020603050405020304" pitchFamily="18" charset="0"/>
                <a:cs typeface="Arial" panose="020B0604020202020204" pitchFamily="34" charset="0"/>
              </a:rPr>
              <a:t>(888) 281-3847</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32</a:t>
            </a:fld>
            <a:endParaRPr lang="en-US" dirty="0"/>
          </a:p>
        </p:txBody>
      </p:sp>
    </p:spTree>
    <p:extLst>
      <p:ext uri="{BB962C8B-B14F-4D97-AF65-F5344CB8AC3E}">
        <p14:creationId xmlns:p14="http://schemas.microsoft.com/office/powerpoint/2010/main" val="1117321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65000"/>
                    <a:lumOff val="35000"/>
                  </a:schemeClr>
                </a:solidFill>
                <a:cs typeface="Arial"/>
              </a:rPr>
              <a:t>Amazon offers dedicated resources related specifically to delivery issues:</a:t>
            </a:r>
          </a:p>
          <a:p>
            <a:endParaRPr lang="en-US" sz="1200" dirty="0">
              <a:solidFill>
                <a:schemeClr val="tx1">
                  <a:lumMod val="65000"/>
                  <a:lumOff val="35000"/>
                </a:schemeClr>
              </a:solidFill>
              <a:cs typeface="Arial"/>
            </a:endParaRPr>
          </a:p>
          <a:p>
            <a:r>
              <a:rPr lang="en-US" sz="1200" dirty="0">
                <a:solidFill>
                  <a:schemeClr val="tx1">
                    <a:lumMod val="65000"/>
                    <a:lumOff val="35000"/>
                  </a:schemeClr>
                </a:solidFill>
                <a:cs typeface="Arial"/>
              </a:rPr>
              <a:t>Package Escalation:  Email </a:t>
            </a:r>
            <a:r>
              <a:rPr lang="en-US" sz="1200" dirty="0">
                <a:solidFill>
                  <a:schemeClr val="tx1">
                    <a:lumMod val="65000"/>
                    <a:lumOff val="35000"/>
                  </a:schemeClr>
                </a:solidFill>
                <a:cs typeface="Arial"/>
                <a:hlinkClick r:id="rId3"/>
              </a:rPr>
              <a:t>amzl-address-info@amazon.com</a:t>
            </a:r>
            <a:r>
              <a:rPr lang="en-US" sz="1200" dirty="0">
                <a:solidFill>
                  <a:schemeClr val="tx1">
                    <a:lumMod val="65000"/>
                    <a:lumOff val="35000"/>
                  </a:schemeClr>
                </a:solidFill>
                <a:cs typeface="Arial"/>
              </a:rPr>
              <a:t> or </a:t>
            </a:r>
          </a:p>
          <a:p>
            <a:r>
              <a:rPr lang="en-US" sz="1200" dirty="0">
                <a:solidFill>
                  <a:schemeClr val="tx1">
                    <a:lumMod val="65000"/>
                    <a:lumOff val="35000"/>
                  </a:schemeClr>
                </a:solidFill>
                <a:cs typeface="Arial"/>
              </a:rPr>
              <a:t>	         Phone (844) 370-7615</a:t>
            </a:r>
          </a:p>
          <a:p>
            <a:endParaRPr lang="en-US" sz="1200" dirty="0">
              <a:solidFill>
                <a:schemeClr val="tx1">
                  <a:lumMod val="65000"/>
                  <a:lumOff val="35000"/>
                </a:schemeClr>
              </a:solidFill>
              <a:cs typeface="Arial"/>
            </a:endParaRPr>
          </a:p>
          <a:p>
            <a:r>
              <a:rPr lang="en-US" sz="1200" dirty="0">
                <a:solidFill>
                  <a:schemeClr val="tx1">
                    <a:lumMod val="65000"/>
                    <a:lumOff val="35000"/>
                  </a:schemeClr>
                </a:solidFill>
                <a:cs typeface="Arial"/>
              </a:rPr>
              <a:t>Provide at least one TBA tracking number if available and estimated number of packages that may have been involved, if known. If needed, you could also reference your original Amazon Business order number.</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33</a:t>
            </a:fld>
            <a:endParaRPr lang="en-US" dirty="0"/>
          </a:p>
        </p:txBody>
      </p:sp>
    </p:spTree>
    <p:extLst>
      <p:ext uri="{BB962C8B-B14F-4D97-AF65-F5344CB8AC3E}">
        <p14:creationId xmlns:p14="http://schemas.microsoft.com/office/powerpoint/2010/main" val="372201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Font typeface="Arial" panose="020B0604020202020204" pitchFamily="34" charset="0"/>
              <a:buNone/>
            </a:pPr>
            <a:r>
              <a:rPr lang="en-US" sz="1200" dirty="0">
                <a:solidFill>
                  <a:schemeClr val="tx1">
                    <a:lumMod val="65000"/>
                    <a:lumOff val="35000"/>
                  </a:schemeClr>
                </a:solidFill>
                <a:cs typeface="Arial"/>
              </a:rPr>
              <a:t>What are some of the benefits?</a:t>
            </a:r>
          </a:p>
          <a:p>
            <a:pPr marL="0" indent="0">
              <a:lnSpc>
                <a:spcPct val="110000"/>
              </a:lnSpc>
              <a:buFont typeface="Arial" panose="020B0604020202020204" pitchFamily="34" charset="0"/>
              <a:buNone/>
            </a:pPr>
            <a:endParaRPr lang="en-US" sz="1200" dirty="0">
              <a:solidFill>
                <a:schemeClr val="tx1">
                  <a:lumMod val="65000"/>
                  <a:lumOff val="35000"/>
                </a:schemeClr>
              </a:solidFill>
              <a:cs typeface="Arial"/>
            </a:endParaRPr>
          </a:p>
          <a:p>
            <a:pPr marL="342900" indent="-342900">
              <a:lnSpc>
                <a:spcPct val="110000"/>
              </a:lnSpc>
              <a:buFont typeface="Arial" panose="020B0604020202020204" pitchFamily="34" charset="0"/>
              <a:buChar char="•"/>
            </a:pPr>
            <a:r>
              <a:rPr lang="en-US" sz="1200" dirty="0">
                <a:solidFill>
                  <a:schemeClr val="tx1">
                    <a:lumMod val="65000"/>
                    <a:lumOff val="35000"/>
                  </a:schemeClr>
                </a:solidFill>
                <a:cs typeface="Arial"/>
              </a:rPr>
              <a:t>It provides access to millions of additional products, available only to Amazon Business customers</a:t>
            </a:r>
          </a:p>
          <a:p>
            <a:pPr marL="342900" indent="-342900">
              <a:lnSpc>
                <a:spcPct val="110000"/>
              </a:lnSpc>
              <a:buFont typeface="Arial" panose="020B0604020202020204" pitchFamily="34" charset="0"/>
              <a:buChar char="•"/>
            </a:pPr>
            <a:r>
              <a:rPr lang="en-US" sz="1200" dirty="0">
                <a:solidFill>
                  <a:schemeClr val="tx1">
                    <a:lumMod val="65000"/>
                    <a:lumOff val="35000"/>
                  </a:schemeClr>
                </a:solidFill>
                <a:cs typeface="Arial"/>
              </a:rPr>
              <a:t>Business pricing is frequently better value and available only for registered Amazon Business customers. It also includes quantity discounts on eligible items.</a:t>
            </a:r>
          </a:p>
          <a:p>
            <a:pPr marL="342900" indent="-342900">
              <a:lnSpc>
                <a:spcPct val="110000"/>
              </a:lnSpc>
              <a:buFont typeface="Arial" panose="020B0604020202020204" pitchFamily="34" charset="0"/>
              <a:buChar char="•"/>
            </a:pPr>
            <a:r>
              <a:rPr lang="en-US" sz="1200" dirty="0">
                <a:solidFill>
                  <a:schemeClr val="tx1">
                    <a:lumMod val="65000"/>
                    <a:lumOff val="35000"/>
                  </a:schemeClr>
                </a:solidFill>
                <a:cs typeface="Arial"/>
              </a:rPr>
              <a:t>Automatic tax-exempt purchasing on items sold by Amazon LLC &amp; participating 3rd party sellers</a:t>
            </a:r>
          </a:p>
          <a:p>
            <a:pPr marL="342900" indent="-342900">
              <a:lnSpc>
                <a:spcPct val="110000"/>
              </a:lnSpc>
              <a:buFont typeface="Arial" panose="020B0604020202020204" pitchFamily="34" charset="0"/>
              <a:buChar char="•"/>
            </a:pPr>
            <a:r>
              <a:rPr lang="en-US" sz="1200" dirty="0">
                <a:solidFill>
                  <a:schemeClr val="tx1">
                    <a:lumMod val="65000"/>
                    <a:lumOff val="35000"/>
                  </a:schemeClr>
                </a:solidFill>
                <a:cs typeface="Arial"/>
              </a:rPr>
              <a:t>Access to the University account on mobile devices through the Amazon Business Mobile App (iOS App or Android App) </a:t>
            </a:r>
            <a:r>
              <a:rPr lang="en-US" sz="1200" i="1" dirty="0">
                <a:solidFill>
                  <a:schemeClr val="tx1">
                    <a:lumMod val="65000"/>
                    <a:lumOff val="35000"/>
                  </a:schemeClr>
                </a:solidFill>
                <a:cs typeface="Arial"/>
              </a:rPr>
              <a:t>(Post Go-Live)</a:t>
            </a:r>
          </a:p>
          <a:p>
            <a:pPr marL="342900" indent="-342900">
              <a:lnSpc>
                <a:spcPct val="110000"/>
              </a:lnSpc>
              <a:buFont typeface="Arial" panose="020B0604020202020204" pitchFamily="34" charset="0"/>
              <a:buChar char="•"/>
            </a:pPr>
            <a:r>
              <a:rPr lang="en-US" sz="1200" dirty="0">
                <a:solidFill>
                  <a:schemeClr val="tx1">
                    <a:lumMod val="65000"/>
                    <a:lumOff val="35000"/>
                  </a:schemeClr>
                </a:solidFill>
                <a:cs typeface="Arial"/>
              </a:rPr>
              <a:t>Access to a specialized Amazon Business Customer Service team</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5</a:t>
            </a:fld>
            <a:endParaRPr lang="en-US" dirty="0"/>
          </a:p>
        </p:txBody>
      </p:sp>
    </p:spTree>
    <p:extLst>
      <p:ext uri="{BB962C8B-B14F-4D97-AF65-F5344CB8AC3E}">
        <p14:creationId xmlns:p14="http://schemas.microsoft.com/office/powerpoint/2010/main" val="421311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All users on the centralized account will receive Free Two-Day Shipping on eligible items. </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Prime-eligible items are fulfilled by Amazon. Shoppers can specifically search for Prime-eligible items.</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Business Prime does not include additional Prime benefits such as Amazon Fresh, Pantry, Video, or Music. </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An easy way to ensure that your products arrive on time and as expected is to order products fulfilled directly from Amazon. All products clearly indicate who the seller is on the product detail page.</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6</a:t>
            </a:fld>
            <a:endParaRPr lang="en-US" dirty="0"/>
          </a:p>
        </p:txBody>
      </p:sp>
    </p:spTree>
    <p:extLst>
      <p:ext uri="{BB962C8B-B14F-4D97-AF65-F5344CB8AC3E}">
        <p14:creationId xmlns:p14="http://schemas.microsoft.com/office/powerpoint/2010/main" val="308084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65000"/>
                    <a:lumOff val="35000"/>
                  </a:schemeClr>
                </a:solidFill>
                <a:cs typeface="Arial"/>
              </a:rPr>
              <a:t>Let’s talk about the “Amazon Challenge” in Higher Education. This includes:</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Amazon’s unique role as the largest global online retailer and general assumption (arguably) that it can be the de facto, single provider for most goods needed by a person or entity</a:t>
            </a:r>
          </a:p>
          <a:p>
            <a:pPr marL="342900" indent="-342900">
              <a:buFont typeface="Arial" panose="020B0604020202020204" pitchFamily="34" charset="0"/>
              <a:buChar char="•"/>
            </a:pPr>
            <a:r>
              <a:rPr lang="en-US" sz="1200" dirty="0">
                <a:solidFill>
                  <a:schemeClr val="tx1">
                    <a:lumMod val="65000"/>
                    <a:lumOff val="35000"/>
                  </a:schemeClr>
                </a:solidFill>
                <a:cs typeface="Arial"/>
              </a:rPr>
              <a:t>It can be particularly problematic in public institutions where procurement guidelines are generally more restricted with greater accountability required for compliance purchases in line with state procurement laws</a:t>
            </a:r>
          </a:p>
          <a:p>
            <a:pPr marL="342900" indent="-342900">
              <a:buFont typeface="Arial" panose="020B0604020202020204" pitchFamily="34" charset="0"/>
              <a:buChar char="•"/>
            </a:pPr>
            <a:r>
              <a:rPr lang="en-US" sz="1200" dirty="0">
                <a:solidFill>
                  <a:schemeClr val="tx1">
                    <a:lumMod val="65000"/>
                    <a:lumOff val="35000"/>
                  </a:schemeClr>
                </a:solidFill>
                <a:cs typeface="Arial"/>
              </a:rPr>
              <a:t>Influence of the personal consumer mindset into the institutional workplace and business processes</a:t>
            </a:r>
          </a:p>
          <a:p>
            <a:pPr marL="342900" indent="-342900">
              <a:buFont typeface="Arial" panose="020B0604020202020204" pitchFamily="34" charset="0"/>
              <a:buChar char="•"/>
            </a:pPr>
            <a:r>
              <a:rPr lang="en-US" sz="1200" dirty="0">
                <a:solidFill>
                  <a:schemeClr val="tx1">
                    <a:lumMod val="65000"/>
                    <a:lumOff val="35000"/>
                  </a:schemeClr>
                </a:solidFill>
                <a:cs typeface="Arial"/>
              </a:rPr>
              <a:t>Potential quality risks from marketplace sellers</a:t>
            </a:r>
          </a:p>
          <a:p>
            <a:pPr marL="342900" indent="-342900">
              <a:buFont typeface="Arial" panose="020B0604020202020204" pitchFamily="34" charset="0"/>
              <a:buChar char="•"/>
            </a:pPr>
            <a:r>
              <a:rPr lang="en-US" sz="1200" dirty="0">
                <a:solidFill>
                  <a:schemeClr val="tx1">
                    <a:lumMod val="65000"/>
                    <a:lumOff val="35000"/>
                  </a:schemeClr>
                </a:solidFill>
                <a:cs typeface="Arial"/>
              </a:rPr>
              <a:t>Little visibility into shipping/delivery points</a:t>
            </a:r>
          </a:p>
          <a:p>
            <a:pPr marL="342900" indent="-342900">
              <a:buFont typeface="Arial" panose="020B0604020202020204" pitchFamily="34" charset="0"/>
              <a:buChar char="•"/>
            </a:pPr>
            <a:r>
              <a:rPr lang="en-US" sz="1200" dirty="0">
                <a:solidFill>
                  <a:schemeClr val="tx1">
                    <a:lumMod val="65000"/>
                    <a:lumOff val="35000"/>
                  </a:schemeClr>
                </a:solidFill>
                <a:highlight>
                  <a:srgbClr val="FFFF00"/>
                </a:highlight>
                <a:cs typeface="Arial"/>
              </a:rPr>
              <a:t>Fallacy that Amazon is always the lowest price supplier for every item – An analysis performed against Ariba e-catalog offerings found 50 items in a relatively short time where Amazon was </a:t>
            </a:r>
            <a:r>
              <a:rPr lang="en-US" sz="1200" u="sng" dirty="0">
                <a:solidFill>
                  <a:schemeClr val="tx1">
                    <a:lumMod val="65000"/>
                    <a:lumOff val="35000"/>
                  </a:schemeClr>
                </a:solidFill>
                <a:highlight>
                  <a:srgbClr val="FFFF00"/>
                </a:highlight>
                <a:cs typeface="Arial"/>
              </a:rPr>
              <a:t>not</a:t>
            </a:r>
            <a:r>
              <a:rPr lang="en-US" sz="1200" dirty="0">
                <a:solidFill>
                  <a:schemeClr val="tx1">
                    <a:lumMod val="65000"/>
                    <a:lumOff val="35000"/>
                  </a:schemeClr>
                </a:solidFill>
                <a:highlight>
                  <a:srgbClr val="FFFF00"/>
                </a:highlight>
                <a:cs typeface="Arial"/>
              </a:rPr>
              <a:t> lower on price than products within a sampling from Office Depot, Dell, CDW, and VWR contract items.</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7</a:t>
            </a:fld>
            <a:endParaRPr lang="en-US" dirty="0"/>
          </a:p>
        </p:txBody>
      </p:sp>
    </p:spTree>
    <p:extLst>
      <p:ext uri="{BB962C8B-B14F-4D97-AF65-F5344CB8AC3E}">
        <p14:creationId xmlns:p14="http://schemas.microsoft.com/office/powerpoint/2010/main" val="171480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65000"/>
                    <a:lumOff val="35000"/>
                  </a:schemeClr>
                </a:solidFill>
                <a:cs typeface="Arial"/>
              </a:rPr>
              <a:t>What is the right view?</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Key institutional contracts are awarded based on suppliers providing for large commodity groups</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Some of these contain exclusivity clauses binding supplier and the University.</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Amazon can be a key and important “gap supplier” providing many items needed by departments that do not fit into larger institutional contracts.</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Successful Amazon purchasing is based on proper balance, decision-making, and oversight</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8</a:t>
            </a:fld>
            <a:endParaRPr lang="en-US" dirty="0"/>
          </a:p>
        </p:txBody>
      </p:sp>
    </p:spTree>
    <p:extLst>
      <p:ext uri="{BB962C8B-B14F-4D97-AF65-F5344CB8AC3E}">
        <p14:creationId xmlns:p14="http://schemas.microsoft.com/office/powerpoint/2010/main" val="415183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65000"/>
                    <a:lumOff val="35000"/>
                  </a:schemeClr>
                </a:solidFill>
                <a:cs typeface="Arial"/>
              </a:rPr>
              <a:t>When accessing Enterprise Amazon Business Account through myUK, University staff and faculty should consider two factors:</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457200" indent="-457200">
              <a:buFont typeface="+mj-lt"/>
              <a:buAutoNum type="arabicPeriod"/>
            </a:pPr>
            <a:r>
              <a:rPr lang="en-US" sz="1200" dirty="0">
                <a:solidFill>
                  <a:schemeClr val="tx1">
                    <a:lumMod val="65000"/>
                    <a:lumOff val="35000"/>
                  </a:schemeClr>
                </a:solidFill>
                <a:cs typeface="Arial"/>
              </a:rPr>
              <a:t>Whether they been added to their respective departmental/group workflow, and</a:t>
            </a:r>
          </a:p>
          <a:p>
            <a:pPr marL="457200" indent="-457200">
              <a:buFont typeface="+mj-lt"/>
              <a:buAutoNum type="arabicPeriod"/>
            </a:pPr>
            <a:endParaRPr lang="en-US" sz="1200" dirty="0">
              <a:solidFill>
                <a:schemeClr val="tx1">
                  <a:lumMod val="65000"/>
                  <a:lumOff val="35000"/>
                </a:schemeClr>
              </a:solidFill>
              <a:cs typeface="Arial"/>
            </a:endParaRPr>
          </a:p>
          <a:p>
            <a:pPr marL="457200" indent="-457200">
              <a:buFont typeface="+mj-lt"/>
              <a:buAutoNum type="arabicPeriod"/>
            </a:pPr>
            <a:r>
              <a:rPr lang="en-US" sz="1200" dirty="0">
                <a:solidFill>
                  <a:schemeClr val="tx1">
                    <a:lumMod val="65000"/>
                    <a:lumOff val="35000"/>
                  </a:schemeClr>
                </a:solidFill>
                <a:cs typeface="Arial"/>
              </a:rPr>
              <a:t>Whether the employee has any type of Amazon personal or other account type that utilizes the linkblue version of their University email address as their login ID. Amazon uses this as the Shopper’s unique identifier, e.g., jsmith@uky.edu </a:t>
            </a:r>
          </a:p>
          <a:p>
            <a:endParaRPr lang="en-US" sz="1200" dirty="0">
              <a:solidFill>
                <a:schemeClr val="tx1">
                  <a:lumMod val="65000"/>
                  <a:lumOff val="35000"/>
                </a:schemeClr>
              </a:solidFill>
              <a:cs typeface="Arial"/>
            </a:endParaRPr>
          </a:p>
          <a:p>
            <a:r>
              <a:rPr lang="en-US" sz="1200" dirty="0">
                <a:solidFill>
                  <a:schemeClr val="tx1">
                    <a:lumMod val="65000"/>
                    <a:lumOff val="35000"/>
                  </a:schemeClr>
                </a:solidFill>
                <a:cs typeface="Arial"/>
              </a:rPr>
              <a:t>Both are one-time considerations and only relevant to first-time access. </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9</a:t>
            </a:fld>
            <a:endParaRPr lang="en-US" dirty="0"/>
          </a:p>
        </p:txBody>
      </p:sp>
    </p:spTree>
    <p:extLst>
      <p:ext uri="{BB962C8B-B14F-4D97-AF65-F5344CB8AC3E}">
        <p14:creationId xmlns:p14="http://schemas.microsoft.com/office/powerpoint/2010/main" val="235999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solidFill>
                  <a:schemeClr val="tx1">
                    <a:lumMod val="65000"/>
                    <a:lumOff val="35000"/>
                  </a:schemeClr>
                </a:solidFill>
                <a:cs typeface="Arial"/>
              </a:rPr>
              <a:t>Employees holding the Procurement Card holder role, with exception of those in Athletics and UK Healthcare (Hospital), will be automatically onboarded into the Enterprise Amazon Business Account in myUK in conjunction with the Go-Live date. </a:t>
            </a:r>
          </a:p>
          <a:p>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Cardholder staff/faculty also will be loaded into their respective departmental groups at Go-Live.</a:t>
            </a:r>
          </a:p>
          <a:p>
            <a:pPr marL="342900" indent="-342900">
              <a:buFont typeface="Arial" panose="020B0604020202020204" pitchFamily="34" charset="0"/>
              <a:buChar char="•"/>
            </a:pPr>
            <a:endParaRPr lang="en-US" sz="1200" dirty="0">
              <a:solidFill>
                <a:schemeClr val="tx1">
                  <a:lumMod val="65000"/>
                  <a:lumOff val="35000"/>
                </a:schemeClr>
              </a:solidFill>
              <a:cs typeface="Arial"/>
            </a:endParaRPr>
          </a:p>
          <a:p>
            <a:pPr marL="342900" indent="-342900">
              <a:buFont typeface="Arial" panose="020B0604020202020204" pitchFamily="34" charset="0"/>
              <a:buChar char="•"/>
            </a:pPr>
            <a:r>
              <a:rPr lang="en-US" sz="1200" dirty="0">
                <a:solidFill>
                  <a:schemeClr val="tx1">
                    <a:lumMod val="65000"/>
                    <a:lumOff val="35000"/>
                  </a:schemeClr>
                </a:solidFill>
                <a:cs typeface="Arial"/>
              </a:rPr>
              <a:t>After onboarding, these initial Amazon Shoppers should access the platform directly through myUK / Enterprise Services tab.</a:t>
            </a:r>
          </a:p>
          <a:p>
            <a:endParaRPr lang="en-US" dirty="0"/>
          </a:p>
        </p:txBody>
      </p:sp>
      <p:sp>
        <p:nvSpPr>
          <p:cNvPr id="4" name="Slide Number Placeholder 3"/>
          <p:cNvSpPr>
            <a:spLocks noGrp="1"/>
          </p:cNvSpPr>
          <p:nvPr>
            <p:ph type="sldNum" sz="quarter" idx="5"/>
          </p:nvPr>
        </p:nvSpPr>
        <p:spPr/>
        <p:txBody>
          <a:bodyPr/>
          <a:lstStyle/>
          <a:p>
            <a:fld id="{07F9FC1C-0FAE-0E41-8B8F-FC1EBEF22C3A}" type="slidenum">
              <a:rPr lang="en-US" smtClean="0"/>
              <a:t>10</a:t>
            </a:fld>
            <a:endParaRPr lang="en-US" dirty="0"/>
          </a:p>
        </p:txBody>
      </p:sp>
    </p:spTree>
    <p:extLst>
      <p:ext uri="{BB962C8B-B14F-4D97-AF65-F5344CB8AC3E}">
        <p14:creationId xmlns:p14="http://schemas.microsoft.com/office/powerpoint/2010/main" val="391362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 Slide White">
    <p:spTree>
      <p:nvGrpSpPr>
        <p:cNvPr id="1" name=""/>
        <p:cNvGrpSpPr/>
        <p:nvPr/>
      </p:nvGrpSpPr>
      <p:grpSpPr>
        <a:xfrm>
          <a:off x="0" y="0"/>
          <a:ext cx="0" cy="0"/>
          <a:chOff x="0" y="0"/>
          <a:chExt cx="0" cy="0"/>
        </a:xfrm>
      </p:grpSpPr>
      <p:pic>
        <p:nvPicPr>
          <p:cNvPr id="3" name="Picture 2" descr="A view of a city&#10;&#10;Description automatically generated">
            <a:extLst>
              <a:ext uri="{FF2B5EF4-FFF2-40B4-BE49-F238E27FC236}">
                <a16:creationId xmlns:a16="http://schemas.microsoft.com/office/drawing/2014/main" id="{A2148076-4A7D-0E4A-9C7F-E67508EC5C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89E15ECC-31DF-8643-A175-042D116B9836}"/>
              </a:ext>
            </a:extLst>
          </p:cNvPr>
          <p:cNvSpPr>
            <a:spLocks noGrp="1"/>
          </p:cNvSpPr>
          <p:nvPr>
            <p:ph type="body" sz="quarter" idx="11" hasCustomPrompt="1"/>
          </p:nvPr>
        </p:nvSpPr>
        <p:spPr>
          <a:xfrm>
            <a:off x="307975" y="2832652"/>
            <a:ext cx="8915400" cy="486396"/>
          </a:xfrm>
        </p:spPr>
        <p:txBody>
          <a:bodyPr>
            <a:normAutofit/>
          </a:bodyPr>
          <a:lstStyle>
            <a:lvl1pPr marL="0" indent="0">
              <a:buNone/>
              <a:defRPr sz="2000" baseline="0">
                <a:solidFill>
                  <a:schemeClr val="tx1">
                    <a:lumMod val="50000"/>
                    <a:lumOff val="50000"/>
                  </a:schemeClr>
                </a:solidFill>
                <a:latin typeface="Arial" panose="020B0604020202020204" pitchFamily="34" charset="0"/>
              </a:defRPr>
            </a:lvl1pPr>
          </a:lstStyle>
          <a:p>
            <a:pPr lvl="0"/>
            <a:r>
              <a:rPr lang="en-US" dirty="0"/>
              <a:t>Secondary/presenter’s name/subhead inserted here</a:t>
            </a:r>
          </a:p>
        </p:txBody>
      </p:sp>
      <p:sp>
        <p:nvSpPr>
          <p:cNvPr id="6" name="Title 1">
            <a:extLst>
              <a:ext uri="{FF2B5EF4-FFF2-40B4-BE49-F238E27FC236}">
                <a16:creationId xmlns:a16="http://schemas.microsoft.com/office/drawing/2014/main" id="{5A5BEB14-8EC7-5848-9955-159CE30FA3B7}"/>
              </a:ext>
            </a:extLst>
          </p:cNvPr>
          <p:cNvSpPr>
            <a:spLocks noGrp="1"/>
          </p:cNvSpPr>
          <p:nvPr>
            <p:ph type="ctrTitle" hasCustomPrompt="1"/>
          </p:nvPr>
        </p:nvSpPr>
        <p:spPr>
          <a:xfrm>
            <a:off x="307975" y="534504"/>
            <a:ext cx="9144000" cy="2387600"/>
          </a:xfrm>
        </p:spPr>
        <p:txBody>
          <a:bodyPr anchor="b">
            <a:normAutofit/>
          </a:bodyPr>
          <a:lstStyle>
            <a:lvl1pPr algn="l">
              <a:lnSpc>
                <a:spcPct val="80000"/>
              </a:lnSpc>
              <a:defRPr sz="5000" b="1" i="0" cap="all" baseline="0">
                <a:solidFill>
                  <a:srgbClr val="0034A7"/>
                </a:solidFill>
                <a:latin typeface="Arial Black" panose="020B0604020202020204" pitchFamily="34" charset="0"/>
              </a:defRPr>
            </a:lvl1pPr>
          </a:lstStyle>
          <a:p>
            <a:r>
              <a:rPr lang="en-US" dirty="0"/>
              <a:t>Click to edit the Presentation title</a:t>
            </a:r>
          </a:p>
        </p:txBody>
      </p:sp>
    </p:spTree>
    <p:extLst>
      <p:ext uri="{BB962C8B-B14F-4D97-AF65-F5344CB8AC3E}">
        <p14:creationId xmlns:p14="http://schemas.microsoft.com/office/powerpoint/2010/main" val="156578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Hero text abov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rgbClr val="0034A7"/>
                </a:solidFill>
                <a:latin typeface="Arial Black" panose="020B0604020202020204" pitchFamily="34" charset="0"/>
              </a:defRPr>
            </a:lvl1pPr>
          </a:lstStyle>
          <a:p>
            <a:pPr lvl="0"/>
            <a:r>
              <a:rPr lang="en-US" dirty="0"/>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1592499"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r>
              <a:rPr lang="en-US" dirty="0"/>
              <a:t>OBJECT BOX</a:t>
            </a:r>
          </a:p>
        </p:txBody>
      </p:sp>
      <p:sp>
        <p:nvSpPr>
          <p:cNvPr id="16" name="Text Placeholder 9">
            <a:extLst>
              <a:ext uri="{FF2B5EF4-FFF2-40B4-BE49-F238E27FC236}">
                <a16:creationId xmlns:a16="http://schemas.microsoft.com/office/drawing/2014/main" id="{9B579AFD-2B44-D547-9A23-BC5407A10080}"/>
              </a:ext>
            </a:extLst>
          </p:cNvPr>
          <p:cNvSpPr>
            <a:spLocks noGrp="1"/>
          </p:cNvSpPr>
          <p:nvPr>
            <p:ph type="body" sz="quarter" idx="14" hasCustomPrompt="1"/>
          </p:nvPr>
        </p:nvSpPr>
        <p:spPr>
          <a:xfrm>
            <a:off x="3165574" y="1506607"/>
            <a:ext cx="5454449" cy="515691"/>
          </a:xfrm>
        </p:spPr>
        <p:txBody>
          <a:bodyPr>
            <a:normAutofit/>
          </a:bodyPr>
          <a:lstStyle>
            <a:lvl1pPr marL="0" indent="0" algn="ctr">
              <a:buNone/>
              <a:defRPr sz="3000" baseline="0">
                <a:solidFill>
                  <a:schemeClr val="tx1">
                    <a:lumMod val="65000"/>
                    <a:lumOff val="35000"/>
                  </a:schemeClr>
                </a:solidFill>
                <a:latin typeface="Arial" panose="020B0604020202020204" pitchFamily="34" charset="0"/>
              </a:defRPr>
            </a:lvl1pPr>
          </a:lstStyle>
          <a:p>
            <a:pPr lvl="0"/>
            <a:r>
              <a:rPr lang="en-US" dirty="0"/>
              <a:t>Headline</a:t>
            </a:r>
          </a:p>
        </p:txBody>
      </p:sp>
      <p:sp>
        <p:nvSpPr>
          <p:cNvPr id="17" name="Text Placeholder 9">
            <a:extLst>
              <a:ext uri="{FF2B5EF4-FFF2-40B4-BE49-F238E27FC236}">
                <a16:creationId xmlns:a16="http://schemas.microsoft.com/office/drawing/2014/main" id="{AA546B0C-AE01-7E40-AFFF-79E66585AB28}"/>
              </a:ext>
            </a:extLst>
          </p:cNvPr>
          <p:cNvSpPr>
            <a:spLocks noGrp="1"/>
          </p:cNvSpPr>
          <p:nvPr>
            <p:ph type="body" sz="quarter" idx="17" hasCustomPrompt="1"/>
          </p:nvPr>
        </p:nvSpPr>
        <p:spPr>
          <a:xfrm>
            <a:off x="3165575" y="2105426"/>
            <a:ext cx="5454449" cy="593492"/>
          </a:xfrm>
        </p:spPr>
        <p:txBody>
          <a:bodyPr>
            <a:normAutofit/>
          </a:bodyPr>
          <a:lstStyle>
            <a:lvl1pPr marL="0" indent="0" algn="ctr">
              <a:buNone/>
              <a:defRPr sz="2500" baseline="0">
                <a:solidFill>
                  <a:schemeClr val="tx1">
                    <a:lumMod val="50000"/>
                    <a:lumOff val="50000"/>
                  </a:schemeClr>
                </a:solidFill>
                <a:latin typeface="Arial" panose="020B0604020202020204" pitchFamily="34" charset="0"/>
              </a:defRPr>
            </a:lvl1pPr>
          </a:lstStyle>
          <a:p>
            <a:pPr lvl="0"/>
            <a:r>
              <a:rPr lang="en-US" dirty="0"/>
              <a:t>Body copy</a:t>
            </a:r>
          </a:p>
        </p:txBody>
      </p:sp>
      <p:sp>
        <p:nvSpPr>
          <p:cNvPr id="15" name="Content Placeholder 8">
            <a:extLst>
              <a:ext uri="{FF2B5EF4-FFF2-40B4-BE49-F238E27FC236}">
                <a16:creationId xmlns:a16="http://schemas.microsoft.com/office/drawing/2014/main" id="{F3FA4E10-7800-C14A-BC9C-99FC760608DC}"/>
              </a:ext>
            </a:extLst>
          </p:cNvPr>
          <p:cNvSpPr>
            <a:spLocks noGrp="1"/>
          </p:cNvSpPr>
          <p:nvPr>
            <p:ph sz="quarter" idx="18"/>
          </p:nvPr>
        </p:nvSpPr>
        <p:spPr>
          <a:xfrm>
            <a:off x="4520541"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r>
              <a:rPr lang="en-US" dirty="0"/>
              <a:t>OBJECT BOX</a:t>
            </a:r>
          </a:p>
        </p:txBody>
      </p:sp>
      <p:sp>
        <p:nvSpPr>
          <p:cNvPr id="18" name="Content Placeholder 8">
            <a:extLst>
              <a:ext uri="{FF2B5EF4-FFF2-40B4-BE49-F238E27FC236}">
                <a16:creationId xmlns:a16="http://schemas.microsoft.com/office/drawing/2014/main" id="{177F0A4F-989D-2F46-8ABA-06383FAE94C4}"/>
              </a:ext>
            </a:extLst>
          </p:cNvPr>
          <p:cNvSpPr>
            <a:spLocks noGrp="1"/>
          </p:cNvSpPr>
          <p:nvPr>
            <p:ph sz="quarter" idx="19"/>
          </p:nvPr>
        </p:nvSpPr>
        <p:spPr>
          <a:xfrm>
            <a:off x="7448583"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r>
              <a:rPr lang="en-US" dirty="0"/>
              <a:t>OBJECT BOX</a:t>
            </a:r>
          </a:p>
        </p:txBody>
      </p:sp>
    </p:spTree>
    <p:extLst>
      <p:ext uri="{BB962C8B-B14F-4D97-AF65-F5344CB8AC3E}">
        <p14:creationId xmlns:p14="http://schemas.microsoft.com/office/powerpoint/2010/main" val="308503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5C672883-BE5E-9B47-A026-BFCD0EAAD5ED}"/>
              </a:ext>
            </a:extLst>
          </p:cNvPr>
          <p:cNvPicPr>
            <a:picLocks noChangeAspect="1"/>
          </p:cNvPicPr>
          <p:nvPr userDrawn="1"/>
        </p:nvPicPr>
        <p:blipFill rotWithShape="1">
          <a:blip r:embed="rId2"/>
          <a:srcRect b="8551"/>
          <a:stretch/>
        </p:blipFill>
        <p:spPr>
          <a:xfrm>
            <a:off x="0" y="0"/>
            <a:ext cx="12192000" cy="6271591"/>
          </a:xfrm>
          <a:prstGeom prst="rect">
            <a:avLst/>
          </a:prstGeom>
        </p:spPr>
      </p:pic>
    </p:spTree>
    <p:extLst>
      <p:ext uri="{BB962C8B-B14F-4D97-AF65-F5344CB8AC3E}">
        <p14:creationId xmlns:p14="http://schemas.microsoft.com/office/powerpoint/2010/main" val="2212381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 Slid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06B0B1-110A-8140-8049-F61A63649A7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89E15ECC-31DF-8643-A175-042D116B9836}"/>
              </a:ext>
            </a:extLst>
          </p:cNvPr>
          <p:cNvSpPr>
            <a:spLocks noGrp="1"/>
          </p:cNvSpPr>
          <p:nvPr>
            <p:ph type="body" sz="quarter" idx="11" hasCustomPrompt="1"/>
          </p:nvPr>
        </p:nvSpPr>
        <p:spPr>
          <a:xfrm>
            <a:off x="307975" y="2832652"/>
            <a:ext cx="8915400" cy="486396"/>
          </a:xfrm>
        </p:spPr>
        <p:txBody>
          <a:bodyPr>
            <a:normAutofit/>
          </a:bodyPr>
          <a:lstStyle>
            <a:lvl1pPr marL="0" indent="0">
              <a:buNone/>
              <a:defRPr sz="2000" baseline="0">
                <a:solidFill>
                  <a:schemeClr val="bg2">
                    <a:lumMod val="90000"/>
                  </a:schemeClr>
                </a:solidFill>
                <a:latin typeface="Arial" panose="020B0604020202020204" pitchFamily="34" charset="0"/>
              </a:defRPr>
            </a:lvl1pPr>
          </a:lstStyle>
          <a:p>
            <a:pPr lvl="0"/>
            <a:r>
              <a:rPr lang="en-US" dirty="0"/>
              <a:t>Secondary/presenter’s name/subhead inserted here</a:t>
            </a:r>
          </a:p>
        </p:txBody>
      </p:sp>
      <p:sp>
        <p:nvSpPr>
          <p:cNvPr id="7" name="Title 1">
            <a:extLst>
              <a:ext uri="{FF2B5EF4-FFF2-40B4-BE49-F238E27FC236}">
                <a16:creationId xmlns:a16="http://schemas.microsoft.com/office/drawing/2014/main" id="{2C3CC8FE-EBD5-4547-876B-53305F52C74D}"/>
              </a:ext>
            </a:extLst>
          </p:cNvPr>
          <p:cNvSpPr>
            <a:spLocks noGrp="1"/>
          </p:cNvSpPr>
          <p:nvPr>
            <p:ph type="ctrTitle" hasCustomPrompt="1"/>
          </p:nvPr>
        </p:nvSpPr>
        <p:spPr>
          <a:xfrm>
            <a:off x="307975" y="534504"/>
            <a:ext cx="9144000" cy="2387600"/>
          </a:xfrm>
        </p:spPr>
        <p:txBody>
          <a:bodyPr anchor="b">
            <a:normAutofit/>
          </a:bodyPr>
          <a:lstStyle>
            <a:lvl1pPr algn="l">
              <a:lnSpc>
                <a:spcPct val="80000"/>
              </a:lnSpc>
              <a:defRPr sz="5000" b="1" i="0" cap="all" baseline="0">
                <a:solidFill>
                  <a:schemeClr val="bg1"/>
                </a:solidFill>
                <a:latin typeface="Arial Black" panose="020B0604020202020204" pitchFamily="34" charset="0"/>
              </a:defRPr>
            </a:lvl1pPr>
          </a:lstStyle>
          <a:p>
            <a:r>
              <a:rPr lang="en-US" dirty="0"/>
              <a:t>Click to edit the Presentation title</a:t>
            </a:r>
          </a:p>
        </p:txBody>
      </p:sp>
    </p:spTree>
    <p:extLst>
      <p:ext uri="{BB962C8B-B14F-4D97-AF65-F5344CB8AC3E}">
        <p14:creationId xmlns:p14="http://schemas.microsoft.com/office/powerpoint/2010/main" val="3641681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rotWithShape="1">
          <a:blip r:embed="rId2"/>
          <a:srcRect b="6956"/>
          <a:stretch/>
        </p:blipFill>
        <p:spPr>
          <a:xfrm>
            <a:off x="0" y="0"/>
            <a:ext cx="12192000" cy="6380922"/>
          </a:xfrm>
          <a:prstGeom prst="rect">
            <a:avLst/>
          </a:prstGeom>
        </p:spPr>
      </p:pic>
      <p:sp>
        <p:nvSpPr>
          <p:cNvPr id="10" name="Title 1">
            <a:extLst>
              <a:ext uri="{FF2B5EF4-FFF2-40B4-BE49-F238E27FC236}">
                <a16:creationId xmlns:a16="http://schemas.microsoft.com/office/drawing/2014/main" id="{BBFF5E04-1F47-3544-822D-04BD6D9E13F1}"/>
              </a:ext>
            </a:extLst>
          </p:cNvPr>
          <p:cNvSpPr>
            <a:spLocks noGrp="1"/>
          </p:cNvSpPr>
          <p:nvPr>
            <p:ph type="ctrTitle" hasCustomPrompt="1"/>
          </p:nvPr>
        </p:nvSpPr>
        <p:spPr>
          <a:xfrm>
            <a:off x="1524000" y="1122363"/>
            <a:ext cx="9144000" cy="2387600"/>
          </a:xfrm>
        </p:spPr>
        <p:txBody>
          <a:bodyPr anchor="b">
            <a:noAutofit/>
          </a:bodyPr>
          <a:lstStyle>
            <a:lvl1pPr algn="ctr">
              <a:defRPr sz="5000" cap="all" baseline="0">
                <a:solidFill>
                  <a:schemeClr val="bg1"/>
                </a:solidFill>
                <a:latin typeface="Arial Black" panose="020B0604020202020204" pitchFamily="34" charset="0"/>
              </a:defRPr>
            </a:lvl1pPr>
          </a:lstStyle>
          <a:p>
            <a:r>
              <a:rPr lang="en-US" dirty="0"/>
              <a:t>Click to edit chapter </a:t>
            </a:r>
            <a:br>
              <a:rPr lang="en-US" dirty="0"/>
            </a:br>
            <a:r>
              <a:rPr lang="en-US" dirty="0"/>
              <a:t>title style</a:t>
            </a:r>
          </a:p>
        </p:txBody>
      </p:sp>
      <p:sp>
        <p:nvSpPr>
          <p:cNvPr id="14" name="Subtitle 2">
            <a:extLst>
              <a:ext uri="{FF2B5EF4-FFF2-40B4-BE49-F238E27FC236}">
                <a16:creationId xmlns:a16="http://schemas.microsoft.com/office/drawing/2014/main" id="{5AAC5A0B-6586-9C45-8864-5CDB18635747}"/>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pic>
        <p:nvPicPr>
          <p:cNvPr id="8" name="Picture 7" descr="A picture containing bird&#10;&#10;Description automatically generated">
            <a:extLst>
              <a:ext uri="{FF2B5EF4-FFF2-40B4-BE49-F238E27FC236}">
                <a16:creationId xmlns:a16="http://schemas.microsoft.com/office/drawing/2014/main" id="{CFEA812B-B7A5-BA4D-9B37-A42775698F1B}"/>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244291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dirty="0"/>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dirty="0"/>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dirty="0"/>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dirty="0"/>
              <a:t>TITLE OF PRESENTATION OR CHAPTER</a:t>
            </a:r>
          </a:p>
        </p:txBody>
      </p:sp>
    </p:spTree>
    <p:extLst>
      <p:ext uri="{BB962C8B-B14F-4D97-AF65-F5344CB8AC3E}">
        <p14:creationId xmlns:p14="http://schemas.microsoft.com/office/powerpoint/2010/main" val="201556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dirty="0"/>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dirty="0"/>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dirty="0"/>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dirty="0"/>
              <a:t>TITLE OF PRESENTATION OR CHAPTER</a:t>
            </a:r>
          </a:p>
        </p:txBody>
      </p:sp>
      <p:sp>
        <p:nvSpPr>
          <p:cNvPr id="10" name="Text Placeholder 9">
            <a:extLst>
              <a:ext uri="{FF2B5EF4-FFF2-40B4-BE49-F238E27FC236}">
                <a16:creationId xmlns:a16="http://schemas.microsoft.com/office/drawing/2014/main" id="{CC52DA20-273D-D34A-8A79-60285BBC6DB8}"/>
              </a:ext>
            </a:extLst>
          </p:cNvPr>
          <p:cNvSpPr>
            <a:spLocks noGrp="1"/>
          </p:cNvSpPr>
          <p:nvPr>
            <p:ph type="body" sz="quarter" idx="14" hasCustomPrompt="1"/>
          </p:nvPr>
        </p:nvSpPr>
        <p:spPr>
          <a:xfrm>
            <a:off x="254000" y="950912"/>
            <a:ext cx="11688763" cy="515691"/>
          </a:xfrm>
        </p:spPr>
        <p:txBody>
          <a:bodyPr>
            <a:normAutofit/>
          </a:bodyPr>
          <a:lstStyle>
            <a:lvl1pPr marL="0" indent="0">
              <a:buNone/>
              <a:defRPr sz="3000" baseline="0">
                <a:solidFill>
                  <a:schemeClr val="bg2">
                    <a:lumMod val="90000"/>
                  </a:schemeClr>
                </a:solidFill>
                <a:latin typeface="Arial" panose="020B0604020202020204" pitchFamily="34" charset="0"/>
              </a:defRPr>
            </a:lvl1pPr>
          </a:lstStyle>
          <a:p>
            <a:pPr lvl="0"/>
            <a:r>
              <a:rPr lang="en-US" dirty="0"/>
              <a:t>Headline</a:t>
            </a:r>
          </a:p>
        </p:txBody>
      </p:sp>
      <p:sp>
        <p:nvSpPr>
          <p:cNvPr id="11" name="Text Placeholder 9">
            <a:extLst>
              <a:ext uri="{FF2B5EF4-FFF2-40B4-BE49-F238E27FC236}">
                <a16:creationId xmlns:a16="http://schemas.microsoft.com/office/drawing/2014/main" id="{FE7A9FAF-1725-DE46-9800-D5E16865BFFD}"/>
              </a:ext>
            </a:extLst>
          </p:cNvPr>
          <p:cNvSpPr>
            <a:spLocks noGrp="1"/>
          </p:cNvSpPr>
          <p:nvPr>
            <p:ph type="body" sz="quarter" idx="16" hasCustomPrompt="1"/>
          </p:nvPr>
        </p:nvSpPr>
        <p:spPr>
          <a:xfrm>
            <a:off x="251618" y="1549730"/>
            <a:ext cx="11688763" cy="4678878"/>
          </a:xfrm>
        </p:spPr>
        <p:txBody>
          <a:bodyPr>
            <a:normAutofit/>
          </a:bodyPr>
          <a:lstStyle>
            <a:lvl1pPr marL="0" indent="0">
              <a:buNone/>
              <a:defRPr sz="2500" baseline="0">
                <a:solidFill>
                  <a:schemeClr val="bg1">
                    <a:lumMod val="85000"/>
                  </a:schemeClr>
                </a:solidFill>
                <a:latin typeface="Arial" panose="020B0604020202020204" pitchFamily="34" charset="0"/>
              </a:defRPr>
            </a:lvl1pPr>
          </a:lstStyle>
          <a:p>
            <a:pPr lvl="0"/>
            <a:r>
              <a:rPr lang="en-US" dirty="0"/>
              <a:t>Body copy</a:t>
            </a:r>
          </a:p>
        </p:txBody>
      </p:sp>
    </p:spTree>
    <p:extLst>
      <p:ext uri="{BB962C8B-B14F-4D97-AF65-F5344CB8AC3E}">
        <p14:creationId xmlns:p14="http://schemas.microsoft.com/office/powerpoint/2010/main" val="1415056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rotWithShape="1">
          <a:blip r:embed="rId2"/>
          <a:srcRect l="9421" t="94370" r="-2084" b="-4081"/>
          <a:stretch/>
        </p:blipFill>
        <p:spPr>
          <a:xfrm>
            <a:off x="894522" y="6300748"/>
            <a:ext cx="11297478" cy="666051"/>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dirty="0"/>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dirty="0"/>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dirty="0"/>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dirty="0"/>
              <a:t>TITLE OF PRESENTATION OR CHAPTER</a:t>
            </a:r>
          </a:p>
        </p:txBody>
      </p:sp>
      <p:sp>
        <p:nvSpPr>
          <p:cNvPr id="10" name="Content Placeholder 8">
            <a:extLst>
              <a:ext uri="{FF2B5EF4-FFF2-40B4-BE49-F238E27FC236}">
                <a16:creationId xmlns:a16="http://schemas.microsoft.com/office/drawing/2014/main" id="{B8705E4F-E418-6C4E-95AE-597D405F0EA8}"/>
              </a:ext>
            </a:extLst>
          </p:cNvPr>
          <p:cNvSpPr>
            <a:spLocks noGrp="1"/>
          </p:cNvSpPr>
          <p:nvPr>
            <p:ph sz="quarter" idx="16"/>
          </p:nvPr>
        </p:nvSpPr>
        <p:spPr>
          <a:xfrm>
            <a:off x="5960095" y="1549729"/>
            <a:ext cx="5977877" cy="4678879"/>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endParaRPr lang="en-US" dirty="0"/>
          </a:p>
          <a:p>
            <a:pPr lvl="0"/>
            <a:endParaRPr lang="en-US" dirty="0"/>
          </a:p>
          <a:p>
            <a:pPr lvl="0"/>
            <a:endParaRPr lang="en-US" dirty="0"/>
          </a:p>
          <a:p>
            <a:pPr lvl="0"/>
            <a:r>
              <a:rPr lang="en-US" dirty="0"/>
              <a:t>OBJECT BOX</a:t>
            </a:r>
          </a:p>
        </p:txBody>
      </p:sp>
      <p:sp>
        <p:nvSpPr>
          <p:cNvPr id="11" name="Text Placeholder 9">
            <a:extLst>
              <a:ext uri="{FF2B5EF4-FFF2-40B4-BE49-F238E27FC236}">
                <a16:creationId xmlns:a16="http://schemas.microsoft.com/office/drawing/2014/main" id="{6C25DD47-283C-2A44-A714-ABBB0A8BFF9C}"/>
              </a:ext>
            </a:extLst>
          </p:cNvPr>
          <p:cNvSpPr>
            <a:spLocks noGrp="1"/>
          </p:cNvSpPr>
          <p:nvPr>
            <p:ph type="body" sz="quarter" idx="14" hasCustomPrompt="1"/>
          </p:nvPr>
        </p:nvSpPr>
        <p:spPr>
          <a:xfrm>
            <a:off x="254000" y="950912"/>
            <a:ext cx="5454449" cy="515691"/>
          </a:xfrm>
        </p:spPr>
        <p:txBody>
          <a:bodyPr>
            <a:normAutofit/>
          </a:bodyPr>
          <a:lstStyle>
            <a:lvl1pPr marL="0" indent="0">
              <a:buNone/>
              <a:defRPr sz="3000" baseline="0">
                <a:solidFill>
                  <a:schemeClr val="bg2">
                    <a:lumMod val="90000"/>
                  </a:schemeClr>
                </a:solidFill>
                <a:latin typeface="Arial" panose="020B0604020202020204" pitchFamily="34" charset="0"/>
              </a:defRPr>
            </a:lvl1pPr>
          </a:lstStyle>
          <a:p>
            <a:pPr lvl="0"/>
            <a:r>
              <a:rPr lang="en-US" dirty="0"/>
              <a:t>Headline</a:t>
            </a:r>
          </a:p>
        </p:txBody>
      </p:sp>
      <p:sp>
        <p:nvSpPr>
          <p:cNvPr id="12" name="Text Placeholder 9">
            <a:extLst>
              <a:ext uri="{FF2B5EF4-FFF2-40B4-BE49-F238E27FC236}">
                <a16:creationId xmlns:a16="http://schemas.microsoft.com/office/drawing/2014/main" id="{2AFA1F8E-3074-E140-8D2A-CD4E410FFDC5}"/>
              </a:ext>
            </a:extLst>
          </p:cNvPr>
          <p:cNvSpPr>
            <a:spLocks noGrp="1"/>
          </p:cNvSpPr>
          <p:nvPr>
            <p:ph type="body" sz="quarter" idx="17" hasCustomPrompt="1"/>
          </p:nvPr>
        </p:nvSpPr>
        <p:spPr>
          <a:xfrm>
            <a:off x="251618" y="1549730"/>
            <a:ext cx="5454449" cy="4678878"/>
          </a:xfrm>
        </p:spPr>
        <p:txBody>
          <a:bodyPr>
            <a:normAutofit/>
          </a:bodyPr>
          <a:lstStyle>
            <a:lvl1pPr marL="0" indent="0">
              <a:buNone/>
              <a:defRPr sz="2500" baseline="0">
                <a:solidFill>
                  <a:schemeClr val="bg1">
                    <a:lumMod val="85000"/>
                  </a:schemeClr>
                </a:solidFill>
                <a:latin typeface="Arial" panose="020B0604020202020204" pitchFamily="34" charset="0"/>
              </a:defRPr>
            </a:lvl1pPr>
          </a:lstStyle>
          <a:p>
            <a:pPr lvl="0"/>
            <a:r>
              <a:rPr lang="en-US" dirty="0"/>
              <a:t>Body copy</a:t>
            </a:r>
          </a:p>
        </p:txBody>
      </p:sp>
    </p:spTree>
    <p:extLst>
      <p:ext uri="{BB962C8B-B14F-4D97-AF65-F5344CB8AC3E}">
        <p14:creationId xmlns:p14="http://schemas.microsoft.com/office/powerpoint/2010/main" val="826122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dirty="0"/>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dirty="0"/>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dirty="0"/>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dirty="0"/>
              <a:t>TITLE OF PRESENTATION OR CHAPTER</a:t>
            </a:r>
          </a:p>
        </p:txBody>
      </p:sp>
      <p:sp>
        <p:nvSpPr>
          <p:cNvPr id="10" name="Content Placeholder 8">
            <a:extLst>
              <a:ext uri="{FF2B5EF4-FFF2-40B4-BE49-F238E27FC236}">
                <a16:creationId xmlns:a16="http://schemas.microsoft.com/office/drawing/2014/main" id="{352D06D6-2FB1-A44D-81FE-8BECC72F3FA8}"/>
              </a:ext>
            </a:extLst>
          </p:cNvPr>
          <p:cNvSpPr>
            <a:spLocks noGrp="1"/>
          </p:cNvSpPr>
          <p:nvPr>
            <p:ph sz="quarter" idx="16"/>
          </p:nvPr>
        </p:nvSpPr>
        <p:spPr>
          <a:xfrm>
            <a:off x="5960095" y="950913"/>
            <a:ext cx="5977877" cy="239857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r>
              <a:rPr lang="en-US" dirty="0"/>
              <a:t>OBJECT BOX</a:t>
            </a:r>
          </a:p>
        </p:txBody>
      </p:sp>
      <p:sp>
        <p:nvSpPr>
          <p:cNvPr id="11" name="Text Placeholder 9">
            <a:extLst>
              <a:ext uri="{FF2B5EF4-FFF2-40B4-BE49-F238E27FC236}">
                <a16:creationId xmlns:a16="http://schemas.microsoft.com/office/drawing/2014/main" id="{7A12FB9A-1397-0D49-8D10-0B5398432D33}"/>
              </a:ext>
            </a:extLst>
          </p:cNvPr>
          <p:cNvSpPr>
            <a:spLocks noGrp="1"/>
          </p:cNvSpPr>
          <p:nvPr>
            <p:ph type="body" sz="quarter" idx="14" hasCustomPrompt="1"/>
          </p:nvPr>
        </p:nvSpPr>
        <p:spPr>
          <a:xfrm>
            <a:off x="254000" y="950912"/>
            <a:ext cx="5454449" cy="515691"/>
          </a:xfrm>
        </p:spPr>
        <p:txBody>
          <a:bodyPr>
            <a:normAutofit/>
          </a:bodyPr>
          <a:lstStyle>
            <a:lvl1pPr marL="0" indent="0">
              <a:buNone/>
              <a:defRPr sz="3000" baseline="0">
                <a:solidFill>
                  <a:schemeClr val="bg2">
                    <a:lumMod val="90000"/>
                  </a:schemeClr>
                </a:solidFill>
                <a:latin typeface="Arial" panose="020B0604020202020204" pitchFamily="34" charset="0"/>
              </a:defRPr>
            </a:lvl1pPr>
          </a:lstStyle>
          <a:p>
            <a:pPr lvl="0"/>
            <a:r>
              <a:rPr lang="en-US" dirty="0"/>
              <a:t>Headline</a:t>
            </a:r>
          </a:p>
        </p:txBody>
      </p:sp>
      <p:sp>
        <p:nvSpPr>
          <p:cNvPr id="12" name="Text Placeholder 9">
            <a:extLst>
              <a:ext uri="{FF2B5EF4-FFF2-40B4-BE49-F238E27FC236}">
                <a16:creationId xmlns:a16="http://schemas.microsoft.com/office/drawing/2014/main" id="{FFDDFD7A-5962-C14C-AAB5-D69961A9FF9F}"/>
              </a:ext>
            </a:extLst>
          </p:cNvPr>
          <p:cNvSpPr>
            <a:spLocks noGrp="1"/>
          </p:cNvSpPr>
          <p:nvPr>
            <p:ph type="body" sz="quarter" idx="17" hasCustomPrompt="1"/>
          </p:nvPr>
        </p:nvSpPr>
        <p:spPr>
          <a:xfrm>
            <a:off x="251618" y="1549730"/>
            <a:ext cx="5454449" cy="4678878"/>
          </a:xfrm>
        </p:spPr>
        <p:txBody>
          <a:bodyPr>
            <a:normAutofit/>
          </a:bodyPr>
          <a:lstStyle>
            <a:lvl1pPr marL="0" indent="0">
              <a:buNone/>
              <a:defRPr sz="2500" baseline="0">
                <a:solidFill>
                  <a:schemeClr val="bg1">
                    <a:lumMod val="85000"/>
                  </a:schemeClr>
                </a:solidFill>
                <a:latin typeface="Arial" panose="020B0604020202020204" pitchFamily="34" charset="0"/>
              </a:defRPr>
            </a:lvl1pPr>
          </a:lstStyle>
          <a:p>
            <a:pPr lvl="0"/>
            <a:r>
              <a:rPr lang="en-US" dirty="0"/>
              <a:t>Body copy</a:t>
            </a:r>
          </a:p>
        </p:txBody>
      </p:sp>
      <p:sp>
        <p:nvSpPr>
          <p:cNvPr id="13" name="Content Placeholder 8">
            <a:extLst>
              <a:ext uri="{FF2B5EF4-FFF2-40B4-BE49-F238E27FC236}">
                <a16:creationId xmlns:a16="http://schemas.microsoft.com/office/drawing/2014/main" id="{6FB80AE6-18B1-634C-B2D0-BFB4D48C672B}"/>
              </a:ext>
            </a:extLst>
          </p:cNvPr>
          <p:cNvSpPr>
            <a:spLocks noGrp="1"/>
          </p:cNvSpPr>
          <p:nvPr>
            <p:ph sz="quarter" idx="19"/>
          </p:nvPr>
        </p:nvSpPr>
        <p:spPr>
          <a:xfrm>
            <a:off x="5960095" y="3508512"/>
            <a:ext cx="5977877" cy="272009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r>
              <a:rPr lang="en-US" dirty="0"/>
              <a:t>OBJECT BOX</a:t>
            </a:r>
          </a:p>
        </p:txBody>
      </p:sp>
    </p:spTree>
    <p:extLst>
      <p:ext uri="{BB962C8B-B14F-4D97-AF65-F5344CB8AC3E}">
        <p14:creationId xmlns:p14="http://schemas.microsoft.com/office/powerpoint/2010/main" val="2056773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dirty="0"/>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dirty="0"/>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dirty="0"/>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dirty="0"/>
              <a:t>TITLE OF PRESENTATION OR CHAPTER</a:t>
            </a:r>
          </a:p>
        </p:txBody>
      </p:sp>
      <p:sp>
        <p:nvSpPr>
          <p:cNvPr id="10" name="Content Placeholder 8">
            <a:extLst>
              <a:ext uri="{FF2B5EF4-FFF2-40B4-BE49-F238E27FC236}">
                <a16:creationId xmlns:a16="http://schemas.microsoft.com/office/drawing/2014/main" id="{64E19821-C48D-9640-81B2-4BA961EC42C9}"/>
              </a:ext>
            </a:extLst>
          </p:cNvPr>
          <p:cNvSpPr>
            <a:spLocks noGrp="1"/>
          </p:cNvSpPr>
          <p:nvPr>
            <p:ph sz="quarter" idx="16"/>
          </p:nvPr>
        </p:nvSpPr>
        <p:spPr>
          <a:xfrm>
            <a:off x="254000" y="950913"/>
            <a:ext cx="5977877" cy="527769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endParaRPr lang="en-US" dirty="0"/>
          </a:p>
          <a:p>
            <a:pPr lvl="0"/>
            <a:endParaRPr lang="en-US" dirty="0"/>
          </a:p>
          <a:p>
            <a:pPr lvl="0"/>
            <a:r>
              <a:rPr lang="en-US" dirty="0"/>
              <a:t>OBJECT BOX</a:t>
            </a:r>
          </a:p>
        </p:txBody>
      </p:sp>
      <p:sp>
        <p:nvSpPr>
          <p:cNvPr id="11" name="Text Placeholder 9">
            <a:extLst>
              <a:ext uri="{FF2B5EF4-FFF2-40B4-BE49-F238E27FC236}">
                <a16:creationId xmlns:a16="http://schemas.microsoft.com/office/drawing/2014/main" id="{D435447E-2A70-4B4C-AFB1-50EEAE4F7601}"/>
              </a:ext>
            </a:extLst>
          </p:cNvPr>
          <p:cNvSpPr>
            <a:spLocks noGrp="1"/>
          </p:cNvSpPr>
          <p:nvPr>
            <p:ph type="body" sz="quarter" idx="14" hasCustomPrompt="1"/>
          </p:nvPr>
        </p:nvSpPr>
        <p:spPr>
          <a:xfrm>
            <a:off x="6483551" y="950912"/>
            <a:ext cx="5454449" cy="515691"/>
          </a:xfrm>
        </p:spPr>
        <p:txBody>
          <a:bodyPr>
            <a:normAutofit/>
          </a:bodyPr>
          <a:lstStyle>
            <a:lvl1pPr marL="0" indent="0">
              <a:buNone/>
              <a:defRPr sz="3000" baseline="0">
                <a:solidFill>
                  <a:schemeClr val="bg2">
                    <a:lumMod val="90000"/>
                  </a:schemeClr>
                </a:solidFill>
                <a:latin typeface="Arial" panose="020B0604020202020204" pitchFamily="34" charset="0"/>
              </a:defRPr>
            </a:lvl1pPr>
          </a:lstStyle>
          <a:p>
            <a:pPr lvl="0"/>
            <a:r>
              <a:rPr lang="en-US" dirty="0"/>
              <a:t>Headline</a:t>
            </a:r>
          </a:p>
        </p:txBody>
      </p:sp>
      <p:sp>
        <p:nvSpPr>
          <p:cNvPr id="12" name="Text Placeholder 9">
            <a:extLst>
              <a:ext uri="{FF2B5EF4-FFF2-40B4-BE49-F238E27FC236}">
                <a16:creationId xmlns:a16="http://schemas.microsoft.com/office/drawing/2014/main" id="{6B909FEA-0203-7141-B32B-B6F8D00236C9}"/>
              </a:ext>
            </a:extLst>
          </p:cNvPr>
          <p:cNvSpPr>
            <a:spLocks noGrp="1"/>
          </p:cNvSpPr>
          <p:nvPr>
            <p:ph type="body" sz="quarter" idx="17" hasCustomPrompt="1"/>
          </p:nvPr>
        </p:nvSpPr>
        <p:spPr>
          <a:xfrm>
            <a:off x="6481169" y="1549730"/>
            <a:ext cx="5454449" cy="4678878"/>
          </a:xfrm>
        </p:spPr>
        <p:txBody>
          <a:bodyPr>
            <a:normAutofit/>
          </a:bodyPr>
          <a:lstStyle>
            <a:lvl1pPr marL="0" indent="0">
              <a:buNone/>
              <a:defRPr sz="2500" baseline="0">
                <a:solidFill>
                  <a:schemeClr val="bg1">
                    <a:lumMod val="85000"/>
                  </a:schemeClr>
                </a:solidFill>
                <a:latin typeface="Arial" panose="020B0604020202020204" pitchFamily="34" charset="0"/>
              </a:defRPr>
            </a:lvl1pPr>
          </a:lstStyle>
          <a:p>
            <a:pPr lvl="0"/>
            <a:r>
              <a:rPr lang="en-US" dirty="0"/>
              <a:t>Body copy</a:t>
            </a:r>
          </a:p>
        </p:txBody>
      </p:sp>
    </p:spTree>
    <p:extLst>
      <p:ext uri="{BB962C8B-B14F-4D97-AF65-F5344CB8AC3E}">
        <p14:creationId xmlns:p14="http://schemas.microsoft.com/office/powerpoint/2010/main" val="3220938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dirty="0"/>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dirty="0"/>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dirty="0"/>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dirty="0"/>
              <a:t>TITLE OF PRESENTATION OR CHAPTER</a:t>
            </a:r>
          </a:p>
        </p:txBody>
      </p:sp>
      <p:sp>
        <p:nvSpPr>
          <p:cNvPr id="10" name="Content Placeholder 8">
            <a:extLst>
              <a:ext uri="{FF2B5EF4-FFF2-40B4-BE49-F238E27FC236}">
                <a16:creationId xmlns:a16="http://schemas.microsoft.com/office/drawing/2014/main" id="{0F7029C2-563F-D84A-9142-E2C4CEB27904}"/>
              </a:ext>
            </a:extLst>
          </p:cNvPr>
          <p:cNvSpPr>
            <a:spLocks noGrp="1"/>
          </p:cNvSpPr>
          <p:nvPr>
            <p:ph sz="quarter" idx="16"/>
          </p:nvPr>
        </p:nvSpPr>
        <p:spPr>
          <a:xfrm>
            <a:off x="253999" y="2530604"/>
            <a:ext cx="5670172" cy="365760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endParaRPr lang="en-US" dirty="0"/>
          </a:p>
          <a:p>
            <a:pPr lvl="0"/>
            <a:r>
              <a:rPr lang="en-US" dirty="0"/>
              <a:t>OBJECT BOX</a:t>
            </a:r>
          </a:p>
        </p:txBody>
      </p:sp>
      <p:sp>
        <p:nvSpPr>
          <p:cNvPr id="11" name="Text Placeholder 9">
            <a:extLst>
              <a:ext uri="{FF2B5EF4-FFF2-40B4-BE49-F238E27FC236}">
                <a16:creationId xmlns:a16="http://schemas.microsoft.com/office/drawing/2014/main" id="{875D27FE-741C-AC43-86E1-D5B749FF3799}"/>
              </a:ext>
            </a:extLst>
          </p:cNvPr>
          <p:cNvSpPr>
            <a:spLocks noGrp="1"/>
          </p:cNvSpPr>
          <p:nvPr>
            <p:ph type="body" sz="quarter" idx="14" hasCustomPrompt="1"/>
          </p:nvPr>
        </p:nvSpPr>
        <p:spPr>
          <a:xfrm>
            <a:off x="254000" y="950912"/>
            <a:ext cx="11445577" cy="515691"/>
          </a:xfrm>
        </p:spPr>
        <p:txBody>
          <a:bodyPr>
            <a:normAutofit/>
          </a:bodyPr>
          <a:lstStyle>
            <a:lvl1pPr marL="0" indent="0">
              <a:buNone/>
              <a:defRPr sz="3000" baseline="0">
                <a:solidFill>
                  <a:schemeClr val="bg2">
                    <a:lumMod val="90000"/>
                  </a:schemeClr>
                </a:solidFill>
                <a:latin typeface="Arial" panose="020B0604020202020204" pitchFamily="34" charset="0"/>
              </a:defRPr>
            </a:lvl1pPr>
          </a:lstStyle>
          <a:p>
            <a:pPr lvl="0"/>
            <a:r>
              <a:rPr lang="en-US" dirty="0"/>
              <a:t>Headline</a:t>
            </a:r>
          </a:p>
        </p:txBody>
      </p:sp>
      <p:sp>
        <p:nvSpPr>
          <p:cNvPr id="12" name="Text Placeholder 9">
            <a:extLst>
              <a:ext uri="{FF2B5EF4-FFF2-40B4-BE49-F238E27FC236}">
                <a16:creationId xmlns:a16="http://schemas.microsoft.com/office/drawing/2014/main" id="{BD9A8A98-CA95-9D4F-9823-2251B6DAB49C}"/>
              </a:ext>
            </a:extLst>
          </p:cNvPr>
          <p:cNvSpPr>
            <a:spLocks noGrp="1"/>
          </p:cNvSpPr>
          <p:nvPr>
            <p:ph type="body" sz="quarter" idx="17" hasCustomPrompt="1"/>
          </p:nvPr>
        </p:nvSpPr>
        <p:spPr>
          <a:xfrm>
            <a:off x="253999" y="1515265"/>
            <a:ext cx="11445577" cy="724551"/>
          </a:xfrm>
        </p:spPr>
        <p:txBody>
          <a:bodyPr>
            <a:normAutofit/>
          </a:bodyPr>
          <a:lstStyle>
            <a:lvl1pPr marL="0" indent="0">
              <a:buNone/>
              <a:defRPr sz="2500" baseline="0">
                <a:solidFill>
                  <a:schemeClr val="bg1">
                    <a:lumMod val="85000"/>
                  </a:schemeClr>
                </a:solidFill>
                <a:latin typeface="Arial" panose="020B0604020202020204" pitchFamily="34" charset="0"/>
              </a:defRPr>
            </a:lvl1pPr>
          </a:lstStyle>
          <a:p>
            <a:pPr lvl="0"/>
            <a:r>
              <a:rPr lang="en-US" dirty="0"/>
              <a:t>Body copy</a:t>
            </a:r>
          </a:p>
        </p:txBody>
      </p:sp>
      <p:sp>
        <p:nvSpPr>
          <p:cNvPr id="13" name="Content Placeholder 8">
            <a:extLst>
              <a:ext uri="{FF2B5EF4-FFF2-40B4-BE49-F238E27FC236}">
                <a16:creationId xmlns:a16="http://schemas.microsoft.com/office/drawing/2014/main" id="{46BD25BA-9FB7-F34C-9CFB-0AD7B1673D0C}"/>
              </a:ext>
            </a:extLst>
          </p:cNvPr>
          <p:cNvSpPr>
            <a:spLocks noGrp="1"/>
          </p:cNvSpPr>
          <p:nvPr>
            <p:ph sz="quarter" idx="19"/>
          </p:nvPr>
        </p:nvSpPr>
        <p:spPr>
          <a:xfrm>
            <a:off x="6043219" y="2530604"/>
            <a:ext cx="5670172" cy="365760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endParaRPr lang="en-US" dirty="0"/>
          </a:p>
          <a:p>
            <a:pPr lvl="0"/>
            <a:r>
              <a:rPr lang="en-US" dirty="0"/>
              <a:t>OBJECT BOX</a:t>
            </a:r>
          </a:p>
        </p:txBody>
      </p:sp>
    </p:spTree>
    <p:extLst>
      <p:ext uri="{BB962C8B-B14F-4D97-AF65-F5344CB8AC3E}">
        <p14:creationId xmlns:p14="http://schemas.microsoft.com/office/powerpoint/2010/main" val="149212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752F-3AFB-B644-8314-F6A75E265022}"/>
              </a:ext>
            </a:extLst>
          </p:cNvPr>
          <p:cNvSpPr>
            <a:spLocks noGrp="1"/>
          </p:cNvSpPr>
          <p:nvPr>
            <p:ph type="ctrTitle" hasCustomPrompt="1"/>
          </p:nvPr>
        </p:nvSpPr>
        <p:spPr>
          <a:xfrm>
            <a:off x="1524000" y="1122363"/>
            <a:ext cx="9144000" cy="2387600"/>
          </a:xfrm>
        </p:spPr>
        <p:txBody>
          <a:bodyPr anchor="b">
            <a:noAutofit/>
          </a:bodyPr>
          <a:lstStyle>
            <a:lvl1pPr algn="ctr">
              <a:defRPr sz="5000" cap="all" baseline="0">
                <a:solidFill>
                  <a:srgbClr val="0034A7"/>
                </a:solidFill>
                <a:latin typeface="Arial Black" panose="020B0604020202020204" pitchFamily="34" charset="0"/>
              </a:defRPr>
            </a:lvl1pPr>
          </a:lstStyle>
          <a:p>
            <a:r>
              <a:rPr lang="en-US" dirty="0"/>
              <a:t>Click to edit chapter </a:t>
            </a:r>
            <a:br>
              <a:rPr lang="en-US" dirty="0"/>
            </a:br>
            <a:r>
              <a:rPr lang="en-US" dirty="0"/>
              <a:t>title style</a:t>
            </a:r>
          </a:p>
        </p:txBody>
      </p:sp>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5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pic>
        <p:nvPicPr>
          <p:cNvPr id="9" name="Picture 8" descr="A picture containing bird&#10;&#10;Description automatically generated">
            <a:extLst>
              <a:ext uri="{FF2B5EF4-FFF2-40B4-BE49-F238E27FC236}">
                <a16:creationId xmlns:a16="http://schemas.microsoft.com/office/drawing/2014/main" id="{362968DF-A7D7-8C41-AA0A-B324D2B7EEB3}"/>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1628559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White">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B5FC3A84-2A2D-4543-90D7-FF60458A38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Text Placeholder 22">
            <a:extLst>
              <a:ext uri="{FF2B5EF4-FFF2-40B4-BE49-F238E27FC236}">
                <a16:creationId xmlns:a16="http://schemas.microsoft.com/office/drawing/2014/main" id="{9CDA8608-EE9D-474F-92B4-73268B54CC8F}"/>
              </a:ext>
            </a:extLst>
          </p:cNvPr>
          <p:cNvSpPr>
            <a:spLocks noGrp="1"/>
          </p:cNvSpPr>
          <p:nvPr>
            <p:ph type="body" sz="quarter" idx="10" hasCustomPrompt="1"/>
          </p:nvPr>
        </p:nvSpPr>
        <p:spPr>
          <a:xfrm>
            <a:off x="1103451" y="6508682"/>
            <a:ext cx="4287946" cy="309562"/>
          </a:xfrm>
        </p:spPr>
        <p:txBody>
          <a:bodyPr>
            <a:normAutofit/>
          </a:bodyPr>
          <a:lstStyle>
            <a:lvl1pPr marL="0" indent="0">
              <a:buNone/>
              <a:defRPr sz="1200" cap="all" baseline="0">
                <a:solidFill>
                  <a:schemeClr val="tx1">
                    <a:lumMod val="50000"/>
                    <a:lumOff val="50000"/>
                  </a:schemeClr>
                </a:solidFill>
                <a:latin typeface="Arial" panose="020B0604020202020204" pitchFamily="34" charset="0"/>
              </a:defRPr>
            </a:lvl1pPr>
          </a:lstStyle>
          <a:p>
            <a:pPr lvl="0"/>
            <a:r>
              <a:rPr lang="en-US" dirty="0"/>
              <a:t>EDIT FOR DEPARTMENT OR TITLE OF PRESENTATION</a:t>
            </a:r>
          </a:p>
        </p:txBody>
      </p:sp>
      <p:sp>
        <p:nvSpPr>
          <p:cNvPr id="16" name="Text Placeholder 22">
            <a:extLst>
              <a:ext uri="{FF2B5EF4-FFF2-40B4-BE49-F238E27FC236}">
                <a16:creationId xmlns:a16="http://schemas.microsoft.com/office/drawing/2014/main" id="{046F5EFE-27BD-C44E-B4CB-9E5500EB495E}"/>
              </a:ext>
            </a:extLst>
          </p:cNvPr>
          <p:cNvSpPr>
            <a:spLocks noGrp="1"/>
          </p:cNvSpPr>
          <p:nvPr>
            <p:ph type="body" sz="quarter" idx="12" hasCustomPrompt="1"/>
          </p:nvPr>
        </p:nvSpPr>
        <p:spPr>
          <a:xfrm>
            <a:off x="9889021" y="6508682"/>
            <a:ext cx="778979" cy="309562"/>
          </a:xfrm>
        </p:spPr>
        <p:txBody>
          <a:bodyPr>
            <a:normAutofit/>
          </a:bodyPr>
          <a:lstStyle>
            <a:lvl1pPr marL="0" indent="0" algn="r">
              <a:buNone/>
              <a:defRPr sz="1200" baseline="0">
                <a:solidFill>
                  <a:schemeClr val="tx1">
                    <a:lumMod val="50000"/>
                    <a:lumOff val="50000"/>
                  </a:schemeClr>
                </a:solidFill>
                <a:latin typeface="Arial" panose="020B0604020202020204" pitchFamily="34" charset="0"/>
              </a:defRPr>
            </a:lvl1pPr>
          </a:lstStyle>
          <a:p>
            <a:pPr lvl="0"/>
            <a:r>
              <a:rPr lang="en-US" dirty="0"/>
              <a:t>DATE</a:t>
            </a:r>
          </a:p>
        </p:txBody>
      </p:sp>
      <p:sp>
        <p:nvSpPr>
          <p:cNvPr id="17" name="Slide Number Placeholder 5">
            <a:extLst>
              <a:ext uri="{FF2B5EF4-FFF2-40B4-BE49-F238E27FC236}">
                <a16:creationId xmlns:a16="http://schemas.microsoft.com/office/drawing/2014/main" id="{5B50897F-1300-EC4F-826E-654B1BE39486}"/>
              </a:ext>
            </a:extLst>
          </p:cNvPr>
          <p:cNvSpPr>
            <a:spLocks noGrp="1"/>
          </p:cNvSpPr>
          <p:nvPr>
            <p:ph type="sldNum" sz="quarter" idx="18"/>
          </p:nvPr>
        </p:nvSpPr>
        <p:spPr>
          <a:xfrm>
            <a:off x="5900323" y="6478993"/>
            <a:ext cx="391353" cy="309562"/>
          </a:xfrm>
        </p:spPr>
        <p:txBody>
          <a:bodyPr/>
          <a:lstStyle>
            <a:lvl1pPr>
              <a:defRPr baseline="0">
                <a:solidFill>
                  <a:schemeClr val="bg2">
                    <a:lumMod val="90000"/>
                  </a:schemeClr>
                </a:solidFill>
              </a:defRPr>
            </a:lvl1pPr>
          </a:lstStyle>
          <a:p>
            <a:fld id="{7C4F261A-1394-2F4A-9CC9-95CDD2C98823}" type="slidenum">
              <a:rPr lang="en-US" smtClean="0">
                <a:solidFill>
                  <a:schemeClr val="tx1">
                    <a:lumMod val="50000"/>
                    <a:lumOff val="50000"/>
                  </a:schemeClr>
                </a:solidFill>
              </a:rPr>
              <a:pPr/>
              <a:t>‹#›</a:t>
            </a:fld>
            <a:r>
              <a:rPr lang="en-US" dirty="0"/>
              <a:t> </a:t>
            </a:r>
          </a:p>
        </p:txBody>
      </p:sp>
      <p:sp>
        <p:nvSpPr>
          <p:cNvPr id="8" name="Subtitle 2">
            <a:extLst>
              <a:ext uri="{FF2B5EF4-FFF2-40B4-BE49-F238E27FC236}">
                <a16:creationId xmlns:a16="http://schemas.microsoft.com/office/drawing/2014/main" id="{08483447-B65F-D245-A888-E0DB9647F623}"/>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bg2">
                    <a:lumMod val="9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9" name="Text Placeholder 5">
            <a:extLst>
              <a:ext uri="{FF2B5EF4-FFF2-40B4-BE49-F238E27FC236}">
                <a16:creationId xmlns:a16="http://schemas.microsoft.com/office/drawing/2014/main" id="{5654DCDA-4844-0740-BD21-D70DAF564C53}"/>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chemeClr val="bg1"/>
                </a:solidFill>
                <a:latin typeface="Arial Black" panose="020B0604020202020204" pitchFamily="34" charset="0"/>
              </a:defRPr>
            </a:lvl1pPr>
          </a:lstStyle>
          <a:p>
            <a:pPr lvl="0"/>
            <a:r>
              <a:rPr lang="en-US" dirty="0"/>
              <a:t>TITLE OF PRESENTATION OR CHAPTER</a:t>
            </a:r>
          </a:p>
        </p:txBody>
      </p:sp>
      <p:sp>
        <p:nvSpPr>
          <p:cNvPr id="10" name="Content Placeholder 8">
            <a:extLst>
              <a:ext uri="{FF2B5EF4-FFF2-40B4-BE49-F238E27FC236}">
                <a16:creationId xmlns:a16="http://schemas.microsoft.com/office/drawing/2014/main" id="{43809FAA-13A5-F844-8D5B-5BA952F38B3E}"/>
              </a:ext>
            </a:extLst>
          </p:cNvPr>
          <p:cNvSpPr>
            <a:spLocks noGrp="1"/>
          </p:cNvSpPr>
          <p:nvPr>
            <p:ph sz="quarter" idx="16"/>
          </p:nvPr>
        </p:nvSpPr>
        <p:spPr>
          <a:xfrm>
            <a:off x="1592499"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r>
              <a:rPr lang="en-US" dirty="0"/>
              <a:t>OBJECT BOX</a:t>
            </a:r>
          </a:p>
        </p:txBody>
      </p:sp>
      <p:sp>
        <p:nvSpPr>
          <p:cNvPr id="11" name="Text Placeholder 9">
            <a:extLst>
              <a:ext uri="{FF2B5EF4-FFF2-40B4-BE49-F238E27FC236}">
                <a16:creationId xmlns:a16="http://schemas.microsoft.com/office/drawing/2014/main" id="{5FB57B76-3DF1-FB4A-B078-BDDBC24DA0A6}"/>
              </a:ext>
            </a:extLst>
          </p:cNvPr>
          <p:cNvSpPr>
            <a:spLocks noGrp="1"/>
          </p:cNvSpPr>
          <p:nvPr>
            <p:ph type="body" sz="quarter" idx="14" hasCustomPrompt="1"/>
          </p:nvPr>
        </p:nvSpPr>
        <p:spPr>
          <a:xfrm>
            <a:off x="3165574" y="1506607"/>
            <a:ext cx="5454449" cy="515691"/>
          </a:xfrm>
        </p:spPr>
        <p:txBody>
          <a:bodyPr>
            <a:normAutofit/>
          </a:bodyPr>
          <a:lstStyle>
            <a:lvl1pPr marL="0" indent="0" algn="ctr">
              <a:buNone/>
              <a:defRPr sz="3000" baseline="0">
                <a:solidFill>
                  <a:schemeClr val="bg2">
                    <a:lumMod val="90000"/>
                  </a:schemeClr>
                </a:solidFill>
                <a:latin typeface="Arial" panose="020B0604020202020204" pitchFamily="34" charset="0"/>
              </a:defRPr>
            </a:lvl1pPr>
          </a:lstStyle>
          <a:p>
            <a:pPr lvl="0"/>
            <a:r>
              <a:rPr lang="en-US" dirty="0"/>
              <a:t>Headline</a:t>
            </a:r>
          </a:p>
        </p:txBody>
      </p:sp>
      <p:sp>
        <p:nvSpPr>
          <p:cNvPr id="12" name="Text Placeholder 9">
            <a:extLst>
              <a:ext uri="{FF2B5EF4-FFF2-40B4-BE49-F238E27FC236}">
                <a16:creationId xmlns:a16="http://schemas.microsoft.com/office/drawing/2014/main" id="{63BBCCEB-823E-6042-A255-9785E48DC479}"/>
              </a:ext>
            </a:extLst>
          </p:cNvPr>
          <p:cNvSpPr>
            <a:spLocks noGrp="1"/>
          </p:cNvSpPr>
          <p:nvPr>
            <p:ph type="body" sz="quarter" idx="17" hasCustomPrompt="1"/>
          </p:nvPr>
        </p:nvSpPr>
        <p:spPr>
          <a:xfrm>
            <a:off x="3165575" y="2105426"/>
            <a:ext cx="5454449" cy="593492"/>
          </a:xfrm>
        </p:spPr>
        <p:txBody>
          <a:bodyPr>
            <a:normAutofit/>
          </a:bodyPr>
          <a:lstStyle>
            <a:lvl1pPr marL="0" indent="0" algn="ctr">
              <a:buNone/>
              <a:defRPr sz="2500" baseline="0">
                <a:solidFill>
                  <a:schemeClr val="bg1">
                    <a:lumMod val="85000"/>
                  </a:schemeClr>
                </a:solidFill>
                <a:latin typeface="Arial" panose="020B0604020202020204" pitchFamily="34" charset="0"/>
              </a:defRPr>
            </a:lvl1pPr>
          </a:lstStyle>
          <a:p>
            <a:pPr lvl="0"/>
            <a:r>
              <a:rPr lang="en-US" dirty="0"/>
              <a:t>Body copy</a:t>
            </a:r>
          </a:p>
        </p:txBody>
      </p:sp>
      <p:sp>
        <p:nvSpPr>
          <p:cNvPr id="13" name="Content Placeholder 8">
            <a:extLst>
              <a:ext uri="{FF2B5EF4-FFF2-40B4-BE49-F238E27FC236}">
                <a16:creationId xmlns:a16="http://schemas.microsoft.com/office/drawing/2014/main" id="{5C8DE660-57C4-3540-8C49-330E8FE73655}"/>
              </a:ext>
            </a:extLst>
          </p:cNvPr>
          <p:cNvSpPr>
            <a:spLocks noGrp="1"/>
          </p:cNvSpPr>
          <p:nvPr>
            <p:ph sz="quarter" idx="19"/>
          </p:nvPr>
        </p:nvSpPr>
        <p:spPr>
          <a:xfrm>
            <a:off x="4520541"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r>
              <a:rPr lang="en-US" dirty="0"/>
              <a:t>OBJECT BOX</a:t>
            </a:r>
          </a:p>
        </p:txBody>
      </p:sp>
      <p:sp>
        <p:nvSpPr>
          <p:cNvPr id="14" name="Content Placeholder 8">
            <a:extLst>
              <a:ext uri="{FF2B5EF4-FFF2-40B4-BE49-F238E27FC236}">
                <a16:creationId xmlns:a16="http://schemas.microsoft.com/office/drawing/2014/main" id="{5EE24980-3833-B542-B414-20F5B739C852}"/>
              </a:ext>
            </a:extLst>
          </p:cNvPr>
          <p:cNvSpPr>
            <a:spLocks noGrp="1"/>
          </p:cNvSpPr>
          <p:nvPr>
            <p:ph sz="quarter" idx="20"/>
          </p:nvPr>
        </p:nvSpPr>
        <p:spPr>
          <a:xfrm>
            <a:off x="7448583" y="2772492"/>
            <a:ext cx="2744518" cy="274436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r>
              <a:rPr lang="en-US" dirty="0"/>
              <a:t>OBJECT BOX</a:t>
            </a:r>
          </a:p>
        </p:txBody>
      </p:sp>
    </p:spTree>
    <p:extLst>
      <p:ext uri="{BB962C8B-B14F-4D97-AF65-F5344CB8AC3E}">
        <p14:creationId xmlns:p14="http://schemas.microsoft.com/office/powerpoint/2010/main" val="670156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29CF53E9-1DC8-C34D-874C-6EB30D2DA5E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408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slide empty">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dirty="0"/>
              <a:t>TITLE OF PRESENTATION OR CHAPTER</a:t>
            </a:r>
          </a:p>
        </p:txBody>
      </p:sp>
      <p:pic>
        <p:nvPicPr>
          <p:cNvPr id="9" name="Picture 8" descr="A picture containing bird&#10;&#10;Description automatically generated">
            <a:extLst>
              <a:ext uri="{FF2B5EF4-FFF2-40B4-BE49-F238E27FC236}">
                <a16:creationId xmlns:a16="http://schemas.microsoft.com/office/drawing/2014/main" id="{716E612D-FCB1-3D4A-AEBA-931595C4C936}"/>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25319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dirty="0"/>
              <a:t>TITLE OF PRESENTATION OR CHAPTER</a:t>
            </a:r>
          </a:p>
        </p:txBody>
      </p:sp>
      <p:sp>
        <p:nvSpPr>
          <p:cNvPr id="10" name="Text Placeholder 9">
            <a:extLst>
              <a:ext uri="{FF2B5EF4-FFF2-40B4-BE49-F238E27FC236}">
                <a16:creationId xmlns:a16="http://schemas.microsoft.com/office/drawing/2014/main" id="{50863BBD-F0EF-D140-92BA-0EBF67006181}"/>
              </a:ext>
            </a:extLst>
          </p:cNvPr>
          <p:cNvSpPr>
            <a:spLocks noGrp="1"/>
          </p:cNvSpPr>
          <p:nvPr>
            <p:ph type="body" sz="quarter" idx="14" hasCustomPrompt="1"/>
          </p:nvPr>
        </p:nvSpPr>
        <p:spPr>
          <a:xfrm>
            <a:off x="254000" y="950912"/>
            <a:ext cx="11688763"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dirty="0"/>
              <a:t>Headline</a:t>
            </a:r>
          </a:p>
        </p:txBody>
      </p:sp>
      <p:sp>
        <p:nvSpPr>
          <p:cNvPr id="15" name="Text Placeholder 9">
            <a:extLst>
              <a:ext uri="{FF2B5EF4-FFF2-40B4-BE49-F238E27FC236}">
                <a16:creationId xmlns:a16="http://schemas.microsoft.com/office/drawing/2014/main" id="{2B6D2DF3-5359-5049-80C7-76477133D00F}"/>
              </a:ext>
            </a:extLst>
          </p:cNvPr>
          <p:cNvSpPr>
            <a:spLocks noGrp="1"/>
          </p:cNvSpPr>
          <p:nvPr>
            <p:ph type="body" sz="quarter" idx="16" hasCustomPrompt="1"/>
          </p:nvPr>
        </p:nvSpPr>
        <p:spPr>
          <a:xfrm>
            <a:off x="251618" y="1549730"/>
            <a:ext cx="11688763" cy="4678878"/>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dirty="0"/>
              <a:t>Body copy</a:t>
            </a:r>
          </a:p>
        </p:txBody>
      </p:sp>
      <p:pic>
        <p:nvPicPr>
          <p:cNvPr id="11" name="Picture 10" descr="A picture containing bird&#10;&#10;Description automatically generated">
            <a:extLst>
              <a:ext uri="{FF2B5EF4-FFF2-40B4-BE49-F238E27FC236}">
                <a16:creationId xmlns:a16="http://schemas.microsoft.com/office/drawing/2014/main" id="{EFA80DE3-3D1A-0841-9A43-06515807684F}"/>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374657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single content righ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dirty="0"/>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5960095" y="1549729"/>
            <a:ext cx="5977877" cy="4678879"/>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endParaRPr lang="en-US" dirty="0"/>
          </a:p>
          <a:p>
            <a:pPr lvl="0"/>
            <a:endParaRPr lang="en-US" dirty="0"/>
          </a:p>
          <a:p>
            <a:pPr lvl="0"/>
            <a:endParaRPr lang="en-US" dirty="0"/>
          </a:p>
          <a:p>
            <a:pPr lvl="0"/>
            <a:r>
              <a:rPr lang="en-US" dirty="0"/>
              <a:t>OBJECT BOX</a:t>
            </a:r>
          </a:p>
        </p:txBody>
      </p:sp>
      <p:sp>
        <p:nvSpPr>
          <p:cNvPr id="16" name="Text Placeholder 9">
            <a:extLst>
              <a:ext uri="{FF2B5EF4-FFF2-40B4-BE49-F238E27FC236}">
                <a16:creationId xmlns:a16="http://schemas.microsoft.com/office/drawing/2014/main" id="{9B579AFD-2B44-D547-9A23-BC5407A10080}"/>
              </a:ext>
            </a:extLst>
          </p:cNvPr>
          <p:cNvSpPr>
            <a:spLocks noGrp="1"/>
          </p:cNvSpPr>
          <p:nvPr>
            <p:ph type="body" sz="quarter" idx="14" hasCustomPrompt="1"/>
          </p:nvPr>
        </p:nvSpPr>
        <p:spPr>
          <a:xfrm>
            <a:off x="254000" y="950912"/>
            <a:ext cx="5454449"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dirty="0"/>
              <a:t>Headline</a:t>
            </a:r>
          </a:p>
        </p:txBody>
      </p:sp>
      <p:sp>
        <p:nvSpPr>
          <p:cNvPr id="17" name="Text Placeholder 9">
            <a:extLst>
              <a:ext uri="{FF2B5EF4-FFF2-40B4-BE49-F238E27FC236}">
                <a16:creationId xmlns:a16="http://schemas.microsoft.com/office/drawing/2014/main" id="{AA546B0C-AE01-7E40-AFFF-79E66585AB28}"/>
              </a:ext>
            </a:extLst>
          </p:cNvPr>
          <p:cNvSpPr>
            <a:spLocks noGrp="1"/>
          </p:cNvSpPr>
          <p:nvPr>
            <p:ph type="body" sz="quarter" idx="17" hasCustomPrompt="1"/>
          </p:nvPr>
        </p:nvSpPr>
        <p:spPr>
          <a:xfrm>
            <a:off x="251618" y="1549730"/>
            <a:ext cx="5454449" cy="4678878"/>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dirty="0"/>
              <a:t>Body copy</a:t>
            </a:r>
          </a:p>
        </p:txBody>
      </p:sp>
      <p:pic>
        <p:nvPicPr>
          <p:cNvPr id="11" name="Picture 10" descr="A picture containing bird&#10;&#10;Description automatically generated">
            <a:extLst>
              <a:ext uri="{FF2B5EF4-FFF2-40B4-BE49-F238E27FC236}">
                <a16:creationId xmlns:a16="http://schemas.microsoft.com/office/drawing/2014/main" id="{6BC3EFC3-B7F0-F741-8786-076580FC6EB9}"/>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29752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2 content righ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dirty="0"/>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5960095" y="950913"/>
            <a:ext cx="5977877" cy="239857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r>
              <a:rPr lang="en-US" dirty="0"/>
              <a:t>OBJECT BOX</a:t>
            </a:r>
          </a:p>
        </p:txBody>
      </p:sp>
      <p:sp>
        <p:nvSpPr>
          <p:cNvPr id="16" name="Text Placeholder 9">
            <a:extLst>
              <a:ext uri="{FF2B5EF4-FFF2-40B4-BE49-F238E27FC236}">
                <a16:creationId xmlns:a16="http://schemas.microsoft.com/office/drawing/2014/main" id="{9B579AFD-2B44-D547-9A23-BC5407A10080}"/>
              </a:ext>
            </a:extLst>
          </p:cNvPr>
          <p:cNvSpPr>
            <a:spLocks noGrp="1"/>
          </p:cNvSpPr>
          <p:nvPr>
            <p:ph type="body" sz="quarter" idx="14" hasCustomPrompt="1"/>
          </p:nvPr>
        </p:nvSpPr>
        <p:spPr>
          <a:xfrm>
            <a:off x="254000" y="950912"/>
            <a:ext cx="5454449"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dirty="0"/>
              <a:t>Headline</a:t>
            </a:r>
          </a:p>
        </p:txBody>
      </p:sp>
      <p:sp>
        <p:nvSpPr>
          <p:cNvPr id="17" name="Text Placeholder 9">
            <a:extLst>
              <a:ext uri="{FF2B5EF4-FFF2-40B4-BE49-F238E27FC236}">
                <a16:creationId xmlns:a16="http://schemas.microsoft.com/office/drawing/2014/main" id="{AA546B0C-AE01-7E40-AFFF-79E66585AB28}"/>
              </a:ext>
            </a:extLst>
          </p:cNvPr>
          <p:cNvSpPr>
            <a:spLocks noGrp="1"/>
          </p:cNvSpPr>
          <p:nvPr>
            <p:ph type="body" sz="quarter" idx="17" hasCustomPrompt="1"/>
          </p:nvPr>
        </p:nvSpPr>
        <p:spPr>
          <a:xfrm>
            <a:off x="251618" y="1549730"/>
            <a:ext cx="5454449" cy="4678878"/>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dirty="0"/>
              <a:t>Body copy</a:t>
            </a:r>
          </a:p>
        </p:txBody>
      </p:sp>
      <p:sp>
        <p:nvSpPr>
          <p:cNvPr id="15" name="Content Placeholder 8">
            <a:extLst>
              <a:ext uri="{FF2B5EF4-FFF2-40B4-BE49-F238E27FC236}">
                <a16:creationId xmlns:a16="http://schemas.microsoft.com/office/drawing/2014/main" id="{9C374E17-5515-6141-BFC5-517D2452F28A}"/>
              </a:ext>
            </a:extLst>
          </p:cNvPr>
          <p:cNvSpPr>
            <a:spLocks noGrp="1"/>
          </p:cNvSpPr>
          <p:nvPr>
            <p:ph sz="quarter" idx="18"/>
          </p:nvPr>
        </p:nvSpPr>
        <p:spPr>
          <a:xfrm>
            <a:off x="5960095" y="3508512"/>
            <a:ext cx="5977877" cy="272009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r>
              <a:rPr lang="en-US" dirty="0"/>
              <a:t>OBJECT BOX</a:t>
            </a:r>
          </a:p>
        </p:txBody>
      </p:sp>
      <p:pic>
        <p:nvPicPr>
          <p:cNvPr id="12" name="Picture 11" descr="A picture containing bird&#10;&#10;Description automatically generated">
            <a:extLst>
              <a:ext uri="{FF2B5EF4-FFF2-40B4-BE49-F238E27FC236}">
                <a16:creationId xmlns:a16="http://schemas.microsoft.com/office/drawing/2014/main" id="{1471472A-F78F-F14B-A7D5-19385A2253E0}"/>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87881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with 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baseline="0">
                <a:solidFill>
                  <a:srgbClr val="0034A7"/>
                </a:solidFill>
                <a:latin typeface="Arial Black" panose="020B0604020202020204" pitchFamily="34" charset="0"/>
              </a:defRPr>
            </a:lvl1pPr>
          </a:lstStyle>
          <a:p>
            <a:pPr lvl="0"/>
            <a:r>
              <a:rPr lang="en-US" dirty="0"/>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254000" y="950913"/>
            <a:ext cx="5977877" cy="5277695"/>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endParaRPr lang="en-US" dirty="0"/>
          </a:p>
          <a:p>
            <a:pPr lvl="0"/>
            <a:endParaRPr lang="en-US" dirty="0"/>
          </a:p>
          <a:p>
            <a:pPr lvl="0"/>
            <a:r>
              <a:rPr lang="en-US" dirty="0"/>
              <a:t>OBJECT BOX</a:t>
            </a:r>
          </a:p>
        </p:txBody>
      </p:sp>
      <p:sp>
        <p:nvSpPr>
          <p:cNvPr id="16" name="Text Placeholder 9">
            <a:extLst>
              <a:ext uri="{FF2B5EF4-FFF2-40B4-BE49-F238E27FC236}">
                <a16:creationId xmlns:a16="http://schemas.microsoft.com/office/drawing/2014/main" id="{9B579AFD-2B44-D547-9A23-BC5407A10080}"/>
              </a:ext>
            </a:extLst>
          </p:cNvPr>
          <p:cNvSpPr>
            <a:spLocks noGrp="1"/>
          </p:cNvSpPr>
          <p:nvPr>
            <p:ph type="body" sz="quarter" idx="14" hasCustomPrompt="1"/>
          </p:nvPr>
        </p:nvSpPr>
        <p:spPr>
          <a:xfrm>
            <a:off x="6483551" y="950912"/>
            <a:ext cx="5454449"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dirty="0"/>
              <a:t>Headline</a:t>
            </a:r>
          </a:p>
        </p:txBody>
      </p:sp>
      <p:sp>
        <p:nvSpPr>
          <p:cNvPr id="17" name="Text Placeholder 9">
            <a:extLst>
              <a:ext uri="{FF2B5EF4-FFF2-40B4-BE49-F238E27FC236}">
                <a16:creationId xmlns:a16="http://schemas.microsoft.com/office/drawing/2014/main" id="{AA546B0C-AE01-7E40-AFFF-79E66585AB28}"/>
              </a:ext>
            </a:extLst>
          </p:cNvPr>
          <p:cNvSpPr>
            <a:spLocks noGrp="1"/>
          </p:cNvSpPr>
          <p:nvPr>
            <p:ph type="body" sz="quarter" idx="17" hasCustomPrompt="1"/>
          </p:nvPr>
        </p:nvSpPr>
        <p:spPr>
          <a:xfrm>
            <a:off x="6481169" y="1549730"/>
            <a:ext cx="5454449" cy="4678878"/>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dirty="0"/>
              <a:t>Body copy</a:t>
            </a:r>
          </a:p>
        </p:txBody>
      </p:sp>
      <p:pic>
        <p:nvPicPr>
          <p:cNvPr id="11" name="Picture 10" descr="A picture containing bird&#10;&#10;Description automatically generated">
            <a:extLst>
              <a:ext uri="{FF2B5EF4-FFF2-40B4-BE49-F238E27FC236}">
                <a16:creationId xmlns:a16="http://schemas.microsoft.com/office/drawing/2014/main" id="{470633F5-B481-2C44-A9D8-FD5EAD8553BC}"/>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30222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Hero with 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dirty="0"/>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1566225" y="1639955"/>
            <a:ext cx="3658918" cy="365760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endParaRPr lang="en-US" dirty="0"/>
          </a:p>
          <a:p>
            <a:pPr lvl="0"/>
            <a:r>
              <a:rPr lang="en-US" dirty="0"/>
              <a:t>OBJECT BOX</a:t>
            </a:r>
          </a:p>
        </p:txBody>
      </p:sp>
      <p:sp>
        <p:nvSpPr>
          <p:cNvPr id="16" name="Text Placeholder 9">
            <a:extLst>
              <a:ext uri="{FF2B5EF4-FFF2-40B4-BE49-F238E27FC236}">
                <a16:creationId xmlns:a16="http://schemas.microsoft.com/office/drawing/2014/main" id="{9B579AFD-2B44-D547-9A23-BC5407A10080}"/>
              </a:ext>
            </a:extLst>
          </p:cNvPr>
          <p:cNvSpPr>
            <a:spLocks noGrp="1"/>
          </p:cNvSpPr>
          <p:nvPr>
            <p:ph type="body" sz="quarter" idx="14" hasCustomPrompt="1"/>
          </p:nvPr>
        </p:nvSpPr>
        <p:spPr>
          <a:xfrm>
            <a:off x="5634100" y="1639955"/>
            <a:ext cx="5454449"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dirty="0"/>
              <a:t>Headline</a:t>
            </a:r>
          </a:p>
        </p:txBody>
      </p:sp>
      <p:sp>
        <p:nvSpPr>
          <p:cNvPr id="17" name="Text Placeholder 9">
            <a:extLst>
              <a:ext uri="{FF2B5EF4-FFF2-40B4-BE49-F238E27FC236}">
                <a16:creationId xmlns:a16="http://schemas.microsoft.com/office/drawing/2014/main" id="{AA546B0C-AE01-7E40-AFFF-79E66585AB28}"/>
              </a:ext>
            </a:extLst>
          </p:cNvPr>
          <p:cNvSpPr>
            <a:spLocks noGrp="1"/>
          </p:cNvSpPr>
          <p:nvPr>
            <p:ph type="body" sz="quarter" idx="17" hasCustomPrompt="1"/>
          </p:nvPr>
        </p:nvSpPr>
        <p:spPr>
          <a:xfrm>
            <a:off x="5631718" y="2238773"/>
            <a:ext cx="5454449" cy="3058783"/>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dirty="0"/>
              <a:t>Body copy</a:t>
            </a:r>
          </a:p>
        </p:txBody>
      </p:sp>
      <p:pic>
        <p:nvPicPr>
          <p:cNvPr id="11" name="Picture 10" descr="A picture containing bird&#10;&#10;Description automatically generated">
            <a:extLst>
              <a:ext uri="{FF2B5EF4-FFF2-40B4-BE49-F238E27FC236}">
                <a16:creationId xmlns:a16="http://schemas.microsoft.com/office/drawing/2014/main" id="{EA917E0B-7D0F-D141-85CB-ACE72C71D990}"/>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419020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BF25C2-BF05-CF44-93CE-F7D8C5D697CE}"/>
              </a:ext>
            </a:extLst>
          </p:cNvPr>
          <p:cNvSpPr>
            <a:spLocks noGrp="1"/>
          </p:cNvSpPr>
          <p:nvPr>
            <p:ph type="subTitle" idx="1" hasCustomPrompt="1"/>
          </p:nvPr>
        </p:nvSpPr>
        <p:spPr>
          <a:xfrm>
            <a:off x="254000" y="514779"/>
            <a:ext cx="9144000" cy="206361"/>
          </a:xfrm>
        </p:spPr>
        <p:txBody>
          <a:bodyPr>
            <a:noAutofit/>
          </a:bodyPr>
          <a:lstStyle>
            <a:lvl1pPr marL="0" indent="0" algn="l">
              <a:buNone/>
              <a:defRPr sz="1000" baseline="0">
                <a:solidFill>
                  <a:schemeClr val="tx1">
                    <a:lumMod val="50000"/>
                    <a:lumOff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subtitle style</a:t>
            </a:r>
          </a:p>
        </p:txBody>
      </p:sp>
      <p:sp>
        <p:nvSpPr>
          <p:cNvPr id="6" name="Text Placeholder 5">
            <a:extLst>
              <a:ext uri="{FF2B5EF4-FFF2-40B4-BE49-F238E27FC236}">
                <a16:creationId xmlns:a16="http://schemas.microsoft.com/office/drawing/2014/main" id="{A162EFAA-7C31-4A49-B5E6-2EA3DFCEC2A0}"/>
              </a:ext>
            </a:extLst>
          </p:cNvPr>
          <p:cNvSpPr>
            <a:spLocks noGrp="1"/>
          </p:cNvSpPr>
          <p:nvPr>
            <p:ph type="body" sz="quarter" idx="13" hasCustomPrompt="1"/>
          </p:nvPr>
        </p:nvSpPr>
        <p:spPr>
          <a:xfrm>
            <a:off x="254000" y="283943"/>
            <a:ext cx="11277600" cy="230836"/>
          </a:xfrm>
        </p:spPr>
        <p:txBody>
          <a:bodyPr>
            <a:noAutofit/>
          </a:bodyPr>
          <a:lstStyle>
            <a:lvl1pPr marL="0" indent="0">
              <a:buNone/>
              <a:defRPr sz="1500" cap="all" baseline="0">
                <a:solidFill>
                  <a:srgbClr val="0034A7"/>
                </a:solidFill>
                <a:latin typeface="Arial Black" panose="020B0604020202020204" pitchFamily="34" charset="0"/>
              </a:defRPr>
            </a:lvl1pPr>
          </a:lstStyle>
          <a:p>
            <a:pPr lvl="0"/>
            <a:r>
              <a:rPr lang="en-US" dirty="0"/>
              <a:t>TITLE OF PRESENTATION OR CHAPTER</a:t>
            </a:r>
          </a:p>
        </p:txBody>
      </p:sp>
      <p:sp>
        <p:nvSpPr>
          <p:cNvPr id="9" name="Content Placeholder 8">
            <a:extLst>
              <a:ext uri="{FF2B5EF4-FFF2-40B4-BE49-F238E27FC236}">
                <a16:creationId xmlns:a16="http://schemas.microsoft.com/office/drawing/2014/main" id="{D8EADBA6-364D-514E-9505-D24389E9D054}"/>
              </a:ext>
            </a:extLst>
          </p:cNvPr>
          <p:cNvSpPr>
            <a:spLocks noGrp="1"/>
          </p:cNvSpPr>
          <p:nvPr>
            <p:ph sz="quarter" idx="16"/>
          </p:nvPr>
        </p:nvSpPr>
        <p:spPr>
          <a:xfrm>
            <a:off x="253999" y="2530604"/>
            <a:ext cx="5670172" cy="365760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endParaRPr lang="en-US" dirty="0"/>
          </a:p>
          <a:p>
            <a:pPr lvl="0"/>
            <a:r>
              <a:rPr lang="en-US" dirty="0"/>
              <a:t>OBJECT BOX</a:t>
            </a:r>
          </a:p>
        </p:txBody>
      </p:sp>
      <p:sp>
        <p:nvSpPr>
          <p:cNvPr id="14" name="Text Placeholder 9">
            <a:extLst>
              <a:ext uri="{FF2B5EF4-FFF2-40B4-BE49-F238E27FC236}">
                <a16:creationId xmlns:a16="http://schemas.microsoft.com/office/drawing/2014/main" id="{17BFDB92-85A8-4A4B-A8F1-4659AEF0CB70}"/>
              </a:ext>
            </a:extLst>
          </p:cNvPr>
          <p:cNvSpPr>
            <a:spLocks noGrp="1"/>
          </p:cNvSpPr>
          <p:nvPr>
            <p:ph type="body" sz="quarter" idx="14" hasCustomPrompt="1"/>
          </p:nvPr>
        </p:nvSpPr>
        <p:spPr>
          <a:xfrm>
            <a:off x="254000" y="950912"/>
            <a:ext cx="11445577" cy="515691"/>
          </a:xfrm>
        </p:spPr>
        <p:txBody>
          <a:bodyPr>
            <a:normAutofit/>
          </a:bodyPr>
          <a:lstStyle>
            <a:lvl1pPr marL="0" indent="0">
              <a:buNone/>
              <a:defRPr sz="3000" baseline="0">
                <a:solidFill>
                  <a:schemeClr val="tx1">
                    <a:lumMod val="65000"/>
                    <a:lumOff val="35000"/>
                  </a:schemeClr>
                </a:solidFill>
                <a:latin typeface="Arial" panose="020B0604020202020204" pitchFamily="34" charset="0"/>
              </a:defRPr>
            </a:lvl1pPr>
          </a:lstStyle>
          <a:p>
            <a:pPr lvl="0"/>
            <a:r>
              <a:rPr lang="en-US" dirty="0"/>
              <a:t>Headline</a:t>
            </a:r>
          </a:p>
        </p:txBody>
      </p:sp>
      <p:sp>
        <p:nvSpPr>
          <p:cNvPr id="20" name="Text Placeholder 9">
            <a:extLst>
              <a:ext uri="{FF2B5EF4-FFF2-40B4-BE49-F238E27FC236}">
                <a16:creationId xmlns:a16="http://schemas.microsoft.com/office/drawing/2014/main" id="{284AB96A-EA4C-DC41-A71A-B7D6CA323B3C}"/>
              </a:ext>
            </a:extLst>
          </p:cNvPr>
          <p:cNvSpPr>
            <a:spLocks noGrp="1"/>
          </p:cNvSpPr>
          <p:nvPr>
            <p:ph type="body" sz="quarter" idx="17" hasCustomPrompt="1"/>
          </p:nvPr>
        </p:nvSpPr>
        <p:spPr>
          <a:xfrm>
            <a:off x="253999" y="1515265"/>
            <a:ext cx="11445577" cy="724551"/>
          </a:xfrm>
        </p:spPr>
        <p:txBody>
          <a:bodyPr>
            <a:normAutofit/>
          </a:bodyPr>
          <a:lstStyle>
            <a:lvl1pPr marL="0" indent="0">
              <a:buNone/>
              <a:defRPr sz="2500" baseline="0">
                <a:solidFill>
                  <a:schemeClr val="tx1">
                    <a:lumMod val="50000"/>
                    <a:lumOff val="50000"/>
                  </a:schemeClr>
                </a:solidFill>
                <a:latin typeface="Arial" panose="020B0604020202020204" pitchFamily="34" charset="0"/>
              </a:defRPr>
            </a:lvl1pPr>
          </a:lstStyle>
          <a:p>
            <a:pPr lvl="0"/>
            <a:r>
              <a:rPr lang="en-US" dirty="0"/>
              <a:t>Body copy</a:t>
            </a:r>
          </a:p>
        </p:txBody>
      </p:sp>
      <p:sp>
        <p:nvSpPr>
          <p:cNvPr id="22" name="Content Placeholder 8">
            <a:extLst>
              <a:ext uri="{FF2B5EF4-FFF2-40B4-BE49-F238E27FC236}">
                <a16:creationId xmlns:a16="http://schemas.microsoft.com/office/drawing/2014/main" id="{6AFBF3FA-2CF5-144C-BF69-72154B31F4C4}"/>
              </a:ext>
            </a:extLst>
          </p:cNvPr>
          <p:cNvSpPr>
            <a:spLocks noGrp="1"/>
          </p:cNvSpPr>
          <p:nvPr>
            <p:ph sz="quarter" idx="19"/>
          </p:nvPr>
        </p:nvSpPr>
        <p:spPr>
          <a:xfrm>
            <a:off x="6043219" y="2530604"/>
            <a:ext cx="5670172" cy="3657601"/>
          </a:xfrm>
        </p:spPr>
        <p:txBody>
          <a:bodyPr>
            <a:normAutofit/>
          </a:bodyPr>
          <a:lstStyle>
            <a:lvl1pPr marL="0" indent="0" algn="ctr">
              <a:buNone/>
              <a:defRPr sz="2500" baseline="0">
                <a:solidFill>
                  <a:schemeClr val="bg2">
                    <a:lumMod val="90000"/>
                  </a:schemeClr>
                </a:solidFill>
                <a:latin typeface="Arial" panose="020B0604020202020204" pitchFamily="34" charset="0"/>
              </a:defRPr>
            </a:lvl1pPr>
          </a:lstStyle>
          <a:p>
            <a:pPr lvl="0"/>
            <a:endParaRPr lang="en-US" dirty="0"/>
          </a:p>
          <a:p>
            <a:pPr lvl="0"/>
            <a:endParaRPr lang="en-US" dirty="0"/>
          </a:p>
          <a:p>
            <a:pPr lvl="0"/>
            <a:endParaRPr lang="en-US" dirty="0"/>
          </a:p>
          <a:p>
            <a:pPr lvl="0"/>
            <a:r>
              <a:rPr lang="en-US" dirty="0"/>
              <a:t>OBJECT BOX</a:t>
            </a:r>
          </a:p>
        </p:txBody>
      </p:sp>
      <p:pic>
        <p:nvPicPr>
          <p:cNvPr id="12" name="Picture 11" descr="A picture containing bird&#10;&#10;Description automatically generated">
            <a:extLst>
              <a:ext uri="{FF2B5EF4-FFF2-40B4-BE49-F238E27FC236}">
                <a16:creationId xmlns:a16="http://schemas.microsoft.com/office/drawing/2014/main" id="{A75727F8-AD67-064A-8117-0C3B7A366798}"/>
              </a:ext>
            </a:extLst>
          </p:cNvPr>
          <p:cNvPicPr>
            <a:picLocks noChangeAspect="1"/>
          </p:cNvPicPr>
          <p:nvPr userDrawn="1"/>
        </p:nvPicPr>
        <p:blipFill rotWithShape="1">
          <a:blip r:embed="rId2"/>
          <a:srcRect l="9421" t="94370" r="-2084" b="-4081"/>
          <a:stretch/>
        </p:blipFill>
        <p:spPr>
          <a:xfrm>
            <a:off x="894522" y="6400139"/>
            <a:ext cx="11297478" cy="666051"/>
          </a:xfrm>
          <a:prstGeom prst="rect">
            <a:avLst/>
          </a:prstGeom>
        </p:spPr>
      </p:pic>
    </p:spTree>
    <p:extLst>
      <p:ext uri="{BB962C8B-B14F-4D97-AF65-F5344CB8AC3E}">
        <p14:creationId xmlns:p14="http://schemas.microsoft.com/office/powerpoint/2010/main" val="301495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C23B77-E29A-5144-B43D-9969BB528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B648F1-6AC3-CC4D-8433-8D22DEB50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11DFCE-66FE-494F-8D41-9711C352F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0B38182-4A01-CD44-AF24-01DF736FC2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320FA4F-5CD7-504E-ACF4-DF8773CB74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F261A-1394-2F4A-9CC9-95CDD2C98823}" type="slidenum">
              <a:rPr lang="en-US" smtClean="0"/>
              <a:t>‹#›</a:t>
            </a:fld>
            <a:endParaRPr lang="en-US" dirty="0"/>
          </a:p>
        </p:txBody>
      </p:sp>
    </p:spTree>
    <p:extLst>
      <p:ext uri="{BB962C8B-B14F-4D97-AF65-F5344CB8AC3E}">
        <p14:creationId xmlns:p14="http://schemas.microsoft.com/office/powerpoint/2010/main" val="4232836695"/>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71" r:id="rId3"/>
    <p:sldLayoutId id="2147483665" r:id="rId4"/>
    <p:sldLayoutId id="2147483666" r:id="rId5"/>
    <p:sldLayoutId id="2147483667" r:id="rId6"/>
    <p:sldLayoutId id="2147483668" r:id="rId7"/>
    <p:sldLayoutId id="2147483669" r:id="rId8"/>
    <p:sldLayoutId id="2147483672" r:id="rId9"/>
    <p:sldLayoutId id="2147483670" r:id="rId10"/>
    <p:sldLayoutId id="2147483662" r:id="rId11"/>
    <p:sldLayoutId id="2147483664" r:id="rId12"/>
    <p:sldLayoutId id="2147483660" r:id="rId13"/>
    <p:sldLayoutId id="2147483673" r:id="rId14"/>
    <p:sldLayoutId id="2147483674" r:id="rId15"/>
    <p:sldLayoutId id="2147483675" r:id="rId16"/>
    <p:sldLayoutId id="2147483676" r:id="rId17"/>
    <p:sldLayoutId id="2147483677" r:id="rId18"/>
    <p:sldLayoutId id="2147483678" r:id="rId19"/>
    <p:sldLayoutId id="2147483679" r:id="rId20"/>
    <p:sldLayoutId id="2147483661"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purchasing.uky.edu/form/web-form-request-for-amazon-acc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purchasing.uky.edu/amazon-enterprise-business-account-shopping"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mailto:amazon@l.uky.edu" TargetMode="External"/><Relationship Id="rId5" Type="http://schemas.openxmlformats.org/officeDocument/2006/relationships/hyperlink" Target="https://purchasing.uky.edu/amazon-enterprise-business-frequently-asked-questions-faqs" TargetMode="External"/><Relationship Id="rId4" Type="http://schemas.openxmlformats.org/officeDocument/2006/relationships/hyperlink" Target="https://purchasing.uky.edu/learning-and-training-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amazon.com/gp/help/customer/contact-us?"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hyperlink" Target="mailto:amzl-address-info@amazon.co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jsmith4@uky.edu"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B80C4F-2A27-BC40-A4E5-BA1E6A79AD6D}"/>
              </a:ext>
            </a:extLst>
          </p:cNvPr>
          <p:cNvSpPr>
            <a:spLocks noGrp="1"/>
          </p:cNvSpPr>
          <p:nvPr>
            <p:ph type="ctrTitle"/>
          </p:nvPr>
        </p:nvSpPr>
        <p:spPr>
          <a:xfrm>
            <a:off x="307975" y="310896"/>
            <a:ext cx="9144000" cy="4023360"/>
          </a:xfrm>
        </p:spPr>
        <p:txBody>
          <a:bodyPr>
            <a:normAutofit/>
          </a:bodyPr>
          <a:lstStyle/>
          <a:p>
            <a:r>
              <a:rPr lang="en-US" dirty="0"/>
              <a:t>Enterprise Amazon Business Account</a:t>
            </a:r>
            <a:br>
              <a:rPr lang="en-US" dirty="0"/>
            </a:br>
            <a:br>
              <a:rPr lang="en-US" dirty="0"/>
            </a:br>
            <a:br>
              <a:rPr lang="en-US" sz="2000" dirty="0"/>
            </a:br>
            <a:r>
              <a:rPr lang="en-US" sz="2000" dirty="0"/>
              <a:t>amazon Shoppers</a:t>
            </a:r>
            <a:br>
              <a:rPr lang="en-US" dirty="0"/>
            </a:br>
            <a:endParaRPr lang="en-US" dirty="0"/>
          </a:p>
        </p:txBody>
      </p:sp>
      <p:sp>
        <p:nvSpPr>
          <p:cNvPr id="5" name="Rectangle 4">
            <a:extLst>
              <a:ext uri="{FF2B5EF4-FFF2-40B4-BE49-F238E27FC236}">
                <a16:creationId xmlns:a16="http://schemas.microsoft.com/office/drawing/2014/main" id="{D1C9CF6C-B881-9445-AF42-F32BE9F6DA6A}"/>
              </a:ext>
            </a:extLst>
          </p:cNvPr>
          <p:cNvSpPr/>
          <p:nvPr/>
        </p:nvSpPr>
        <p:spPr>
          <a:xfrm>
            <a:off x="0" y="6323496"/>
            <a:ext cx="9920694" cy="531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5907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4-Access to Platform</a:t>
            </a: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65000"/>
                    <a:lumOff val="35000"/>
                  </a:schemeClr>
                </a:solidFill>
                <a:cs typeface="Arial"/>
              </a:rPr>
              <a:t>Employees holding the Procurement Card holder role, with exception of those in Athletics and UK Healthcare (Hospital), will be automatically onboarded into the Enterprise Amazon Business Account in myUK in conjunction with the Go-Live date. </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Cardholder staff/faculty also will be loaded into their respective departmental </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groups at Go-Live.</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After onboarding, these initial Amazon Shoppers should access the platform </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directly through myUK / Enterprise Services tab.</a:t>
            </a: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10</a:t>
            </a:r>
          </a:p>
        </p:txBody>
      </p:sp>
    </p:spTree>
    <p:extLst>
      <p:ext uri="{BB962C8B-B14F-4D97-AF65-F5344CB8AC3E}">
        <p14:creationId xmlns:p14="http://schemas.microsoft.com/office/powerpoint/2010/main" val="36866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4-Access to platform</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65000"/>
                    <a:lumOff val="35000"/>
                  </a:schemeClr>
                </a:solidFill>
                <a:cs typeface="Arial"/>
              </a:rPr>
              <a:t>Upon their first visit to the Enterprise Amazon Business Account, employees who have personal or other Amazon accounts using the </a:t>
            </a:r>
            <a:r>
              <a:rPr lang="en-US" sz="2400" i="1" dirty="0">
                <a:solidFill>
                  <a:schemeClr val="tx1">
                    <a:lumMod val="65000"/>
                    <a:lumOff val="35000"/>
                  </a:schemeClr>
                </a:solidFill>
                <a:cs typeface="Arial"/>
              </a:rPr>
              <a:t>linkblue version of their UK email address</a:t>
            </a:r>
            <a:r>
              <a:rPr lang="en-US" sz="2400" dirty="0">
                <a:solidFill>
                  <a:schemeClr val="tx1">
                    <a:lumMod val="65000"/>
                    <a:lumOff val="35000"/>
                  </a:schemeClr>
                </a:solidFill>
                <a:cs typeface="Arial"/>
              </a:rPr>
              <a:t> may encounter account conversion/migration tasks requiring attention. </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Information is available on the Procurement Services website to manage account conversions/migrations. </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University employees who have not used the linkblue version of their email address with Amazon previously should transition easily onto the platform through the Amazon tab within myUK / Enterprise Services.</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Staff and faculty who are not procurement card users have opportunity to browse products on the platform and create/download Shopping Lists.</a:t>
            </a:r>
          </a:p>
          <a:p>
            <a:pPr marL="342900" indent="-342900">
              <a:buFont typeface="Arial" panose="020B0604020202020204" pitchFamily="34" charset="0"/>
              <a:buChar char="•"/>
            </a:pPr>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11</a:t>
            </a:r>
          </a:p>
        </p:txBody>
      </p:sp>
    </p:spTree>
    <p:extLst>
      <p:ext uri="{BB962C8B-B14F-4D97-AF65-F5344CB8AC3E}">
        <p14:creationId xmlns:p14="http://schemas.microsoft.com/office/powerpoint/2010/main" val="256342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4-Access to platform</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65000"/>
                    <a:lumOff val="35000"/>
                  </a:schemeClr>
                </a:solidFill>
                <a:cs typeface="Arial"/>
              </a:rPr>
              <a:t>Other staff and faculty, along with any future procurement card holders who plan to perform Amazon Shopping and order creation, must first be assigned to their departmental group / workflow within the platform. </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These employees may work with their local Business Officer (Amazon Approver) to be added to their group or they can request access by completing the </a:t>
            </a:r>
            <a:r>
              <a:rPr lang="en-US" sz="2400" dirty="0">
                <a:solidFill>
                  <a:schemeClr val="tx1">
                    <a:lumMod val="65000"/>
                    <a:lumOff val="35000"/>
                  </a:schemeClr>
                </a:solidFill>
                <a:cs typeface="Arial"/>
                <a:hlinkClick r:id="rId3"/>
              </a:rPr>
              <a:t>Onboarding Web Form</a:t>
            </a:r>
            <a:r>
              <a:rPr lang="en-US" sz="2400" dirty="0">
                <a:solidFill>
                  <a:schemeClr val="tx1">
                    <a:lumMod val="65000"/>
                    <a:lumOff val="35000"/>
                  </a:schemeClr>
                </a:solidFill>
                <a:cs typeface="Arial"/>
              </a:rPr>
              <a:t> on the Procurement Services website. </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Completion of the form helps facilitate placement into the applicable departmental group and the employee can receive support in the event they encounter login/migration issues during their first visit. </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Procurement Services will provide support to Amazon Approvers as well in onboarding tasks.</a:t>
            </a:r>
          </a:p>
          <a:p>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91353"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12</a:t>
            </a:r>
          </a:p>
        </p:txBody>
      </p:sp>
    </p:spTree>
    <p:extLst>
      <p:ext uri="{BB962C8B-B14F-4D97-AF65-F5344CB8AC3E}">
        <p14:creationId xmlns:p14="http://schemas.microsoft.com/office/powerpoint/2010/main" val="175274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4-Access to platform</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panose="020B0604020202020204" pitchFamily="34" charset="0"/>
              </a:rPr>
              <a:t>Note: If an employee accesses the Amazon tab within myUK / Enterprise Services without first being added to their departmental group by either their departmental Amazon Approver or Procurement Services, they:</a:t>
            </a:r>
          </a:p>
          <a:p>
            <a:endParaRPr lang="en-US" sz="2400" dirty="0">
              <a:solidFill>
                <a:schemeClr val="tx1">
                  <a:lumMod val="65000"/>
                  <a:lumOff val="35000"/>
                </a:schemeClr>
              </a:solidFill>
              <a:cs typeface="Arial" panose="020B0604020202020204" pitchFamily="34" charset="0"/>
            </a:endParaRPr>
          </a:p>
          <a:p>
            <a:pPr marL="1028700" lvl="1" indent="-342900"/>
            <a:r>
              <a:rPr lang="en-US" dirty="0">
                <a:solidFill>
                  <a:schemeClr val="tx1">
                    <a:lumMod val="65000"/>
                    <a:lumOff val="35000"/>
                  </a:schemeClr>
                </a:solidFill>
                <a:latin typeface="Arial" panose="020B0604020202020204" pitchFamily="34" charset="0"/>
                <a:cs typeface="Arial" panose="020B0604020202020204" pitchFamily="34" charset="0"/>
              </a:rPr>
              <a:t>Will be able to browse products and create/download Amazon Shopping Lists</a:t>
            </a:r>
          </a:p>
          <a:p>
            <a:pPr lvl="1"/>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1028700" lvl="1" indent="-342900"/>
            <a:r>
              <a:rPr lang="en-US" dirty="0">
                <a:solidFill>
                  <a:schemeClr val="tx1">
                    <a:lumMod val="65000"/>
                    <a:lumOff val="35000"/>
                  </a:schemeClr>
                </a:solidFill>
                <a:latin typeface="Arial" panose="020B0604020202020204" pitchFamily="34" charset="0"/>
                <a:cs typeface="Arial" panose="020B0604020202020204" pitchFamily="34" charset="0"/>
              </a:rPr>
              <a:t>Will not be able to check out with an order</a:t>
            </a:r>
          </a:p>
          <a:p>
            <a:pPr lvl="1"/>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1028700" lvl="1" indent="-342900"/>
            <a:r>
              <a:rPr lang="en-US" dirty="0">
                <a:solidFill>
                  <a:schemeClr val="tx1">
                    <a:lumMod val="65000"/>
                    <a:lumOff val="35000"/>
                  </a:schemeClr>
                </a:solidFill>
                <a:latin typeface="Arial" panose="020B0604020202020204" pitchFamily="34" charset="0"/>
                <a:cs typeface="Arial" panose="020B0604020202020204" pitchFamily="34" charset="0"/>
              </a:rPr>
              <a:t>May encounter unexpected account migration issues if they have previously used the linkblue version of their UK email address with Amazon.</a:t>
            </a:r>
          </a:p>
          <a:p>
            <a:pPr marL="342900" indent="-342900">
              <a:buFont typeface="Arial" panose="020B0604020202020204" pitchFamily="34" charset="0"/>
              <a:buChar char="•"/>
            </a:pPr>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13</a:t>
            </a:r>
          </a:p>
        </p:txBody>
      </p:sp>
    </p:spTree>
    <p:extLst>
      <p:ext uri="{BB962C8B-B14F-4D97-AF65-F5344CB8AC3E}">
        <p14:creationId xmlns:p14="http://schemas.microsoft.com/office/powerpoint/2010/main" val="277270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4-Access to platform - Summary</a:t>
            </a: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13</a:t>
            </a:r>
          </a:p>
        </p:txBody>
      </p:sp>
      <p:graphicFrame>
        <p:nvGraphicFramePr>
          <p:cNvPr id="4" name="Object 3">
            <a:extLst>
              <a:ext uri="{FF2B5EF4-FFF2-40B4-BE49-F238E27FC236}">
                <a16:creationId xmlns:a16="http://schemas.microsoft.com/office/drawing/2014/main" id="{6455D675-AFD5-4BF0-AA69-1C1CD88278C0}"/>
              </a:ext>
            </a:extLst>
          </p:cNvPr>
          <p:cNvGraphicFramePr>
            <a:graphicFrameLocks noChangeAspect="1"/>
          </p:cNvGraphicFramePr>
          <p:nvPr>
            <p:extLst>
              <p:ext uri="{D42A27DB-BD31-4B8C-83A1-F6EECF244321}">
                <p14:modId xmlns:p14="http://schemas.microsoft.com/office/powerpoint/2010/main" val="283681384"/>
              </p:ext>
            </p:extLst>
          </p:nvPr>
        </p:nvGraphicFramePr>
        <p:xfrm>
          <a:off x="1487119" y="556494"/>
          <a:ext cx="8601075" cy="6134100"/>
        </p:xfrm>
        <a:graphic>
          <a:graphicData uri="http://schemas.openxmlformats.org/presentationml/2006/ole">
            <mc:AlternateContent xmlns:mc="http://schemas.openxmlformats.org/markup-compatibility/2006">
              <mc:Choice xmlns:v="urn:schemas-microsoft-com:vml" Requires="v">
                <p:oleObj name="Worksheet" r:id="rId3" imgW="8601171" imgH="6134236" progId="Excel.Sheet.12">
                  <p:embed/>
                </p:oleObj>
              </mc:Choice>
              <mc:Fallback>
                <p:oleObj name="Worksheet" r:id="rId3" imgW="8601171" imgH="6134236" progId="Excel.Sheet.12">
                  <p:embed/>
                  <p:pic>
                    <p:nvPicPr>
                      <p:cNvPr id="0" name=""/>
                      <p:cNvPicPr/>
                      <p:nvPr/>
                    </p:nvPicPr>
                    <p:blipFill>
                      <a:blip r:embed="rId4"/>
                      <a:stretch>
                        <a:fillRect/>
                      </a:stretch>
                    </p:blipFill>
                    <p:spPr>
                      <a:xfrm>
                        <a:off x="1487119" y="556494"/>
                        <a:ext cx="8601075" cy="6134100"/>
                      </a:xfrm>
                      <a:prstGeom prst="rect">
                        <a:avLst/>
                      </a:prstGeom>
                    </p:spPr>
                  </p:pic>
                </p:oleObj>
              </mc:Fallback>
            </mc:AlternateContent>
          </a:graphicData>
        </a:graphic>
      </p:graphicFrame>
    </p:spTree>
    <p:extLst>
      <p:ext uri="{BB962C8B-B14F-4D97-AF65-F5344CB8AC3E}">
        <p14:creationId xmlns:p14="http://schemas.microsoft.com/office/powerpoint/2010/main" val="342342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5-Amazon Business Shopping Experience – key points</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65000"/>
                    <a:lumOff val="35000"/>
                  </a:schemeClr>
                </a:solidFill>
                <a:cs typeface="Arial"/>
              </a:rPr>
              <a:t>Product browsing and shopping is identical to that of Amazon.com</a:t>
            </a:r>
          </a:p>
          <a:p>
            <a:pPr marL="342900" indent="-342900">
              <a:buFont typeface="Arial" panose="020B0604020202020204" pitchFamily="34" charset="0"/>
              <a:buChar char="•"/>
            </a:pPr>
            <a:r>
              <a:rPr lang="en-US" sz="2400" dirty="0">
                <a:solidFill>
                  <a:schemeClr val="tx1">
                    <a:lumMod val="65000"/>
                    <a:lumOff val="35000"/>
                  </a:schemeClr>
                </a:solidFill>
                <a:cs typeface="Arial"/>
              </a:rPr>
              <a:t>Checkout process is similar with a streamlined format</a:t>
            </a:r>
          </a:p>
          <a:p>
            <a:pPr marL="342900" indent="-342900">
              <a:buFont typeface="Arial" panose="020B0604020202020204" pitchFamily="34" charset="0"/>
              <a:buChar char="•"/>
            </a:pPr>
            <a:r>
              <a:rPr lang="en-US" sz="24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Amazon Business Shoppers enter their delivery address and select shipping options, etc. as typically done with Amazon.com orders.</a:t>
            </a:r>
          </a:p>
          <a:p>
            <a:pPr marL="342900" indent="-342900">
              <a:buFont typeface="Arial" panose="020B0604020202020204" pitchFamily="34" charset="0"/>
              <a:buChar char="•"/>
            </a:pPr>
            <a:r>
              <a:rPr lang="en-US" sz="24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Delivery information should be official business addresses only</a:t>
            </a: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Procurement card is payment method</a:t>
            </a:r>
          </a:p>
          <a:p>
            <a:pPr marL="342900" indent="-342900">
              <a:buFont typeface="Arial" panose="020B0604020202020204" pitchFamily="34" charset="0"/>
              <a:buChar char="•"/>
            </a:pPr>
            <a:r>
              <a:rPr lang="en-US" sz="2400" dirty="0">
                <a:solidFill>
                  <a:schemeClr val="tx1">
                    <a:lumMod val="65000"/>
                    <a:lumOff val="35000"/>
                  </a:schemeClr>
                </a:solidFill>
                <a:cs typeface="Arial"/>
              </a:rPr>
              <a:t>Tax exemptions managed at institutional level</a:t>
            </a:r>
          </a:p>
          <a:p>
            <a:pPr marL="342900" indent="-342900">
              <a:buFont typeface="Arial" panose="020B0604020202020204" pitchFamily="34" charset="0"/>
              <a:buChar char="•"/>
            </a:pPr>
            <a:r>
              <a:rPr lang="en-US" sz="2400" dirty="0">
                <a:solidFill>
                  <a:schemeClr val="tx1">
                    <a:lumMod val="65000"/>
                    <a:lumOff val="35000"/>
                  </a:schemeClr>
                </a:solidFill>
                <a:cs typeface="Arial"/>
              </a:rPr>
              <a:t>Employs “Guided Buying” tools for restricted (soft- and hard-blocked) items</a:t>
            </a:r>
          </a:p>
          <a:p>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14</a:t>
            </a:r>
          </a:p>
        </p:txBody>
      </p:sp>
    </p:spTree>
    <p:extLst>
      <p:ext uri="{BB962C8B-B14F-4D97-AF65-F5344CB8AC3E}">
        <p14:creationId xmlns:p14="http://schemas.microsoft.com/office/powerpoint/2010/main" val="100910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6-Restricted soft- and hard-blocked items</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a:solidFill>
                  <a:schemeClr val="tx1">
                    <a:lumMod val="65000"/>
                    <a:lumOff val="35000"/>
                  </a:schemeClr>
                </a:solidFill>
                <a:cs typeface="Arial"/>
              </a:rPr>
              <a:t>While many items are available unrestricted on the platform, some items may also be available from other University contracts. These are notated by a yellow icon. </a:t>
            </a:r>
          </a:p>
          <a:p>
            <a:endParaRPr lang="en-US" sz="2200" dirty="0">
              <a:solidFill>
                <a:schemeClr val="tx1">
                  <a:lumMod val="65000"/>
                  <a:lumOff val="35000"/>
                </a:schemeClr>
              </a:solidFill>
              <a:cs typeface="Arial"/>
            </a:endParaRPr>
          </a:p>
          <a:p>
            <a:pPr marL="342900" indent="-342900">
              <a:buFont typeface="Arial" panose="020B0604020202020204" pitchFamily="34" charset="0"/>
              <a:buChar char="•"/>
            </a:pPr>
            <a:r>
              <a:rPr lang="en-US" sz="2200" dirty="0">
                <a:solidFill>
                  <a:schemeClr val="tx1">
                    <a:lumMod val="65000"/>
                    <a:lumOff val="35000"/>
                  </a:schemeClr>
                </a:solidFill>
                <a:cs typeface="Arial"/>
              </a:rPr>
              <a:t>Shoppers may still place soft-blocked item(s) into their cart for consideration for purchase. </a:t>
            </a:r>
          </a:p>
          <a:p>
            <a:endParaRPr lang="en-US" sz="2200" dirty="0">
              <a:solidFill>
                <a:schemeClr val="tx1">
                  <a:lumMod val="65000"/>
                  <a:lumOff val="35000"/>
                </a:schemeClr>
              </a:solidFill>
              <a:cs typeface="Arial"/>
            </a:endParaRPr>
          </a:p>
          <a:p>
            <a:pPr marL="342900" indent="-342900">
              <a:buFont typeface="Arial" panose="020B0604020202020204" pitchFamily="34" charset="0"/>
              <a:buChar char="•"/>
            </a:pPr>
            <a:r>
              <a:rPr lang="en-US" sz="2200" dirty="0">
                <a:solidFill>
                  <a:schemeClr val="tx1">
                    <a:lumMod val="65000"/>
                    <a:lumOff val="35000"/>
                  </a:schemeClr>
                </a:solidFill>
                <a:cs typeface="Arial"/>
              </a:rPr>
              <a:t>Please place a text next note on your cart during checkout with information for Approvers when ordering soft-blocked items. </a:t>
            </a:r>
          </a:p>
          <a:p>
            <a:endParaRPr lang="en-US" sz="2200" dirty="0">
              <a:solidFill>
                <a:schemeClr val="tx1">
                  <a:lumMod val="65000"/>
                  <a:lumOff val="35000"/>
                </a:schemeClr>
              </a:solidFill>
              <a:cs typeface="Arial"/>
            </a:endParaRPr>
          </a:p>
          <a:p>
            <a:pPr marL="342900" indent="-342900">
              <a:buFont typeface="Arial" panose="020B0604020202020204" pitchFamily="34" charset="0"/>
              <a:buChar char="•"/>
            </a:pPr>
            <a:r>
              <a:rPr lang="en-US" sz="2200" dirty="0">
                <a:solidFill>
                  <a:schemeClr val="tx1">
                    <a:lumMod val="65000"/>
                    <a:lumOff val="35000"/>
                  </a:schemeClr>
                </a:solidFill>
                <a:cs typeface="Arial"/>
              </a:rPr>
              <a:t>When performing comparison shopping and providing notes for soft-blocked items, please keep mind the value of your time vs potential product savings.</a:t>
            </a:r>
          </a:p>
          <a:p>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15</a:t>
            </a:r>
          </a:p>
        </p:txBody>
      </p:sp>
      <p:pic>
        <p:nvPicPr>
          <p:cNvPr id="4" name="Picture 3">
            <a:extLst>
              <a:ext uri="{FF2B5EF4-FFF2-40B4-BE49-F238E27FC236}">
                <a16:creationId xmlns:a16="http://schemas.microsoft.com/office/drawing/2014/main" id="{5C287440-1D34-4277-9C0E-FC1B3559D41D}"/>
              </a:ext>
            </a:extLst>
          </p:cNvPr>
          <p:cNvPicPr>
            <a:picLocks noChangeAspect="1"/>
          </p:cNvPicPr>
          <p:nvPr/>
        </p:nvPicPr>
        <p:blipFill>
          <a:blip r:embed="rId3"/>
          <a:stretch>
            <a:fillRect/>
          </a:stretch>
        </p:blipFill>
        <p:spPr>
          <a:xfrm>
            <a:off x="1278514" y="5106456"/>
            <a:ext cx="9228571" cy="961905"/>
          </a:xfrm>
          <a:prstGeom prst="rect">
            <a:avLst/>
          </a:prstGeom>
          <a:ln>
            <a:solidFill>
              <a:schemeClr val="accent1"/>
            </a:solidFill>
          </a:ln>
        </p:spPr>
      </p:pic>
    </p:spTree>
    <p:extLst>
      <p:ext uri="{BB962C8B-B14F-4D97-AF65-F5344CB8AC3E}">
        <p14:creationId xmlns:p14="http://schemas.microsoft.com/office/powerpoint/2010/main" val="52140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6-Restricted soft- and hard-blocked items</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65000"/>
                    <a:lumOff val="35000"/>
                  </a:schemeClr>
                </a:solidFill>
                <a:cs typeface="Arial"/>
              </a:rPr>
              <a:t>A minor portion of items are restricted from placement into a cart for purchase. These are notated with a red icon.</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These include obvious items such as weapons and security products as well as items that conflict with University exclusive contracts, etc. </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A Procurement Services Buyer can assist you with sourcing items as appropriate, if needed.</a:t>
            </a: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16</a:t>
            </a:r>
          </a:p>
        </p:txBody>
      </p:sp>
      <p:pic>
        <p:nvPicPr>
          <p:cNvPr id="9" name="Picture 8">
            <a:extLst>
              <a:ext uri="{FF2B5EF4-FFF2-40B4-BE49-F238E27FC236}">
                <a16:creationId xmlns:a16="http://schemas.microsoft.com/office/drawing/2014/main" id="{03FC3093-7E8B-47D0-BB63-D906657B7A59}"/>
              </a:ext>
            </a:extLst>
          </p:cNvPr>
          <p:cNvPicPr>
            <a:picLocks noChangeAspect="1"/>
          </p:cNvPicPr>
          <p:nvPr/>
        </p:nvPicPr>
        <p:blipFill>
          <a:blip r:embed="rId3"/>
          <a:stretch>
            <a:fillRect/>
          </a:stretch>
        </p:blipFill>
        <p:spPr>
          <a:xfrm>
            <a:off x="3086984" y="3976937"/>
            <a:ext cx="5705154" cy="2656837"/>
          </a:xfrm>
          <a:prstGeom prst="rect">
            <a:avLst/>
          </a:prstGeom>
          <a:ln>
            <a:solidFill>
              <a:schemeClr val="accent1"/>
            </a:solidFill>
          </a:ln>
        </p:spPr>
      </p:pic>
    </p:spTree>
    <p:extLst>
      <p:ext uri="{BB962C8B-B14F-4D97-AF65-F5344CB8AC3E}">
        <p14:creationId xmlns:p14="http://schemas.microsoft.com/office/powerpoint/2010/main" val="402036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7-Departmental Approvers</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50914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65000"/>
                    <a:lumOff val="35000"/>
                  </a:schemeClr>
                </a:solidFill>
                <a:cs typeface="Arial"/>
              </a:rPr>
              <a:t>Receive separate Amazon-direct training for their role to approve/reject orders</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Approver workflow occurs on the Amazon Business platform and mirrors that of SRM Shopping Carts/PRD/Concur transactions.</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Only one departmental approval required. A departmental group could have multiple Approvers who receive the email notification identical to SRM Shopping Carts, etc.</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Approvers can add additional employees to their groups as well as remove them.</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Can manage additional settings at the departmental level as well as review orders from their area and conduct their own analytics.</a:t>
            </a:r>
          </a:p>
          <a:p>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17</a:t>
            </a:r>
          </a:p>
        </p:txBody>
      </p:sp>
    </p:spTree>
    <p:extLst>
      <p:ext uri="{BB962C8B-B14F-4D97-AF65-F5344CB8AC3E}">
        <p14:creationId xmlns:p14="http://schemas.microsoft.com/office/powerpoint/2010/main" val="1936887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7-Departmental Approvers</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61731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65000"/>
                    <a:lumOff val="35000"/>
                  </a:schemeClr>
                </a:solidFill>
                <a:cs typeface="Arial"/>
              </a:rPr>
              <a:t>Once submitted, each cart moves to the departmental Approver. This is the same Approver(s) who would normally approve an SRM Shopping Cart or most purchase transactions for an area. </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They receive an automatic email with your items and instructions to approve or reject. Approvers can also approve/reject specific line items only. For any rejected items, Amazon automatically adjusts shipping costs.</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Employees can request their local Amazon Approver to add them to departmental group workflow. </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Employees who shop without being previously added to their departmental workflow will be able to browse and place items into a cart, but not able to check out from Amazon. Contact Procurement Services if assistance is needed.</a:t>
            </a:r>
          </a:p>
          <a:p>
            <a:pPr marL="342900" indent="-342900">
              <a:buFont typeface="Arial" panose="020B0604020202020204" pitchFamily="34" charset="0"/>
              <a:buChar char="•"/>
            </a:pPr>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18</a:t>
            </a:r>
          </a:p>
        </p:txBody>
      </p:sp>
    </p:spTree>
    <p:extLst>
      <p:ext uri="{BB962C8B-B14F-4D97-AF65-F5344CB8AC3E}">
        <p14:creationId xmlns:p14="http://schemas.microsoft.com/office/powerpoint/2010/main" val="407341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Table of contents</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60849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solidFill>
                  <a:schemeClr val="tx1">
                    <a:lumMod val="65000"/>
                    <a:lumOff val="35000"/>
                  </a:schemeClr>
                </a:solidFill>
                <a:cs typeface="Arial"/>
              </a:rPr>
              <a:t> What is Enterprise Amazon Business Account?</a:t>
            </a:r>
          </a:p>
          <a:p>
            <a:pPr marL="514350" indent="-514350">
              <a:buFont typeface="+mj-lt"/>
              <a:buAutoNum type="arabicPeriod"/>
            </a:pPr>
            <a:r>
              <a:rPr lang="en-US" sz="2400" dirty="0">
                <a:solidFill>
                  <a:schemeClr val="tx1">
                    <a:lumMod val="65000"/>
                    <a:lumOff val="35000"/>
                  </a:schemeClr>
                </a:solidFill>
              </a:rPr>
              <a:t> Enterprise Amazon Business Account Benefits</a:t>
            </a:r>
          </a:p>
          <a:p>
            <a:pPr marL="514350" indent="-514350">
              <a:buFont typeface="+mj-lt"/>
              <a:buAutoNum type="arabicPeriod"/>
            </a:pPr>
            <a:r>
              <a:rPr lang="en-US" sz="2400" dirty="0">
                <a:solidFill>
                  <a:schemeClr val="tx1">
                    <a:lumMod val="65000"/>
                    <a:lumOff val="35000"/>
                  </a:schemeClr>
                </a:solidFill>
              </a:rPr>
              <a:t> Amazon Purchases in Higher Education</a:t>
            </a:r>
          </a:p>
          <a:p>
            <a:pPr marL="514350" indent="-514350">
              <a:buFont typeface="+mj-lt"/>
              <a:buAutoNum type="arabicPeriod"/>
            </a:pPr>
            <a:r>
              <a:rPr lang="en-US" sz="2400" dirty="0">
                <a:solidFill>
                  <a:schemeClr val="tx1">
                    <a:lumMod val="65000"/>
                    <a:lumOff val="35000"/>
                  </a:schemeClr>
                </a:solidFill>
              </a:rPr>
              <a:t> Access To Platform</a:t>
            </a:r>
          </a:p>
          <a:p>
            <a:pPr marL="514350" indent="-514350">
              <a:buFont typeface="+mj-lt"/>
              <a:buAutoNum type="arabicPeriod"/>
            </a:pPr>
            <a:r>
              <a:rPr lang="en-US" sz="2400" dirty="0">
                <a:solidFill>
                  <a:schemeClr val="tx1">
                    <a:lumMod val="65000"/>
                    <a:lumOff val="35000"/>
                  </a:schemeClr>
                </a:solidFill>
              </a:rPr>
              <a:t> Amazon Business Shopping Experience Key Points</a:t>
            </a:r>
          </a:p>
          <a:p>
            <a:pPr marL="514350" indent="-514350">
              <a:buFont typeface="+mj-lt"/>
              <a:buAutoNum type="arabicPeriod"/>
            </a:pPr>
            <a:r>
              <a:rPr lang="en-US" sz="2400" dirty="0">
                <a:solidFill>
                  <a:schemeClr val="tx1">
                    <a:lumMod val="65000"/>
                    <a:lumOff val="35000"/>
                  </a:schemeClr>
                </a:solidFill>
              </a:rPr>
              <a:t> Restricted Soft- and Hard-Blocked Items</a:t>
            </a:r>
          </a:p>
          <a:p>
            <a:pPr marL="514350" indent="-514350">
              <a:buFont typeface="+mj-lt"/>
              <a:buAutoNum type="arabicPeriod"/>
            </a:pPr>
            <a:r>
              <a:rPr lang="en-US" sz="2400" dirty="0">
                <a:solidFill>
                  <a:schemeClr val="tx1">
                    <a:lumMod val="65000"/>
                    <a:lumOff val="35000"/>
                  </a:schemeClr>
                </a:solidFill>
              </a:rPr>
              <a:t> Departmental Approvals</a:t>
            </a:r>
          </a:p>
          <a:p>
            <a:pPr marL="514350" indent="-514350">
              <a:buFont typeface="+mj-lt"/>
              <a:buAutoNum type="arabicPeriod"/>
            </a:pPr>
            <a:r>
              <a:rPr lang="en-US" sz="2400" dirty="0">
                <a:solidFill>
                  <a:schemeClr val="tx1">
                    <a:lumMod val="65000"/>
                    <a:lumOff val="35000"/>
                  </a:schemeClr>
                </a:solidFill>
              </a:rPr>
              <a:t> Procurement Services Approvals</a:t>
            </a:r>
          </a:p>
          <a:p>
            <a:pPr marL="514350" indent="-514350">
              <a:buFont typeface="+mj-lt"/>
              <a:buAutoNum type="arabicPeriod"/>
            </a:pPr>
            <a:r>
              <a:rPr lang="en-US" sz="2400" dirty="0">
                <a:solidFill>
                  <a:schemeClr val="tx1">
                    <a:lumMod val="65000"/>
                    <a:lumOff val="35000"/>
                  </a:schemeClr>
                </a:solidFill>
              </a:rPr>
              <a:t> Step-by-Step Sample Order and Checkout</a:t>
            </a:r>
          </a:p>
          <a:p>
            <a:pPr marL="514350" indent="-514350">
              <a:buFont typeface="+mj-lt"/>
              <a:buAutoNum type="arabicPeriod"/>
            </a:pPr>
            <a:r>
              <a:rPr lang="en-US" sz="2400" dirty="0">
                <a:solidFill>
                  <a:schemeClr val="tx1">
                    <a:lumMod val="65000"/>
                    <a:lumOff val="35000"/>
                  </a:schemeClr>
                </a:solidFill>
              </a:rPr>
              <a:t> Resources and Support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2</a:t>
            </a:r>
          </a:p>
        </p:txBody>
      </p:sp>
    </p:spTree>
    <p:extLst>
      <p:ext uri="{BB962C8B-B14F-4D97-AF65-F5344CB8AC3E}">
        <p14:creationId xmlns:p14="http://schemas.microsoft.com/office/powerpoint/2010/main" val="3179685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8-Procurement Services approval and Order placement</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65000"/>
                    <a:lumOff val="35000"/>
                  </a:schemeClr>
                </a:solidFill>
                <a:cs typeface="Arial"/>
              </a:rPr>
              <a:t>Each order, once approved by the department, will move through Procurement Services for review and approval</a:t>
            </a:r>
          </a:p>
          <a:p>
            <a:pPr marL="342900" indent="-342900">
              <a:buFont typeface="Arial" panose="020B0604020202020204" pitchFamily="34" charset="0"/>
              <a:buChar char="•"/>
            </a:pPr>
            <a:r>
              <a:rPr lang="en-US" sz="2400" dirty="0">
                <a:solidFill>
                  <a:schemeClr val="tx1">
                    <a:lumMod val="65000"/>
                    <a:lumOff val="35000"/>
                  </a:schemeClr>
                </a:solidFill>
                <a:cs typeface="Arial"/>
              </a:rPr>
              <a:t>Ensures institutional oversight/compliance and no conflicts with existing </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contracts, etc.</a:t>
            </a:r>
          </a:p>
          <a:p>
            <a:pPr marL="342900" indent="-342900">
              <a:buFont typeface="Arial" panose="020B0604020202020204" pitchFamily="34" charset="0"/>
              <a:buChar char="•"/>
            </a:pPr>
            <a:r>
              <a:rPr lang="en-US" sz="2400" dirty="0">
                <a:solidFill>
                  <a:schemeClr val="tx1">
                    <a:lumMod val="65000"/>
                    <a:lumOff val="35000"/>
                  </a:schemeClr>
                </a:solidFill>
                <a:cs typeface="Arial"/>
              </a:rPr>
              <a:t>Once approved in Procurement Services, order immediately places with Amazon for </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fulfillment and Shopper is notified by email.</a:t>
            </a:r>
          </a:p>
          <a:p>
            <a:pPr marL="342900" indent="-342900">
              <a:buFont typeface="Arial" panose="020B0604020202020204" pitchFamily="34" charset="0"/>
              <a:buChar char="•"/>
            </a:pPr>
            <a:r>
              <a:rPr lang="en-US" sz="2400" dirty="0">
                <a:solidFill>
                  <a:schemeClr val="tx1">
                    <a:lumMod val="65000"/>
                    <a:lumOff val="35000"/>
                  </a:schemeClr>
                </a:solidFill>
                <a:cs typeface="Arial"/>
              </a:rPr>
              <a:t>Amazon holds the price on Shopping Cart items for 7 calendar days from the </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time of checkout until order placement. Approvers are encouraged to review/</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approve their carts expediently.</a:t>
            </a:r>
          </a:p>
          <a:p>
            <a:pPr marL="342900" indent="-342900">
              <a:buFont typeface="Arial" panose="020B0604020202020204" pitchFamily="34" charset="0"/>
              <a:buChar char="•"/>
            </a:pPr>
            <a:r>
              <a:rPr lang="en-US" sz="2400" dirty="0">
                <a:solidFill>
                  <a:schemeClr val="tx1">
                    <a:lumMod val="65000"/>
                    <a:lumOff val="35000"/>
                  </a:schemeClr>
                </a:solidFill>
                <a:cs typeface="Arial"/>
              </a:rPr>
              <a:t>Procurement Services plans to review carts within one to two business days of receipt. Amazon will notify the Shopper if an order placement falls outside the 7-day window.</a:t>
            </a:r>
          </a:p>
          <a:p>
            <a:pPr marL="342900" indent="-342900">
              <a:buFont typeface="Arial" panose="020B0604020202020204" pitchFamily="34" charset="0"/>
              <a:buChar char="•"/>
            </a:pPr>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19</a:t>
            </a:r>
          </a:p>
        </p:txBody>
      </p:sp>
    </p:spTree>
    <p:extLst>
      <p:ext uri="{BB962C8B-B14F-4D97-AF65-F5344CB8AC3E}">
        <p14:creationId xmlns:p14="http://schemas.microsoft.com/office/powerpoint/2010/main" val="3977629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Summary Amazon Business Shopping Experience</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Workflow for an Amazon Business Order:</a:t>
            </a: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20</a:t>
            </a:r>
          </a:p>
        </p:txBody>
      </p:sp>
      <p:grpSp>
        <p:nvGrpSpPr>
          <p:cNvPr id="2" name="Group 4">
            <a:extLst>
              <a:ext uri="{FF2B5EF4-FFF2-40B4-BE49-F238E27FC236}">
                <a16:creationId xmlns:a16="http://schemas.microsoft.com/office/drawing/2014/main" id="{465A27B6-6A45-0A9C-03F2-E5A40529814A}"/>
              </a:ext>
            </a:extLst>
          </p:cNvPr>
          <p:cNvGrpSpPr>
            <a:grpSpLocks noChangeAspect="1"/>
          </p:cNvGrpSpPr>
          <p:nvPr/>
        </p:nvGrpSpPr>
        <p:grpSpPr bwMode="auto">
          <a:xfrm>
            <a:off x="1022350" y="1700213"/>
            <a:ext cx="9906000" cy="3943350"/>
            <a:chOff x="644" y="1071"/>
            <a:chExt cx="6240" cy="2484"/>
          </a:xfrm>
        </p:grpSpPr>
        <p:sp>
          <p:nvSpPr>
            <p:cNvPr id="9" name="AutoShape 3">
              <a:extLst>
                <a:ext uri="{FF2B5EF4-FFF2-40B4-BE49-F238E27FC236}">
                  <a16:creationId xmlns:a16="http://schemas.microsoft.com/office/drawing/2014/main" id="{8C0EC243-6AF7-AF6B-AFFE-A692549465A2}"/>
                </a:ext>
              </a:extLst>
            </p:cNvPr>
            <p:cNvSpPr>
              <a:spLocks noChangeAspect="1" noTextEdit="1"/>
            </p:cNvSpPr>
            <p:nvPr/>
          </p:nvSpPr>
          <p:spPr bwMode="auto">
            <a:xfrm>
              <a:off x="644" y="1071"/>
              <a:ext cx="6240" cy="2484"/>
            </a:xfrm>
            <a:prstGeom prst="rect">
              <a:avLst/>
            </a:prstGeom>
            <a:noFill/>
            <a:ln w="9525" cap="flat" cmpd="sng" algn="ctr">
              <a:solidFill>
                <a:srgbClr val="4472C4"/>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a:extLst>
                <a:ext uri="{FF2B5EF4-FFF2-40B4-BE49-F238E27FC236}">
                  <a16:creationId xmlns:a16="http://schemas.microsoft.com/office/drawing/2014/main" id="{70502E35-715C-D643-B8F3-137F50FDBA98}"/>
                </a:ext>
              </a:extLst>
            </p:cNvPr>
            <p:cNvSpPr>
              <a:spLocks noChangeArrowheads="1"/>
            </p:cNvSpPr>
            <p:nvPr/>
          </p:nvSpPr>
          <p:spPr bwMode="auto">
            <a:xfrm>
              <a:off x="920" y="1155"/>
              <a:ext cx="109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Amazon Shopper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9FA303AC-ED37-5C3F-C024-81DF84BEFAE4}"/>
                </a:ext>
              </a:extLst>
            </p:cNvPr>
            <p:cNvSpPr>
              <a:spLocks noChangeArrowheads="1"/>
            </p:cNvSpPr>
            <p:nvPr/>
          </p:nvSpPr>
          <p:spPr bwMode="auto">
            <a:xfrm>
              <a:off x="920" y="1312"/>
              <a:ext cx="1033"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0DDB423A-DF3D-3840-4B4E-96D2F4616452}"/>
                </a:ext>
              </a:extLst>
            </p:cNvPr>
            <p:cNvSpPr>
              <a:spLocks noChangeArrowheads="1"/>
            </p:cNvSpPr>
            <p:nvPr/>
          </p:nvSpPr>
          <p:spPr bwMode="auto">
            <a:xfrm>
              <a:off x="2410" y="1155"/>
              <a:ext cx="111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Dept Approver(s)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234865D0-CE54-1DB3-0310-3D3FACB2CC54}"/>
                </a:ext>
              </a:extLst>
            </p:cNvPr>
            <p:cNvSpPr>
              <a:spLocks noChangeArrowheads="1"/>
            </p:cNvSpPr>
            <p:nvPr/>
          </p:nvSpPr>
          <p:spPr bwMode="auto">
            <a:xfrm>
              <a:off x="2410" y="1312"/>
              <a:ext cx="1033"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9">
              <a:extLst>
                <a:ext uri="{FF2B5EF4-FFF2-40B4-BE49-F238E27FC236}">
                  <a16:creationId xmlns:a16="http://schemas.microsoft.com/office/drawing/2014/main" id="{04DAB3D8-8598-AFAC-72FE-47203556873F}"/>
                </a:ext>
              </a:extLst>
            </p:cNvPr>
            <p:cNvSpPr>
              <a:spLocks noChangeArrowheads="1"/>
            </p:cNvSpPr>
            <p:nvPr/>
          </p:nvSpPr>
          <p:spPr bwMode="auto">
            <a:xfrm>
              <a:off x="3863" y="1155"/>
              <a:ext cx="13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a:ln>
                    <a:noFill/>
                  </a:ln>
                  <a:solidFill>
                    <a:srgbClr val="000000"/>
                  </a:solidFill>
                  <a:effectLst/>
                  <a:latin typeface="Calibri" panose="020F0502020204030204" pitchFamily="34" charset="0"/>
                </a:rPr>
                <a:t>Procurement Services</a:t>
              </a:r>
              <a:endParaRPr kumimoji="0" lang="en-US" altLang="en-US" sz="1800" b="0" i="0" u="sng" strike="noStrike" cap="none" normalizeH="0" baseline="0" dirty="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B8D3F462-1561-43D0-C2E8-7137D696866D}"/>
                </a:ext>
              </a:extLst>
            </p:cNvPr>
            <p:cNvSpPr>
              <a:spLocks noChangeArrowheads="1"/>
            </p:cNvSpPr>
            <p:nvPr/>
          </p:nvSpPr>
          <p:spPr bwMode="auto">
            <a:xfrm>
              <a:off x="5689" y="1155"/>
              <a:ext cx="56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rPr>
                <a:t>Amazon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603A68B9-9AA8-2343-901C-171F336BAA0F}"/>
                </a:ext>
              </a:extLst>
            </p:cNvPr>
            <p:cNvSpPr>
              <a:spLocks noChangeArrowheads="1"/>
            </p:cNvSpPr>
            <p:nvPr/>
          </p:nvSpPr>
          <p:spPr bwMode="auto">
            <a:xfrm>
              <a:off x="5689" y="1312"/>
              <a:ext cx="498"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3">
              <a:extLst>
                <a:ext uri="{FF2B5EF4-FFF2-40B4-BE49-F238E27FC236}">
                  <a16:creationId xmlns:a16="http://schemas.microsoft.com/office/drawing/2014/main" id="{741E613C-EA7A-32DE-DAF1-3691705C88F4}"/>
                </a:ext>
              </a:extLst>
            </p:cNvPr>
            <p:cNvSpPr>
              <a:spLocks noChangeArrowheads="1"/>
            </p:cNvSpPr>
            <p:nvPr/>
          </p:nvSpPr>
          <p:spPr bwMode="auto">
            <a:xfrm>
              <a:off x="1052" y="2274"/>
              <a:ext cx="89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Access via myUK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id="{F6F4C226-BB1B-E0A5-6093-87816E7DA765}"/>
                </a:ext>
              </a:extLst>
            </p:cNvPr>
            <p:cNvSpPr>
              <a:spLocks noChangeArrowheads="1"/>
            </p:cNvSpPr>
            <p:nvPr/>
          </p:nvSpPr>
          <p:spPr bwMode="auto">
            <a:xfrm>
              <a:off x="998" y="2424"/>
              <a:ext cx="10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Enterprise Services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DAEC154B-EB84-7413-8EA4-E7EF46DAFD00}"/>
                </a:ext>
              </a:extLst>
            </p:cNvPr>
            <p:cNvSpPr>
              <a:spLocks noChangeArrowheads="1"/>
            </p:cNvSpPr>
            <p:nvPr/>
          </p:nvSpPr>
          <p:spPr bwMode="auto">
            <a:xfrm>
              <a:off x="1347" y="2575"/>
              <a:ext cx="2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tab.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9C173648-FC7B-966A-0DB9-0AAC5AF04971}"/>
                </a:ext>
              </a:extLst>
            </p:cNvPr>
            <p:cNvSpPr>
              <a:spLocks noChangeArrowheads="1"/>
            </p:cNvSpPr>
            <p:nvPr/>
          </p:nvSpPr>
          <p:spPr bwMode="auto">
            <a:xfrm>
              <a:off x="944" y="2725"/>
              <a:ext cx="113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First-time access may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id="{C944312B-2655-6CE1-F33C-5A1EFAE9198D}"/>
                </a:ext>
              </a:extLst>
            </p:cNvPr>
            <p:cNvSpPr>
              <a:spLocks noChangeArrowheads="1"/>
            </p:cNvSpPr>
            <p:nvPr/>
          </p:nvSpPr>
          <p:spPr bwMode="auto">
            <a:xfrm>
              <a:off x="1076" y="2875"/>
              <a:ext cx="8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require account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id="{39E0025D-E011-E0C1-6209-447C5A53F461}"/>
                </a:ext>
              </a:extLst>
            </p:cNvPr>
            <p:cNvSpPr>
              <a:spLocks noChangeArrowheads="1"/>
            </p:cNvSpPr>
            <p:nvPr/>
          </p:nvSpPr>
          <p:spPr bwMode="auto">
            <a:xfrm>
              <a:off x="938" y="3026"/>
              <a:ext cx="11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conversion/migration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C7E26629-D219-8836-7321-B562FF3ADF71}"/>
                </a:ext>
              </a:extLst>
            </p:cNvPr>
            <p:cNvSpPr>
              <a:spLocks noChangeArrowheads="1"/>
            </p:cNvSpPr>
            <p:nvPr/>
          </p:nvSpPr>
          <p:spPr bwMode="auto">
            <a:xfrm>
              <a:off x="1305" y="3176"/>
              <a:ext cx="3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tasks.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0927255C-AD70-FFE1-5CEE-5CAC36685C40}"/>
                </a:ext>
              </a:extLst>
            </p:cNvPr>
            <p:cNvSpPr>
              <a:spLocks noChangeArrowheads="1"/>
            </p:cNvSpPr>
            <p:nvPr/>
          </p:nvSpPr>
          <p:spPr bwMode="auto">
            <a:xfrm>
              <a:off x="2530" y="2196"/>
              <a:ext cx="91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Dept approver(s)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8EB02CD1-A5A7-0C0A-63C6-B3750EE540B5}"/>
                </a:ext>
              </a:extLst>
            </p:cNvPr>
            <p:cNvSpPr>
              <a:spLocks noChangeArrowheads="1"/>
            </p:cNvSpPr>
            <p:nvPr/>
          </p:nvSpPr>
          <p:spPr bwMode="auto">
            <a:xfrm>
              <a:off x="2566" y="2346"/>
              <a:ext cx="85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receive(s) email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id="{1B48B8CF-4B1A-54C6-54D2-1C8A4F3A2320}"/>
                </a:ext>
              </a:extLst>
            </p:cNvPr>
            <p:cNvSpPr>
              <a:spLocks noChangeArrowheads="1"/>
            </p:cNvSpPr>
            <p:nvPr/>
          </p:nvSpPr>
          <p:spPr bwMode="auto">
            <a:xfrm>
              <a:off x="2650" y="2496"/>
              <a:ext cx="67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notification.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id="{4C2C1727-CEED-83DB-906B-A3008A0057D8}"/>
                </a:ext>
              </a:extLst>
            </p:cNvPr>
            <p:cNvSpPr>
              <a:spLocks noChangeArrowheads="1"/>
            </p:cNvSpPr>
            <p:nvPr/>
          </p:nvSpPr>
          <p:spPr bwMode="auto">
            <a:xfrm>
              <a:off x="2428" y="2647"/>
              <a:ext cx="11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Accesses via "Details"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190F9FAC-5D40-CD99-551E-2EF142A71013}"/>
                </a:ext>
              </a:extLst>
            </p:cNvPr>
            <p:cNvSpPr>
              <a:spLocks noChangeArrowheads="1"/>
            </p:cNvSpPr>
            <p:nvPr/>
          </p:nvSpPr>
          <p:spPr bwMode="auto">
            <a:xfrm>
              <a:off x="2410" y="2797"/>
              <a:ext cx="120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link within email or log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690B276E-9285-9547-E7D2-6A977BFC43E8}"/>
                </a:ext>
              </a:extLst>
            </p:cNvPr>
            <p:cNvSpPr>
              <a:spLocks noChangeArrowheads="1"/>
            </p:cNvSpPr>
            <p:nvPr/>
          </p:nvSpPr>
          <p:spPr bwMode="auto">
            <a:xfrm>
              <a:off x="2506" y="2948"/>
              <a:ext cx="98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in to account. One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E43EDC35-3612-DFCC-BC4C-34E152B159CB}"/>
                </a:ext>
              </a:extLst>
            </p:cNvPr>
            <p:cNvSpPr>
              <a:spLocks noChangeArrowheads="1"/>
            </p:cNvSpPr>
            <p:nvPr/>
          </p:nvSpPr>
          <p:spPr bwMode="auto">
            <a:xfrm>
              <a:off x="2500" y="3098"/>
              <a:ext cx="10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level departmental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id="{A0A42F68-6039-4C9C-928E-A7C8F7158AAF}"/>
                </a:ext>
              </a:extLst>
            </p:cNvPr>
            <p:cNvSpPr>
              <a:spLocks noChangeArrowheads="1"/>
            </p:cNvSpPr>
            <p:nvPr/>
          </p:nvSpPr>
          <p:spPr bwMode="auto">
            <a:xfrm>
              <a:off x="2500" y="3248"/>
              <a:ext cx="9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approval required.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8">
              <a:extLst>
                <a:ext uri="{FF2B5EF4-FFF2-40B4-BE49-F238E27FC236}">
                  <a16:creationId xmlns:a16="http://schemas.microsoft.com/office/drawing/2014/main" id="{35456A99-E43B-89A5-3205-B66449573DF6}"/>
                </a:ext>
              </a:extLst>
            </p:cNvPr>
            <p:cNvSpPr>
              <a:spLocks noChangeArrowheads="1"/>
            </p:cNvSpPr>
            <p:nvPr/>
          </p:nvSpPr>
          <p:spPr bwMode="auto">
            <a:xfrm>
              <a:off x="3922" y="2208"/>
              <a:ext cx="100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Procurement Services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 Buyer(s)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29">
              <a:extLst>
                <a:ext uri="{FF2B5EF4-FFF2-40B4-BE49-F238E27FC236}">
                  <a16:creationId xmlns:a16="http://schemas.microsoft.com/office/drawing/2014/main" id="{BC56FAAC-B131-04D6-AC3B-28D5C591CF3C}"/>
                </a:ext>
              </a:extLst>
            </p:cNvPr>
            <p:cNvSpPr>
              <a:spLocks noChangeArrowheads="1"/>
            </p:cNvSpPr>
            <p:nvPr/>
          </p:nvSpPr>
          <p:spPr bwMode="auto">
            <a:xfrm>
              <a:off x="4115" y="2496"/>
              <a:ext cx="73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receive email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0">
              <a:extLst>
                <a:ext uri="{FF2B5EF4-FFF2-40B4-BE49-F238E27FC236}">
                  <a16:creationId xmlns:a16="http://schemas.microsoft.com/office/drawing/2014/main" id="{8EF8DB37-6AAD-AAD0-E327-6846658969F9}"/>
                </a:ext>
              </a:extLst>
            </p:cNvPr>
            <p:cNvSpPr>
              <a:spLocks noChangeArrowheads="1"/>
            </p:cNvSpPr>
            <p:nvPr/>
          </p:nvSpPr>
          <p:spPr bwMode="auto">
            <a:xfrm>
              <a:off x="4139" y="2647"/>
              <a:ext cx="67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notification.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1">
              <a:extLst>
                <a:ext uri="{FF2B5EF4-FFF2-40B4-BE49-F238E27FC236}">
                  <a16:creationId xmlns:a16="http://schemas.microsoft.com/office/drawing/2014/main" id="{017330E9-4F40-1AAA-EFF7-57ADADF8CEA1}"/>
                </a:ext>
              </a:extLst>
            </p:cNvPr>
            <p:cNvSpPr>
              <a:spLocks noChangeArrowheads="1"/>
            </p:cNvSpPr>
            <p:nvPr/>
          </p:nvSpPr>
          <p:spPr bwMode="auto">
            <a:xfrm>
              <a:off x="3917" y="2797"/>
              <a:ext cx="11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Accesses via "Details"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id="{230139CD-9316-760B-7659-9B88EB0AE5ED}"/>
                </a:ext>
              </a:extLst>
            </p:cNvPr>
            <p:cNvSpPr>
              <a:spLocks noChangeArrowheads="1"/>
            </p:cNvSpPr>
            <p:nvPr/>
          </p:nvSpPr>
          <p:spPr bwMode="auto">
            <a:xfrm>
              <a:off x="3899" y="2948"/>
              <a:ext cx="120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link within email or log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id="{D56BAF37-0B4E-F7C4-128E-8F8C38E2664A}"/>
                </a:ext>
              </a:extLst>
            </p:cNvPr>
            <p:cNvSpPr>
              <a:spLocks noChangeArrowheads="1"/>
            </p:cNvSpPr>
            <p:nvPr/>
          </p:nvSpPr>
          <p:spPr bwMode="auto">
            <a:xfrm>
              <a:off x="4103" y="3098"/>
              <a:ext cx="72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in to account.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id="{1E4F9DD8-3110-AC59-4ADA-9FE3BAC1704C}"/>
                </a:ext>
              </a:extLst>
            </p:cNvPr>
            <p:cNvSpPr>
              <a:spLocks noChangeArrowheads="1"/>
            </p:cNvSpPr>
            <p:nvPr/>
          </p:nvSpPr>
          <p:spPr bwMode="auto">
            <a:xfrm>
              <a:off x="5521" y="2346"/>
              <a:ext cx="9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Order placed with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id="{E51306C7-EFD9-A7B6-95BF-F6CEE3AE857A}"/>
                </a:ext>
              </a:extLst>
            </p:cNvPr>
            <p:cNvSpPr>
              <a:spLocks noChangeArrowheads="1"/>
            </p:cNvSpPr>
            <p:nvPr/>
          </p:nvSpPr>
          <p:spPr bwMode="auto">
            <a:xfrm>
              <a:off x="5449" y="2496"/>
              <a:ext cx="11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Amazon and fulfilled.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id="{EAE93D1A-A754-3B8A-7608-99DC65D7BA5A}"/>
                </a:ext>
              </a:extLst>
            </p:cNvPr>
            <p:cNvSpPr>
              <a:spLocks noChangeArrowheads="1"/>
            </p:cNvSpPr>
            <p:nvPr/>
          </p:nvSpPr>
          <p:spPr bwMode="auto">
            <a:xfrm>
              <a:off x="5509" y="2647"/>
              <a:ext cx="99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If order placement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7">
              <a:extLst>
                <a:ext uri="{FF2B5EF4-FFF2-40B4-BE49-F238E27FC236}">
                  <a16:creationId xmlns:a16="http://schemas.microsoft.com/office/drawing/2014/main" id="{617510E6-4969-271B-1172-DD4D12085B01}"/>
                </a:ext>
              </a:extLst>
            </p:cNvPr>
            <p:cNvSpPr>
              <a:spLocks noChangeArrowheads="1"/>
            </p:cNvSpPr>
            <p:nvPr/>
          </p:nvSpPr>
          <p:spPr bwMode="auto">
            <a:xfrm>
              <a:off x="5545" y="2797"/>
              <a:ext cx="9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date &gt; 7 calendar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8">
              <a:extLst>
                <a:ext uri="{FF2B5EF4-FFF2-40B4-BE49-F238E27FC236}">
                  <a16:creationId xmlns:a16="http://schemas.microsoft.com/office/drawing/2014/main" id="{59C97A48-D47E-2517-EBF3-0D39D7165CCE}"/>
                </a:ext>
              </a:extLst>
            </p:cNvPr>
            <p:cNvSpPr>
              <a:spLocks noChangeArrowheads="1"/>
            </p:cNvSpPr>
            <p:nvPr/>
          </p:nvSpPr>
          <p:spPr bwMode="auto">
            <a:xfrm>
              <a:off x="5533" y="2948"/>
              <a:ext cx="9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days, pricing may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9">
              <a:extLst>
                <a:ext uri="{FF2B5EF4-FFF2-40B4-BE49-F238E27FC236}">
                  <a16:creationId xmlns:a16="http://schemas.microsoft.com/office/drawing/2014/main" id="{1AEC9FC5-663E-F88B-2626-4CCC6D381075}"/>
                </a:ext>
              </a:extLst>
            </p:cNvPr>
            <p:cNvSpPr>
              <a:spLocks noChangeArrowheads="1"/>
            </p:cNvSpPr>
            <p:nvPr/>
          </p:nvSpPr>
          <p:spPr bwMode="auto">
            <a:xfrm>
              <a:off x="5779" y="3098"/>
              <a:ext cx="39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expire.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0">
              <a:extLst>
                <a:ext uri="{FF2B5EF4-FFF2-40B4-BE49-F238E27FC236}">
                  <a16:creationId xmlns:a16="http://schemas.microsoft.com/office/drawing/2014/main" id="{5D8D8E56-8401-3399-41F0-C2301EC614B8}"/>
                </a:ext>
              </a:extLst>
            </p:cNvPr>
            <p:cNvSpPr>
              <a:spLocks noChangeArrowheads="1"/>
            </p:cNvSpPr>
            <p:nvPr/>
          </p:nvSpPr>
          <p:spPr bwMode="auto">
            <a:xfrm>
              <a:off x="896" y="2142"/>
              <a:ext cx="1087"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1">
              <a:extLst>
                <a:ext uri="{FF2B5EF4-FFF2-40B4-BE49-F238E27FC236}">
                  <a16:creationId xmlns:a16="http://schemas.microsoft.com/office/drawing/2014/main" id="{268FB6F5-1C0D-3E76-8C04-81DE91AB704F}"/>
                </a:ext>
              </a:extLst>
            </p:cNvPr>
            <p:cNvSpPr>
              <a:spLocks noChangeArrowheads="1"/>
            </p:cNvSpPr>
            <p:nvPr/>
          </p:nvSpPr>
          <p:spPr bwMode="auto">
            <a:xfrm>
              <a:off x="2386" y="2142"/>
              <a:ext cx="1087"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2">
              <a:extLst>
                <a:ext uri="{FF2B5EF4-FFF2-40B4-BE49-F238E27FC236}">
                  <a16:creationId xmlns:a16="http://schemas.microsoft.com/office/drawing/2014/main" id="{4789CE54-565C-39B6-0493-5EBA08A053CF}"/>
                </a:ext>
              </a:extLst>
            </p:cNvPr>
            <p:cNvSpPr>
              <a:spLocks noChangeArrowheads="1"/>
            </p:cNvSpPr>
            <p:nvPr/>
          </p:nvSpPr>
          <p:spPr bwMode="auto">
            <a:xfrm>
              <a:off x="3875" y="2142"/>
              <a:ext cx="1087"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3">
              <a:extLst>
                <a:ext uri="{FF2B5EF4-FFF2-40B4-BE49-F238E27FC236}">
                  <a16:creationId xmlns:a16="http://schemas.microsoft.com/office/drawing/2014/main" id="{4367DB83-4C50-113C-6D78-8F47FEDA3352}"/>
                </a:ext>
              </a:extLst>
            </p:cNvPr>
            <p:cNvSpPr>
              <a:spLocks noChangeArrowheads="1"/>
            </p:cNvSpPr>
            <p:nvPr/>
          </p:nvSpPr>
          <p:spPr bwMode="auto">
            <a:xfrm>
              <a:off x="896" y="3423"/>
              <a:ext cx="1087"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4">
              <a:extLst>
                <a:ext uri="{FF2B5EF4-FFF2-40B4-BE49-F238E27FC236}">
                  <a16:creationId xmlns:a16="http://schemas.microsoft.com/office/drawing/2014/main" id="{499BA1D4-00DA-BCB7-6EAB-188256EDEEC1}"/>
                </a:ext>
              </a:extLst>
            </p:cNvPr>
            <p:cNvSpPr>
              <a:spLocks noChangeArrowheads="1"/>
            </p:cNvSpPr>
            <p:nvPr/>
          </p:nvSpPr>
          <p:spPr bwMode="auto">
            <a:xfrm>
              <a:off x="2386" y="3423"/>
              <a:ext cx="1087"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5">
              <a:extLst>
                <a:ext uri="{FF2B5EF4-FFF2-40B4-BE49-F238E27FC236}">
                  <a16:creationId xmlns:a16="http://schemas.microsoft.com/office/drawing/2014/main" id="{6436FCFA-A2D2-B595-14AF-215F45F486F1}"/>
                </a:ext>
              </a:extLst>
            </p:cNvPr>
            <p:cNvSpPr>
              <a:spLocks noChangeArrowheads="1"/>
            </p:cNvSpPr>
            <p:nvPr/>
          </p:nvSpPr>
          <p:spPr bwMode="auto">
            <a:xfrm>
              <a:off x="3875" y="3423"/>
              <a:ext cx="1087"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6">
              <a:extLst>
                <a:ext uri="{FF2B5EF4-FFF2-40B4-BE49-F238E27FC236}">
                  <a16:creationId xmlns:a16="http://schemas.microsoft.com/office/drawing/2014/main" id="{0C06D40B-1792-BC83-7621-648CBA792B45}"/>
                </a:ext>
              </a:extLst>
            </p:cNvPr>
            <p:cNvSpPr>
              <a:spLocks noChangeArrowheads="1"/>
            </p:cNvSpPr>
            <p:nvPr/>
          </p:nvSpPr>
          <p:spPr bwMode="auto">
            <a:xfrm>
              <a:off x="884" y="2142"/>
              <a:ext cx="12" cy="1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7">
              <a:extLst>
                <a:ext uri="{FF2B5EF4-FFF2-40B4-BE49-F238E27FC236}">
                  <a16:creationId xmlns:a16="http://schemas.microsoft.com/office/drawing/2014/main" id="{B864E5F7-2F46-DF06-E5DD-F800D19110AD}"/>
                </a:ext>
              </a:extLst>
            </p:cNvPr>
            <p:cNvSpPr>
              <a:spLocks noChangeArrowheads="1"/>
            </p:cNvSpPr>
            <p:nvPr/>
          </p:nvSpPr>
          <p:spPr bwMode="auto">
            <a:xfrm>
              <a:off x="1971" y="2154"/>
              <a:ext cx="12" cy="12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8">
              <a:extLst>
                <a:ext uri="{FF2B5EF4-FFF2-40B4-BE49-F238E27FC236}">
                  <a16:creationId xmlns:a16="http://schemas.microsoft.com/office/drawing/2014/main" id="{3AE4FCCD-7A77-B745-4109-E28516281D2A}"/>
                </a:ext>
              </a:extLst>
            </p:cNvPr>
            <p:cNvSpPr>
              <a:spLocks noChangeArrowheads="1"/>
            </p:cNvSpPr>
            <p:nvPr/>
          </p:nvSpPr>
          <p:spPr bwMode="auto">
            <a:xfrm>
              <a:off x="2374" y="2142"/>
              <a:ext cx="12" cy="1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9">
              <a:extLst>
                <a:ext uri="{FF2B5EF4-FFF2-40B4-BE49-F238E27FC236}">
                  <a16:creationId xmlns:a16="http://schemas.microsoft.com/office/drawing/2014/main" id="{1097C417-C1F5-F63D-D107-FC7A812D3E24}"/>
                </a:ext>
              </a:extLst>
            </p:cNvPr>
            <p:cNvSpPr>
              <a:spLocks noChangeArrowheads="1"/>
            </p:cNvSpPr>
            <p:nvPr/>
          </p:nvSpPr>
          <p:spPr bwMode="auto">
            <a:xfrm>
              <a:off x="3461" y="2154"/>
              <a:ext cx="12" cy="12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0">
              <a:extLst>
                <a:ext uri="{FF2B5EF4-FFF2-40B4-BE49-F238E27FC236}">
                  <a16:creationId xmlns:a16="http://schemas.microsoft.com/office/drawing/2014/main" id="{4EC83837-44DF-614D-81A3-D35A0DDC4266}"/>
                </a:ext>
              </a:extLst>
            </p:cNvPr>
            <p:cNvSpPr>
              <a:spLocks noChangeArrowheads="1"/>
            </p:cNvSpPr>
            <p:nvPr/>
          </p:nvSpPr>
          <p:spPr bwMode="auto">
            <a:xfrm>
              <a:off x="3863" y="2142"/>
              <a:ext cx="12" cy="1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1">
              <a:extLst>
                <a:ext uri="{FF2B5EF4-FFF2-40B4-BE49-F238E27FC236}">
                  <a16:creationId xmlns:a16="http://schemas.microsoft.com/office/drawing/2014/main" id="{A12DC141-7FF7-65F4-ADC7-02511E8DA236}"/>
                </a:ext>
              </a:extLst>
            </p:cNvPr>
            <p:cNvSpPr>
              <a:spLocks noChangeArrowheads="1"/>
            </p:cNvSpPr>
            <p:nvPr/>
          </p:nvSpPr>
          <p:spPr bwMode="auto">
            <a:xfrm>
              <a:off x="4950" y="2154"/>
              <a:ext cx="12" cy="12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2">
              <a:extLst>
                <a:ext uri="{FF2B5EF4-FFF2-40B4-BE49-F238E27FC236}">
                  <a16:creationId xmlns:a16="http://schemas.microsoft.com/office/drawing/2014/main" id="{FEB5F280-0B70-F766-3879-B67C2600FB44}"/>
                </a:ext>
              </a:extLst>
            </p:cNvPr>
            <p:cNvSpPr>
              <a:spLocks noChangeArrowheads="1"/>
            </p:cNvSpPr>
            <p:nvPr/>
          </p:nvSpPr>
          <p:spPr bwMode="auto">
            <a:xfrm>
              <a:off x="5383" y="2142"/>
              <a:ext cx="12" cy="129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3">
              <a:extLst>
                <a:ext uri="{FF2B5EF4-FFF2-40B4-BE49-F238E27FC236}">
                  <a16:creationId xmlns:a16="http://schemas.microsoft.com/office/drawing/2014/main" id="{B5964496-786E-2A61-B78D-3E51CC2FE2C9}"/>
                </a:ext>
              </a:extLst>
            </p:cNvPr>
            <p:cNvSpPr>
              <a:spLocks noChangeArrowheads="1"/>
            </p:cNvSpPr>
            <p:nvPr/>
          </p:nvSpPr>
          <p:spPr bwMode="auto">
            <a:xfrm>
              <a:off x="6470" y="2154"/>
              <a:ext cx="12" cy="128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4">
              <a:extLst>
                <a:ext uri="{FF2B5EF4-FFF2-40B4-BE49-F238E27FC236}">
                  <a16:creationId xmlns:a16="http://schemas.microsoft.com/office/drawing/2014/main" id="{6980A903-EBBC-CBC2-3DFE-44F4A343A71B}"/>
                </a:ext>
              </a:extLst>
            </p:cNvPr>
            <p:cNvSpPr>
              <a:spLocks noChangeArrowheads="1"/>
            </p:cNvSpPr>
            <p:nvPr/>
          </p:nvSpPr>
          <p:spPr bwMode="auto">
            <a:xfrm>
              <a:off x="5395" y="2142"/>
              <a:ext cx="1087"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5">
              <a:extLst>
                <a:ext uri="{FF2B5EF4-FFF2-40B4-BE49-F238E27FC236}">
                  <a16:creationId xmlns:a16="http://schemas.microsoft.com/office/drawing/2014/main" id="{9C901523-9E22-0108-375D-53AE730202C2}"/>
                </a:ext>
              </a:extLst>
            </p:cNvPr>
            <p:cNvSpPr>
              <a:spLocks noChangeArrowheads="1"/>
            </p:cNvSpPr>
            <p:nvPr/>
          </p:nvSpPr>
          <p:spPr bwMode="auto">
            <a:xfrm>
              <a:off x="5395" y="3423"/>
              <a:ext cx="1087"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80" name="Picture 56">
              <a:extLst>
                <a:ext uri="{FF2B5EF4-FFF2-40B4-BE49-F238E27FC236}">
                  <a16:creationId xmlns:a16="http://schemas.microsoft.com/office/drawing/2014/main" id="{14EC5B02-F822-B0C5-2D46-7AC552601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 y="1456"/>
              <a:ext cx="29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1" name="Picture 57">
              <a:extLst>
                <a:ext uri="{FF2B5EF4-FFF2-40B4-BE49-F238E27FC236}">
                  <a16:creationId xmlns:a16="http://schemas.microsoft.com/office/drawing/2014/main" id="{79D63E69-0660-AAE4-A4DE-8C93233DA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 y="1480"/>
              <a:ext cx="30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Freeform 58">
              <a:extLst>
                <a:ext uri="{FF2B5EF4-FFF2-40B4-BE49-F238E27FC236}">
                  <a16:creationId xmlns:a16="http://schemas.microsoft.com/office/drawing/2014/main" id="{F18A2E9E-78F6-CE7B-6D53-C1C13934E3E0}"/>
                </a:ext>
              </a:extLst>
            </p:cNvPr>
            <p:cNvSpPr>
              <a:spLocks noEditPoints="1"/>
            </p:cNvSpPr>
            <p:nvPr/>
          </p:nvSpPr>
          <p:spPr bwMode="auto">
            <a:xfrm>
              <a:off x="770" y="1757"/>
              <a:ext cx="6078" cy="240"/>
            </a:xfrm>
            <a:custGeom>
              <a:avLst/>
              <a:gdLst>
                <a:gd name="T0" fmla="*/ 0 w 6078"/>
                <a:gd name="T1" fmla="*/ 80 h 240"/>
                <a:gd name="T2" fmla="*/ 5878 w 6078"/>
                <a:gd name="T3" fmla="*/ 80 h 240"/>
                <a:gd name="T4" fmla="*/ 5878 w 6078"/>
                <a:gd name="T5" fmla="*/ 160 h 240"/>
                <a:gd name="T6" fmla="*/ 0 w 6078"/>
                <a:gd name="T7" fmla="*/ 160 h 240"/>
                <a:gd name="T8" fmla="*/ 0 w 6078"/>
                <a:gd name="T9" fmla="*/ 80 h 240"/>
                <a:gd name="T10" fmla="*/ 5838 w 6078"/>
                <a:gd name="T11" fmla="*/ 0 h 240"/>
                <a:gd name="T12" fmla="*/ 6078 w 6078"/>
                <a:gd name="T13" fmla="*/ 120 h 240"/>
                <a:gd name="T14" fmla="*/ 5838 w 6078"/>
                <a:gd name="T15" fmla="*/ 240 h 240"/>
                <a:gd name="T16" fmla="*/ 5838 w 6078"/>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8" h="240">
                  <a:moveTo>
                    <a:pt x="0" y="80"/>
                  </a:moveTo>
                  <a:lnTo>
                    <a:pt x="5878" y="80"/>
                  </a:lnTo>
                  <a:lnTo>
                    <a:pt x="5878" y="160"/>
                  </a:lnTo>
                  <a:lnTo>
                    <a:pt x="0" y="160"/>
                  </a:lnTo>
                  <a:lnTo>
                    <a:pt x="0" y="80"/>
                  </a:lnTo>
                  <a:close/>
                  <a:moveTo>
                    <a:pt x="5838" y="0"/>
                  </a:moveTo>
                  <a:lnTo>
                    <a:pt x="6078" y="120"/>
                  </a:lnTo>
                  <a:lnTo>
                    <a:pt x="5838" y="240"/>
                  </a:lnTo>
                  <a:lnTo>
                    <a:pt x="5838" y="0"/>
                  </a:lnTo>
                  <a:close/>
                </a:path>
              </a:pathLst>
            </a:custGeom>
            <a:solidFill>
              <a:srgbClr val="4472C4"/>
            </a:solidFill>
            <a:ln w="0" cap="flat">
              <a:solidFill>
                <a:srgbClr val="4472C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83" name="Picture 59">
              <a:extLst>
                <a:ext uri="{FF2B5EF4-FFF2-40B4-BE49-F238E27FC236}">
                  <a16:creationId xmlns:a16="http://schemas.microsoft.com/office/drawing/2014/main" id="{E6A8F98B-71D4-3C96-6FC1-0FA746B436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4" y="1432"/>
              <a:ext cx="27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0">
              <a:extLst>
                <a:ext uri="{FF2B5EF4-FFF2-40B4-BE49-F238E27FC236}">
                  <a16:creationId xmlns:a16="http://schemas.microsoft.com/office/drawing/2014/main" id="{71C7FFD6-CD57-9717-096D-A2754CA80366}"/>
                </a:ext>
              </a:extLst>
            </p:cNvPr>
            <p:cNvSpPr>
              <a:spLocks noChangeArrowheads="1"/>
            </p:cNvSpPr>
            <p:nvPr/>
          </p:nvSpPr>
          <p:spPr bwMode="auto">
            <a:xfrm>
              <a:off x="3121" y="1441"/>
              <a:ext cx="211" cy="2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1">
              <a:extLst>
                <a:ext uri="{FF2B5EF4-FFF2-40B4-BE49-F238E27FC236}">
                  <a16:creationId xmlns:a16="http://schemas.microsoft.com/office/drawing/2014/main" id="{8A6A2E5E-B11A-EC4C-6EC7-FACF04C6987E}"/>
                </a:ext>
              </a:extLst>
            </p:cNvPr>
            <p:cNvSpPr>
              <a:spLocks noChangeArrowheads="1"/>
            </p:cNvSpPr>
            <p:nvPr/>
          </p:nvSpPr>
          <p:spPr bwMode="auto">
            <a:xfrm>
              <a:off x="3181" y="1475"/>
              <a:ext cx="210"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Rectangle 62">
              <a:extLst>
                <a:ext uri="{FF2B5EF4-FFF2-40B4-BE49-F238E27FC236}">
                  <a16:creationId xmlns:a16="http://schemas.microsoft.com/office/drawing/2014/main" id="{C1646C85-4432-4CD0-CC75-FD9CF88C45C3}"/>
                </a:ext>
              </a:extLst>
            </p:cNvPr>
            <p:cNvSpPr>
              <a:spLocks noChangeArrowheads="1"/>
            </p:cNvSpPr>
            <p:nvPr/>
          </p:nvSpPr>
          <p:spPr bwMode="auto">
            <a:xfrm>
              <a:off x="4521" y="1471"/>
              <a:ext cx="150" cy="2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63">
              <a:extLst>
                <a:ext uri="{FF2B5EF4-FFF2-40B4-BE49-F238E27FC236}">
                  <a16:creationId xmlns:a16="http://schemas.microsoft.com/office/drawing/2014/main" id="{C9B52F66-8A79-C211-E196-0C8768BDF6C3}"/>
                </a:ext>
              </a:extLst>
            </p:cNvPr>
            <p:cNvSpPr>
              <a:spLocks noChangeArrowheads="1"/>
            </p:cNvSpPr>
            <p:nvPr/>
          </p:nvSpPr>
          <p:spPr bwMode="auto">
            <a:xfrm>
              <a:off x="4581" y="1501"/>
              <a:ext cx="210"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88" name="Picture 64">
              <a:extLst>
                <a:ext uri="{FF2B5EF4-FFF2-40B4-BE49-F238E27FC236}">
                  <a16:creationId xmlns:a16="http://schemas.microsoft.com/office/drawing/2014/main" id="{4EC511D0-2CF8-B090-BE98-B516F65908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9" y="1456"/>
              <a:ext cx="277"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09334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9-Step-by-Step Sample Order and checkout</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5291315" cy="56151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sz="2400" dirty="0">
                <a:solidFill>
                  <a:schemeClr val="tx1">
                    <a:lumMod val="65000"/>
                    <a:lumOff val="35000"/>
                  </a:schemeClr>
                </a:solidFill>
                <a:cs typeface="Arial"/>
              </a:rPr>
              <a:t>Access Enterprise Amazon Business Account via myUK Enterprise Services tab.</a:t>
            </a:r>
          </a:p>
          <a:p>
            <a:endParaRPr lang="en-US" sz="2600" dirty="0">
              <a:solidFill>
                <a:schemeClr val="tx1">
                  <a:lumMod val="65000"/>
                  <a:lumOff val="35000"/>
                </a:schemeClr>
              </a:solidFill>
              <a:cs typeface="Arial"/>
            </a:endParaRPr>
          </a:p>
          <a:p>
            <a:pPr marL="342900" indent="-342900">
              <a:buFont typeface="Arial" panose="020B0604020202020204" pitchFamily="34" charset="0"/>
              <a:buChar char="•"/>
            </a:pPr>
            <a:r>
              <a:rPr lang="en-US" sz="2000" i="1" dirty="0">
                <a:solidFill>
                  <a:schemeClr val="tx1">
                    <a:lumMod val="65000"/>
                    <a:lumOff val="35000"/>
                  </a:schemeClr>
                </a:solidFill>
                <a:cs typeface="Arial"/>
              </a:rPr>
              <a:t>Keep in mind earlier points regarding departmental group placement and potential conversion/migration on the </a:t>
            </a:r>
            <a:br>
              <a:rPr lang="en-US" sz="2000" i="1" dirty="0">
                <a:solidFill>
                  <a:schemeClr val="tx1">
                    <a:lumMod val="65000"/>
                    <a:lumOff val="35000"/>
                  </a:schemeClr>
                </a:solidFill>
                <a:cs typeface="Arial"/>
              </a:rPr>
            </a:br>
            <a:r>
              <a:rPr lang="en-US" sz="2000" i="1" dirty="0">
                <a:solidFill>
                  <a:schemeClr val="tx1">
                    <a:lumMod val="65000"/>
                    <a:lumOff val="35000"/>
                  </a:schemeClr>
                </a:solidFill>
                <a:cs typeface="Arial"/>
              </a:rPr>
              <a:t>first visit if you previously used the linkblue version of your UK email </a:t>
            </a:r>
            <a:br>
              <a:rPr lang="en-US" sz="2000" i="1" dirty="0">
                <a:solidFill>
                  <a:schemeClr val="tx1">
                    <a:lumMod val="65000"/>
                    <a:lumOff val="35000"/>
                  </a:schemeClr>
                </a:solidFill>
                <a:cs typeface="Arial"/>
              </a:rPr>
            </a:br>
            <a:r>
              <a:rPr lang="en-US" sz="2000" i="1" dirty="0">
                <a:solidFill>
                  <a:schemeClr val="tx1">
                    <a:lumMod val="65000"/>
                    <a:lumOff val="35000"/>
                  </a:schemeClr>
                </a:solidFill>
                <a:cs typeface="Arial"/>
              </a:rPr>
              <a:t>address with an Amazon account.</a:t>
            </a:r>
          </a:p>
          <a:p>
            <a:endParaRPr lang="en-US" sz="2000" i="1" dirty="0">
              <a:solidFill>
                <a:schemeClr val="tx1">
                  <a:lumMod val="65000"/>
                  <a:lumOff val="35000"/>
                </a:schemeClr>
              </a:solidFill>
              <a:cs typeface="Arial"/>
            </a:endParaRPr>
          </a:p>
          <a:p>
            <a:pPr marL="342900" indent="-342900">
              <a:buFont typeface="Arial" panose="020B0604020202020204" pitchFamily="34" charset="0"/>
              <a:buChar char="•"/>
            </a:pPr>
            <a:r>
              <a:rPr lang="en-US" sz="2000" i="1" u="sng" dirty="0">
                <a:solidFill>
                  <a:schemeClr val="tx1">
                    <a:lumMod val="65000"/>
                    <a:lumOff val="35000"/>
                  </a:schemeClr>
                </a:solidFill>
                <a:cs typeface="Arial"/>
              </a:rPr>
              <a:t>Important</a:t>
            </a:r>
            <a:r>
              <a:rPr lang="en-US" sz="2000" i="1" dirty="0">
                <a:solidFill>
                  <a:schemeClr val="tx1">
                    <a:lumMod val="65000"/>
                    <a:lumOff val="35000"/>
                  </a:schemeClr>
                </a:solidFill>
                <a:cs typeface="Arial"/>
              </a:rPr>
              <a:t>: Be sure to sign out of </a:t>
            </a:r>
            <a:br>
              <a:rPr lang="en-US" sz="2000" i="1" dirty="0">
                <a:solidFill>
                  <a:schemeClr val="tx1">
                    <a:lumMod val="65000"/>
                    <a:lumOff val="35000"/>
                  </a:schemeClr>
                </a:solidFill>
                <a:cs typeface="Arial"/>
              </a:rPr>
            </a:br>
            <a:r>
              <a:rPr lang="en-US" sz="2000" i="1" dirty="0">
                <a:solidFill>
                  <a:schemeClr val="tx1">
                    <a:lumMod val="65000"/>
                    <a:lumOff val="35000"/>
                  </a:schemeClr>
                </a:solidFill>
                <a:cs typeface="Arial"/>
              </a:rPr>
              <a:t>any other Amazon accounts that may have been used on your computer </a:t>
            </a:r>
            <a:br>
              <a:rPr lang="en-US" sz="2000" i="1" dirty="0">
                <a:solidFill>
                  <a:schemeClr val="tx1">
                    <a:lumMod val="65000"/>
                    <a:lumOff val="35000"/>
                  </a:schemeClr>
                </a:solidFill>
                <a:cs typeface="Arial"/>
              </a:rPr>
            </a:br>
            <a:r>
              <a:rPr lang="en-US" sz="2000" i="1" dirty="0">
                <a:solidFill>
                  <a:schemeClr val="tx1">
                    <a:lumMod val="65000"/>
                    <a:lumOff val="35000"/>
                  </a:schemeClr>
                </a:solidFill>
                <a:cs typeface="Arial"/>
              </a:rPr>
              <a:t>when accessing Amazon Business.</a:t>
            </a: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21</a:t>
            </a:r>
          </a:p>
        </p:txBody>
      </p:sp>
      <p:pic>
        <p:nvPicPr>
          <p:cNvPr id="13" name="Picture 12">
            <a:extLst>
              <a:ext uri="{FF2B5EF4-FFF2-40B4-BE49-F238E27FC236}">
                <a16:creationId xmlns:a16="http://schemas.microsoft.com/office/drawing/2014/main" id="{08F86FCB-D9A8-4B42-BE04-3C0AAB3A9D02}"/>
              </a:ext>
            </a:extLst>
          </p:cNvPr>
          <p:cNvPicPr>
            <a:picLocks noChangeAspect="1"/>
          </p:cNvPicPr>
          <p:nvPr/>
        </p:nvPicPr>
        <p:blipFill>
          <a:blip r:embed="rId3"/>
          <a:stretch>
            <a:fillRect/>
          </a:stretch>
        </p:blipFill>
        <p:spPr>
          <a:xfrm>
            <a:off x="5355044" y="1351498"/>
            <a:ext cx="6324009" cy="2963992"/>
          </a:xfrm>
          <a:prstGeom prst="rect">
            <a:avLst/>
          </a:prstGeom>
          <a:ln>
            <a:solidFill>
              <a:schemeClr val="accent1"/>
            </a:solidFill>
          </a:ln>
        </p:spPr>
      </p:pic>
    </p:spTree>
    <p:extLst>
      <p:ext uri="{BB962C8B-B14F-4D97-AF65-F5344CB8AC3E}">
        <p14:creationId xmlns:p14="http://schemas.microsoft.com/office/powerpoint/2010/main" val="4116267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9-Step-by-Step Sample Order and checkout</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2. Arrival at the Enterprise Amazon Business Account</a:t>
            </a: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22</a:t>
            </a:r>
          </a:p>
        </p:txBody>
      </p:sp>
      <p:pic>
        <p:nvPicPr>
          <p:cNvPr id="9" name="Picture 8" descr="Graphical user interface, website&#10;&#10;Description automatically generated">
            <a:extLst>
              <a:ext uri="{FF2B5EF4-FFF2-40B4-BE49-F238E27FC236}">
                <a16:creationId xmlns:a16="http://schemas.microsoft.com/office/drawing/2014/main" id="{26EE33DB-0052-46C8-B3DC-DC35664617C6}"/>
              </a:ext>
            </a:extLst>
          </p:cNvPr>
          <p:cNvPicPr/>
          <p:nvPr/>
        </p:nvPicPr>
        <p:blipFill>
          <a:blip r:embed="rId3"/>
          <a:stretch>
            <a:fillRect/>
          </a:stretch>
        </p:blipFill>
        <p:spPr>
          <a:xfrm>
            <a:off x="858981" y="1713398"/>
            <a:ext cx="9745617" cy="4160629"/>
          </a:xfrm>
          <a:prstGeom prst="rect">
            <a:avLst/>
          </a:prstGeom>
          <a:ln>
            <a:solidFill>
              <a:schemeClr val="accent1"/>
            </a:solidFill>
          </a:ln>
        </p:spPr>
      </p:pic>
    </p:spTree>
    <p:extLst>
      <p:ext uri="{BB962C8B-B14F-4D97-AF65-F5344CB8AC3E}">
        <p14:creationId xmlns:p14="http://schemas.microsoft.com/office/powerpoint/2010/main" val="64451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9-Step-by-Step Sample Order and checkout</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36395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3. Search, locate, and place items into your cart as you normally would with Amazon.com.</a:t>
            </a:r>
          </a:p>
          <a:p>
            <a:endParaRPr lang="en-US" sz="2400" dirty="0">
              <a:solidFill>
                <a:schemeClr val="tx1">
                  <a:lumMod val="65000"/>
                  <a:lumOff val="35000"/>
                </a:schemeClr>
              </a:solidFill>
              <a:cs typeface="Arial"/>
            </a:endParaRPr>
          </a:p>
          <a:p>
            <a:r>
              <a:rPr lang="en-US" sz="2400" dirty="0">
                <a:solidFill>
                  <a:schemeClr val="tx1">
                    <a:lumMod val="65000"/>
                    <a:lumOff val="35000"/>
                  </a:schemeClr>
                </a:solidFill>
                <a:cs typeface="Arial"/>
              </a:rPr>
              <a:t>Keep in mind that soft-blocked items can be placed into your cart for consideration; please put a text note on comments during checkout, e.g., did you compare items to a contracted item, is pricing lower, etc. Hard-blocked items cannot be placed into a cart.</a:t>
            </a: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23</a:t>
            </a:r>
          </a:p>
        </p:txBody>
      </p:sp>
      <p:pic>
        <p:nvPicPr>
          <p:cNvPr id="9" name="Picture 8" descr="Graphical user interface, text, application&#10;&#10;Description automatically generated">
            <a:extLst>
              <a:ext uri="{FF2B5EF4-FFF2-40B4-BE49-F238E27FC236}">
                <a16:creationId xmlns:a16="http://schemas.microsoft.com/office/drawing/2014/main" id="{48E8C53A-5CED-4040-8EAD-342D1285097D}"/>
              </a:ext>
            </a:extLst>
          </p:cNvPr>
          <p:cNvPicPr/>
          <p:nvPr/>
        </p:nvPicPr>
        <p:blipFill>
          <a:blip r:embed="rId3"/>
          <a:stretch>
            <a:fillRect/>
          </a:stretch>
        </p:blipFill>
        <p:spPr>
          <a:xfrm>
            <a:off x="2250686" y="3557480"/>
            <a:ext cx="7500358" cy="2831064"/>
          </a:xfrm>
          <a:prstGeom prst="rect">
            <a:avLst/>
          </a:prstGeom>
          <a:ln>
            <a:solidFill>
              <a:schemeClr val="accent1"/>
            </a:solidFill>
          </a:ln>
        </p:spPr>
      </p:pic>
    </p:spTree>
    <p:extLst>
      <p:ext uri="{BB962C8B-B14F-4D97-AF65-F5344CB8AC3E}">
        <p14:creationId xmlns:p14="http://schemas.microsoft.com/office/powerpoint/2010/main" val="3688276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9-Step-by-Step Sample Order and checkout</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4. Click Proceed to Checkout when finished Shopping:</a:t>
            </a: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24</a:t>
            </a:r>
          </a:p>
        </p:txBody>
      </p:sp>
      <p:pic>
        <p:nvPicPr>
          <p:cNvPr id="9" name="Picture 8" descr="Graphical user interface, text, application, email&#10;&#10;Description automatically generated">
            <a:extLst>
              <a:ext uri="{FF2B5EF4-FFF2-40B4-BE49-F238E27FC236}">
                <a16:creationId xmlns:a16="http://schemas.microsoft.com/office/drawing/2014/main" id="{270766D4-7E0B-4654-B4F6-BA31B09B53BB}"/>
              </a:ext>
            </a:extLst>
          </p:cNvPr>
          <p:cNvPicPr/>
          <p:nvPr/>
        </p:nvPicPr>
        <p:blipFill>
          <a:blip r:embed="rId3"/>
          <a:stretch>
            <a:fillRect/>
          </a:stretch>
        </p:blipFill>
        <p:spPr>
          <a:xfrm>
            <a:off x="1232718" y="1756156"/>
            <a:ext cx="9726561" cy="4316681"/>
          </a:xfrm>
          <a:prstGeom prst="rect">
            <a:avLst/>
          </a:prstGeom>
          <a:ln>
            <a:solidFill>
              <a:schemeClr val="accent1"/>
            </a:solidFill>
          </a:ln>
        </p:spPr>
      </p:pic>
    </p:spTree>
    <p:extLst>
      <p:ext uri="{BB962C8B-B14F-4D97-AF65-F5344CB8AC3E}">
        <p14:creationId xmlns:p14="http://schemas.microsoft.com/office/powerpoint/2010/main" val="3729265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9-Step-by-Step Sample Order and checkout</a:t>
            </a: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5195622" cy="550914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5. Complete initial checkout steps:</a:t>
            </a:r>
          </a:p>
          <a:p>
            <a:endParaRPr lang="en-US" sz="2400" dirty="0">
              <a:solidFill>
                <a:schemeClr val="tx1">
                  <a:lumMod val="65000"/>
                  <a:lumOff val="35000"/>
                </a:schemeClr>
              </a:solidFill>
              <a:cs typeface="Arial"/>
            </a:endParaRPr>
          </a:p>
          <a:p>
            <a:r>
              <a:rPr lang="en-US" sz="2400" dirty="0">
                <a:solidFill>
                  <a:schemeClr val="tx1">
                    <a:lumMod val="65000"/>
                    <a:lumOff val="35000"/>
                  </a:schemeClr>
                </a:solidFill>
                <a:cs typeface="Arial"/>
              </a:rPr>
              <a:t>Your departmental group will show automatically in the upper section</a:t>
            </a:r>
          </a:p>
          <a:p>
            <a:endParaRPr lang="en-US" sz="2400" dirty="0">
              <a:solidFill>
                <a:schemeClr val="tx1">
                  <a:lumMod val="65000"/>
                  <a:lumOff val="35000"/>
                </a:schemeClr>
              </a:solidFill>
              <a:cs typeface="Arial"/>
            </a:endParaRPr>
          </a:p>
          <a:p>
            <a:r>
              <a:rPr lang="en-US" sz="2400" dirty="0">
                <a:solidFill>
                  <a:schemeClr val="tx1">
                    <a:lumMod val="65000"/>
                    <a:lumOff val="35000"/>
                  </a:schemeClr>
                </a:solidFill>
                <a:cs typeface="Arial"/>
              </a:rPr>
              <a:t>Business Order Information – place a note under Comments for Approver if you have any soft-blocked items. </a:t>
            </a:r>
          </a:p>
          <a:p>
            <a:endParaRPr lang="en-US" sz="2400" dirty="0">
              <a:solidFill>
                <a:schemeClr val="tx1">
                  <a:lumMod val="65000"/>
                  <a:lumOff val="35000"/>
                </a:schemeClr>
              </a:solidFill>
              <a:cs typeface="Arial"/>
            </a:endParaRPr>
          </a:p>
          <a:p>
            <a:r>
              <a:rPr lang="en-US" sz="2400" dirty="0">
                <a:solidFill>
                  <a:schemeClr val="tx1">
                    <a:lumMod val="65000"/>
                    <a:lumOff val="35000"/>
                  </a:schemeClr>
                </a:solidFill>
                <a:cs typeface="Arial"/>
              </a:rPr>
              <a:t>You can also use the Alternate Department box for text notes if you are buying on behalf of another area (optional).</a:t>
            </a: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25</a:t>
            </a:r>
          </a:p>
        </p:txBody>
      </p:sp>
      <p:pic>
        <p:nvPicPr>
          <p:cNvPr id="9" name="Picture 8" descr="Graphical user interface, text, application, email&#10;&#10;Description automatically generated">
            <a:extLst>
              <a:ext uri="{FF2B5EF4-FFF2-40B4-BE49-F238E27FC236}">
                <a16:creationId xmlns:a16="http://schemas.microsoft.com/office/drawing/2014/main" id="{C6D3BDDD-4FBF-4441-BC60-6C17BA9AD081}"/>
              </a:ext>
            </a:extLst>
          </p:cNvPr>
          <p:cNvPicPr/>
          <p:nvPr/>
        </p:nvPicPr>
        <p:blipFill>
          <a:blip r:embed="rId3"/>
          <a:stretch>
            <a:fillRect/>
          </a:stretch>
        </p:blipFill>
        <p:spPr>
          <a:xfrm>
            <a:off x="5627670" y="1269743"/>
            <a:ext cx="6431924" cy="4165633"/>
          </a:xfrm>
          <a:prstGeom prst="rect">
            <a:avLst/>
          </a:prstGeom>
          <a:ln>
            <a:solidFill>
              <a:schemeClr val="accent1"/>
            </a:solidFill>
          </a:ln>
        </p:spPr>
      </p:pic>
    </p:spTree>
    <p:extLst>
      <p:ext uri="{BB962C8B-B14F-4D97-AF65-F5344CB8AC3E}">
        <p14:creationId xmlns:p14="http://schemas.microsoft.com/office/powerpoint/2010/main" val="4035351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9-Step-by-Step Sample Order and checkout</a:t>
            </a: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6. Complete shipping address information: </a:t>
            </a:r>
          </a:p>
          <a:p>
            <a:endParaRPr lang="en-US" sz="2400" dirty="0">
              <a:solidFill>
                <a:schemeClr val="tx1">
                  <a:lumMod val="65000"/>
                  <a:lumOff val="35000"/>
                </a:schemeClr>
              </a:solidFill>
              <a:cs typeface="Arial"/>
            </a:endParaRPr>
          </a:p>
          <a:p>
            <a:r>
              <a:rPr lang="en-US" sz="2400" dirty="0">
                <a:solidFill>
                  <a:schemeClr val="tx1">
                    <a:lumMod val="65000"/>
                    <a:lumOff val="35000"/>
                  </a:schemeClr>
                </a:solidFill>
                <a:cs typeface="Arial"/>
              </a:rPr>
              <a:t>You can setup/manage multiple delivery locations if desired. Must be official </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University-sponsored location, no personal residences or non-business </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addresses permitted unless exception has been approved.</a:t>
            </a:r>
          </a:p>
          <a:p>
            <a:pPr marL="342900" indent="-342900">
              <a:buFont typeface="Arial" panose="020B0604020202020204" pitchFamily="34" charset="0"/>
              <a:buChar char="•"/>
            </a:pPr>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26</a:t>
            </a:r>
          </a:p>
        </p:txBody>
      </p:sp>
      <p:pic>
        <p:nvPicPr>
          <p:cNvPr id="10" name="Picture 9" descr="Graphical user interface, text, application&#10;&#10;Description automatically generated">
            <a:extLst>
              <a:ext uri="{FF2B5EF4-FFF2-40B4-BE49-F238E27FC236}">
                <a16:creationId xmlns:a16="http://schemas.microsoft.com/office/drawing/2014/main" id="{F55D2F81-329C-40A4-82FB-DA40F033E97A}"/>
              </a:ext>
            </a:extLst>
          </p:cNvPr>
          <p:cNvPicPr/>
          <p:nvPr/>
        </p:nvPicPr>
        <p:blipFill>
          <a:blip r:embed="rId3"/>
          <a:stretch>
            <a:fillRect/>
          </a:stretch>
        </p:blipFill>
        <p:spPr>
          <a:xfrm>
            <a:off x="1282783" y="3577855"/>
            <a:ext cx="9235080" cy="1798670"/>
          </a:xfrm>
          <a:prstGeom prst="rect">
            <a:avLst/>
          </a:prstGeom>
          <a:ln>
            <a:solidFill>
              <a:schemeClr val="accent1"/>
            </a:solidFill>
          </a:ln>
        </p:spPr>
      </p:pic>
    </p:spTree>
    <p:extLst>
      <p:ext uri="{BB962C8B-B14F-4D97-AF65-F5344CB8AC3E}">
        <p14:creationId xmlns:p14="http://schemas.microsoft.com/office/powerpoint/2010/main" val="2721181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9-Step-by-Step Sample Order and checkout</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7. Enter payment information:</a:t>
            </a:r>
          </a:p>
          <a:p>
            <a:endParaRPr lang="en-US" sz="2400" dirty="0">
              <a:solidFill>
                <a:schemeClr val="tx1">
                  <a:lumMod val="65000"/>
                  <a:lumOff val="35000"/>
                </a:schemeClr>
              </a:solidFill>
              <a:cs typeface="Arial"/>
            </a:endParaRPr>
          </a:p>
          <a:p>
            <a:r>
              <a:rPr lang="en-US" sz="2400" dirty="0">
                <a:solidFill>
                  <a:schemeClr val="tx1">
                    <a:lumMod val="65000"/>
                    <a:lumOff val="35000"/>
                  </a:schemeClr>
                </a:solidFill>
                <a:cs typeface="Arial"/>
              </a:rPr>
              <a:t>Use only a University-issued procurement card for Amazon Business purchases.</a:t>
            </a: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27</a:t>
            </a:r>
          </a:p>
        </p:txBody>
      </p:sp>
      <p:pic>
        <p:nvPicPr>
          <p:cNvPr id="9" name="Picture 8" descr="Graphical user interface, text, application&#10;&#10;Description automatically generated">
            <a:extLst>
              <a:ext uri="{FF2B5EF4-FFF2-40B4-BE49-F238E27FC236}">
                <a16:creationId xmlns:a16="http://schemas.microsoft.com/office/drawing/2014/main" id="{D17977AF-3B1B-4CB9-B7CA-21ED1E1EBDF9}"/>
              </a:ext>
            </a:extLst>
          </p:cNvPr>
          <p:cNvPicPr/>
          <p:nvPr/>
        </p:nvPicPr>
        <p:blipFill>
          <a:blip r:embed="rId3"/>
          <a:stretch>
            <a:fillRect/>
          </a:stretch>
        </p:blipFill>
        <p:spPr>
          <a:xfrm>
            <a:off x="1536586" y="3079134"/>
            <a:ext cx="8358954" cy="1550336"/>
          </a:xfrm>
          <a:prstGeom prst="rect">
            <a:avLst/>
          </a:prstGeom>
          <a:ln>
            <a:solidFill>
              <a:schemeClr val="accent1"/>
            </a:solidFill>
          </a:ln>
        </p:spPr>
      </p:pic>
    </p:spTree>
    <p:extLst>
      <p:ext uri="{BB962C8B-B14F-4D97-AF65-F5344CB8AC3E}">
        <p14:creationId xmlns:p14="http://schemas.microsoft.com/office/powerpoint/2010/main" val="2921712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9-Step-by-Step Sample Order and checkout</a:t>
            </a: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8. Review item(s) and select desired shipping option:</a:t>
            </a:r>
          </a:p>
          <a:p>
            <a:endParaRPr lang="en-US" sz="2400" dirty="0">
              <a:solidFill>
                <a:schemeClr val="tx1">
                  <a:lumMod val="65000"/>
                  <a:lumOff val="35000"/>
                </a:schemeClr>
              </a:solidFill>
              <a:cs typeface="Arial"/>
            </a:endParaRPr>
          </a:p>
          <a:p>
            <a:r>
              <a:rPr lang="en-US" sz="2400" dirty="0">
                <a:solidFill>
                  <a:schemeClr val="tx1">
                    <a:lumMod val="65000"/>
                    <a:lumOff val="35000"/>
                  </a:schemeClr>
                </a:solidFill>
                <a:cs typeface="Arial"/>
              </a:rPr>
              <a:t>Remember you will automatically receive Business Prime shipping benefits, </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when applicable.</a:t>
            </a:r>
          </a:p>
          <a:p>
            <a:endParaRPr lang="en-US" sz="2400" dirty="0">
              <a:solidFill>
                <a:schemeClr val="tx1">
                  <a:lumMod val="65000"/>
                  <a:lumOff val="35000"/>
                </a:schemeClr>
              </a:solidFill>
              <a:cs typeface="Arial"/>
            </a:endParaRP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28</a:t>
            </a:r>
          </a:p>
        </p:txBody>
      </p:sp>
      <p:pic>
        <p:nvPicPr>
          <p:cNvPr id="9" name="Picture 8" descr="A picture containing text, clipart&#10;&#10;Description automatically generated">
            <a:extLst>
              <a:ext uri="{FF2B5EF4-FFF2-40B4-BE49-F238E27FC236}">
                <a16:creationId xmlns:a16="http://schemas.microsoft.com/office/drawing/2014/main" id="{7EFDFBF2-5887-4CCC-8686-FFD02A613FC1}"/>
              </a:ext>
            </a:extLst>
          </p:cNvPr>
          <p:cNvPicPr/>
          <p:nvPr/>
        </p:nvPicPr>
        <p:blipFill>
          <a:blip r:embed="rId3"/>
          <a:stretch>
            <a:fillRect/>
          </a:stretch>
        </p:blipFill>
        <p:spPr>
          <a:xfrm>
            <a:off x="3117127" y="2555222"/>
            <a:ext cx="2863850" cy="336550"/>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8B900B66-79EF-485E-9BF5-75E1D410B81F}"/>
              </a:ext>
            </a:extLst>
          </p:cNvPr>
          <p:cNvPicPr/>
          <p:nvPr/>
        </p:nvPicPr>
        <p:blipFill>
          <a:blip r:embed="rId4"/>
          <a:stretch>
            <a:fillRect/>
          </a:stretch>
        </p:blipFill>
        <p:spPr>
          <a:xfrm>
            <a:off x="3042699" y="3037692"/>
            <a:ext cx="5715248" cy="3434034"/>
          </a:xfrm>
          <a:prstGeom prst="rect">
            <a:avLst/>
          </a:prstGeom>
          <a:ln>
            <a:solidFill>
              <a:schemeClr val="accent1"/>
            </a:solidFill>
          </a:ln>
        </p:spPr>
      </p:pic>
    </p:spTree>
    <p:extLst>
      <p:ext uri="{BB962C8B-B14F-4D97-AF65-F5344CB8AC3E}">
        <p14:creationId xmlns:p14="http://schemas.microsoft.com/office/powerpoint/2010/main" val="15518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1-What is enterprise amazon business Account?</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50914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65000"/>
                    <a:lumOff val="35000"/>
                  </a:schemeClr>
                </a:solidFill>
                <a:cs typeface="Arial"/>
              </a:rPr>
              <a:t>Amazon Business Account (BA) is an enterprise-wide platform for purchase of Amazon products at an institutional level. </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Originally planned as an SRM Ariba e-catalog, the Amazon Business Account instead is an independent platform accessible through myUK Enterprise </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Services tab.</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Utilizes a University employee’s LinkBlue ID and password for Single Sign-On (SSO) for convenience and ease.</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Eliminates the need for staff and departments to purchase with their personal Amazon.com accounts or for colleges/units to establish and pay for their own Amazon Business Accounts or Prime Memberships.</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3</a:t>
            </a:r>
          </a:p>
        </p:txBody>
      </p:sp>
    </p:spTree>
    <p:extLst>
      <p:ext uri="{BB962C8B-B14F-4D97-AF65-F5344CB8AC3E}">
        <p14:creationId xmlns:p14="http://schemas.microsoft.com/office/powerpoint/2010/main" val="1428478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9-Step-by-Step Sample Order and checkout</a:t>
            </a: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9. Click Submit Order for Approval button. Once the order passes through workflow, you will receive an Amazon email notifying of order placement.</a:t>
            </a: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29</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4678039D-C935-431D-9AE5-29A932D851A5}"/>
              </a:ext>
            </a:extLst>
          </p:cNvPr>
          <p:cNvPicPr/>
          <p:nvPr/>
        </p:nvPicPr>
        <p:blipFill>
          <a:blip r:embed="rId3"/>
          <a:stretch>
            <a:fillRect/>
          </a:stretch>
        </p:blipFill>
        <p:spPr>
          <a:xfrm>
            <a:off x="4009224" y="2106963"/>
            <a:ext cx="3114890" cy="4101045"/>
          </a:xfrm>
          <a:prstGeom prst="rect">
            <a:avLst/>
          </a:prstGeom>
          <a:ln>
            <a:solidFill>
              <a:schemeClr val="accent1"/>
            </a:solidFill>
          </a:ln>
        </p:spPr>
      </p:pic>
    </p:spTree>
    <p:extLst>
      <p:ext uri="{BB962C8B-B14F-4D97-AF65-F5344CB8AC3E}">
        <p14:creationId xmlns:p14="http://schemas.microsoft.com/office/powerpoint/2010/main" val="4051477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10-Resources and support</a:t>
            </a: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50914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10000"/>
              </a:lnSpc>
              <a:spcBef>
                <a:spcPts val="1200"/>
              </a:spcBef>
            </a:pPr>
            <a:r>
              <a:rPr lang="en-US" sz="2200" dirty="0">
                <a:solidFill>
                  <a:schemeClr val="tx1">
                    <a:lumMod val="65000"/>
                    <a:lumOff val="35000"/>
                  </a:schemeClr>
                </a:solidFill>
                <a:ea typeface="Times New Roman" panose="02020603050405020304" pitchFamily="18" charset="0"/>
                <a:cs typeface="Arial" panose="020B0604020202020204" pitchFamily="34" charset="0"/>
              </a:rPr>
              <a:t>R</a:t>
            </a: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esources for departments related to the Enterprise Amazon Business Account:</a:t>
            </a:r>
          </a:p>
          <a:p>
            <a:pPr marL="342900" marR="0" indent="-342900">
              <a:lnSpc>
                <a:spcPct val="110000"/>
              </a:lnSpc>
              <a:spcBef>
                <a:spcPts val="1200"/>
              </a:spcBef>
              <a:buFont typeface="Arial" panose="020B0604020202020204" pitchFamily="34" charset="0"/>
              <a:buChar char="•"/>
            </a:pP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Amazon Business </a:t>
            </a:r>
            <a:r>
              <a:rPr lang="en-US" sz="2200" dirty="0">
                <a:solidFill>
                  <a:schemeClr val="tx1">
                    <a:lumMod val="65000"/>
                    <a:lumOff val="35000"/>
                  </a:schemeClr>
                </a:solidFill>
                <a:effectLst/>
                <a:ea typeface="Times New Roman" panose="02020603050405020304" pitchFamily="18" charset="0"/>
                <a:cs typeface="Arial" panose="020B0604020202020204" pitchFamily="34" charset="0"/>
                <a:hlinkClick r:id="rId3"/>
              </a:rPr>
              <a:t>Information Page </a:t>
            </a: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on the Procurement Services website</a:t>
            </a:r>
          </a:p>
          <a:p>
            <a:pPr marL="342900" marR="0" indent="-342900">
              <a:lnSpc>
                <a:spcPct val="110000"/>
              </a:lnSpc>
              <a:spcBef>
                <a:spcPts val="1200"/>
              </a:spcBef>
              <a:buFont typeface="Arial" panose="020B0604020202020204" pitchFamily="34" charset="0"/>
              <a:buChar char="•"/>
            </a:pP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Dedicated section on the Procurement Services </a:t>
            </a:r>
            <a:r>
              <a:rPr lang="en-US" sz="2200" dirty="0">
                <a:solidFill>
                  <a:schemeClr val="tx1">
                    <a:lumMod val="65000"/>
                    <a:lumOff val="35000"/>
                  </a:schemeClr>
                </a:solidFill>
                <a:effectLst/>
                <a:ea typeface="Times New Roman" panose="02020603050405020304" pitchFamily="18" charset="0"/>
                <a:cs typeface="Arial" panose="020B0604020202020204" pitchFamily="34" charset="0"/>
                <a:hlinkClick r:id="rId4"/>
              </a:rPr>
              <a:t>Learning and Training Resources page</a:t>
            </a: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 including Help Guides and Quick Reference Cards</a:t>
            </a:r>
          </a:p>
          <a:p>
            <a:pPr marL="342900" marR="0" indent="-342900">
              <a:lnSpc>
                <a:spcPct val="110000"/>
              </a:lnSpc>
              <a:spcBef>
                <a:spcPts val="1200"/>
              </a:spcBef>
              <a:buFont typeface="Arial" panose="020B0604020202020204" pitchFamily="34" charset="0"/>
              <a:buChar char="•"/>
            </a:pP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Amazon Business </a:t>
            </a:r>
            <a:r>
              <a:rPr lang="en-US" sz="2200" dirty="0">
                <a:solidFill>
                  <a:schemeClr val="tx1">
                    <a:lumMod val="65000"/>
                    <a:lumOff val="35000"/>
                  </a:schemeClr>
                </a:solidFill>
                <a:effectLst/>
                <a:ea typeface="Times New Roman" panose="02020603050405020304" pitchFamily="18" charset="0"/>
                <a:cs typeface="Arial" panose="020B0604020202020204" pitchFamily="34" charset="0"/>
                <a:hlinkClick r:id="rId5"/>
              </a:rPr>
              <a:t>Frequently Asked Questions (FAQs) </a:t>
            </a:r>
            <a:endParaRPr lang="en-US" sz="2200" dirty="0">
              <a:solidFill>
                <a:schemeClr val="tx1">
                  <a:lumMod val="65000"/>
                  <a:lumOff val="35000"/>
                </a:schemeClr>
              </a:solidFill>
              <a:effectLst/>
              <a:ea typeface="Times New Roman" panose="02020603050405020304" pitchFamily="18" charset="0"/>
              <a:cs typeface="Arial" panose="020B0604020202020204" pitchFamily="34" charset="0"/>
            </a:endParaRPr>
          </a:p>
          <a:p>
            <a:pPr marL="342900" marR="0" indent="-342900">
              <a:lnSpc>
                <a:spcPct val="110000"/>
              </a:lnSpc>
              <a:spcBef>
                <a:spcPts val="1200"/>
              </a:spcBef>
              <a:buFont typeface="Arial" panose="020B0604020202020204" pitchFamily="34" charset="0"/>
              <a:buChar char="•"/>
            </a:pP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Amazon </a:t>
            </a:r>
            <a:r>
              <a:rPr lang="en-US" sz="2200" dirty="0">
                <a:solidFill>
                  <a:schemeClr val="tx1">
                    <a:lumMod val="65000"/>
                    <a:lumOff val="35000"/>
                  </a:schemeClr>
                </a:solidFill>
                <a:ea typeface="Times New Roman" panose="02020603050405020304" pitchFamily="18" charset="0"/>
                <a:cs typeface="Arial" panose="020B0604020202020204" pitchFamily="34" charset="0"/>
              </a:rPr>
              <a:t>w</a:t>
            </a: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eb forms on the Procurement Services website – use for inquiries or assistance </a:t>
            </a:r>
            <a:br>
              <a:rPr lang="en-US" sz="2200" dirty="0">
                <a:solidFill>
                  <a:schemeClr val="tx1">
                    <a:lumMod val="65000"/>
                    <a:lumOff val="35000"/>
                  </a:schemeClr>
                </a:solidFill>
                <a:effectLst/>
                <a:ea typeface="Times New Roman" panose="02020603050405020304" pitchFamily="18" charset="0"/>
                <a:cs typeface="Arial" panose="020B0604020202020204" pitchFamily="34" charset="0"/>
              </a:rPr>
            </a:b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including requests </a:t>
            </a:r>
            <a:r>
              <a:rPr lang="en-US" sz="2200" dirty="0">
                <a:solidFill>
                  <a:schemeClr val="tx1">
                    <a:lumMod val="65000"/>
                    <a:lumOff val="35000"/>
                  </a:schemeClr>
                </a:solidFill>
                <a:ea typeface="Times New Roman" panose="02020603050405020304" pitchFamily="18" charset="0"/>
                <a:cs typeface="Arial" panose="020B0604020202020204" pitchFamily="34" charset="0"/>
              </a:rPr>
              <a:t>for placement </a:t>
            </a: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into a departmental group</a:t>
            </a:r>
          </a:p>
          <a:p>
            <a:pPr marL="342900" marR="0" indent="-342900">
              <a:lnSpc>
                <a:spcPct val="110000"/>
              </a:lnSpc>
              <a:spcBef>
                <a:spcPts val="1200"/>
              </a:spcBef>
              <a:buFont typeface="Arial" panose="020B0604020202020204" pitchFamily="34" charset="0"/>
              <a:buChar char="•"/>
            </a:pPr>
            <a:r>
              <a:rPr lang="en-US" sz="2200" dirty="0">
                <a:solidFill>
                  <a:schemeClr val="tx1">
                    <a:lumMod val="65000"/>
                    <a:lumOff val="35000"/>
                  </a:schemeClr>
                </a:solidFill>
                <a:ea typeface="Times New Roman" panose="02020603050405020304" pitchFamily="18" charset="0"/>
                <a:cs typeface="Arial" panose="020B0604020202020204" pitchFamily="34" charset="0"/>
              </a:rPr>
              <a:t>Assistance/support email: </a:t>
            </a:r>
            <a:r>
              <a:rPr lang="en-US" sz="2200" dirty="0">
                <a:solidFill>
                  <a:schemeClr val="tx1">
                    <a:lumMod val="65000"/>
                    <a:lumOff val="35000"/>
                  </a:schemeClr>
                </a:solidFill>
                <a:ea typeface="Times New Roman" panose="02020603050405020304" pitchFamily="18" charset="0"/>
                <a:cs typeface="Arial" panose="020B0604020202020204" pitchFamily="34" charset="0"/>
                <a:hlinkClick r:id="rId6"/>
              </a:rPr>
              <a:t>amazon@l.uky.edu</a:t>
            </a:r>
            <a:r>
              <a:rPr lang="en-US" sz="2200" dirty="0">
                <a:solidFill>
                  <a:schemeClr val="tx1">
                    <a:lumMod val="65000"/>
                    <a:lumOff val="35000"/>
                  </a:schemeClr>
                </a:solidFill>
                <a:ea typeface="Times New Roman" panose="02020603050405020304" pitchFamily="18" charset="0"/>
                <a:cs typeface="Arial" panose="020B0604020202020204" pitchFamily="34" charset="0"/>
              </a:rPr>
              <a:t> </a:t>
            </a:r>
            <a:endParaRPr lang="en-US" sz="2200" dirty="0">
              <a:solidFill>
                <a:schemeClr val="tx1">
                  <a:lumMod val="65000"/>
                  <a:lumOff val="35000"/>
                </a:schemeClr>
              </a:solidFill>
              <a:effectLst/>
              <a:ea typeface="Times New Roman" panose="02020603050405020304" pitchFamily="18" charset="0"/>
              <a:cs typeface="Arial" panose="020B0604020202020204" pitchFamily="34" charset="0"/>
            </a:endParaRPr>
          </a:p>
          <a:p>
            <a:pPr marL="0" marR="0">
              <a:lnSpc>
                <a:spcPct val="110000"/>
              </a:lnSpc>
              <a:spcBef>
                <a:spcPts val="1200"/>
              </a:spcBef>
            </a:pP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Procurement Services provides support for general inquiries related to an order until </a:t>
            </a:r>
            <a:r>
              <a:rPr lang="en-US" sz="2200" dirty="0">
                <a:solidFill>
                  <a:schemeClr val="tx1">
                    <a:lumMod val="65000"/>
                    <a:lumOff val="35000"/>
                  </a:schemeClr>
                </a:solidFill>
                <a:ea typeface="Times New Roman" panose="02020603050405020304" pitchFamily="18" charset="0"/>
                <a:cs typeface="Arial" panose="020B0604020202020204" pitchFamily="34" charset="0"/>
              </a:rPr>
              <a:t>placement</a:t>
            </a:r>
            <a:r>
              <a:rPr lang="en-US" sz="2200" dirty="0">
                <a:solidFill>
                  <a:schemeClr val="tx1">
                    <a:lumMod val="65000"/>
                    <a:lumOff val="35000"/>
                  </a:schemeClr>
                </a:solidFill>
                <a:effectLst/>
                <a:ea typeface="Times New Roman" panose="02020603050405020304" pitchFamily="18" charset="0"/>
                <a:cs typeface="Arial" panose="020B0604020202020204" pitchFamily="34" charset="0"/>
              </a:rPr>
              <a:t> with Amazon Business. This could include Business Account access, group assignments and workflow, restricted (soft- and hard-blocked) items, cart approval status, etc.</a:t>
            </a: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30</a:t>
            </a:r>
          </a:p>
        </p:txBody>
      </p:sp>
    </p:spTree>
    <p:extLst>
      <p:ext uri="{BB962C8B-B14F-4D97-AF65-F5344CB8AC3E}">
        <p14:creationId xmlns:p14="http://schemas.microsoft.com/office/powerpoint/2010/main" val="488573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10-Resources and support</a:t>
            </a: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7545299" cy="550914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10000"/>
              </a:lnSpc>
            </a:pPr>
            <a:r>
              <a:rPr lang="en-US" sz="2400" dirty="0">
                <a:solidFill>
                  <a:schemeClr val="tx1">
                    <a:lumMod val="65000"/>
                    <a:lumOff val="35000"/>
                  </a:schemeClr>
                </a:solidFill>
                <a:effectLst/>
                <a:cs typeface="Arial" panose="020B0604020202020204" pitchFamily="34" charset="0"/>
              </a:rPr>
              <a:t>Departments should contact Amazon Business Customer Support order placement for assistance related to delivery, shipping status, returns, pricing discrepancy, etc. </a:t>
            </a:r>
            <a:br>
              <a:rPr lang="en-US" sz="2400" dirty="0">
                <a:solidFill>
                  <a:schemeClr val="tx1">
                    <a:lumMod val="65000"/>
                    <a:lumOff val="35000"/>
                  </a:schemeClr>
                </a:solidFill>
                <a:effectLst/>
                <a:cs typeface="Arial" panose="020B0604020202020204" pitchFamily="34" charset="0"/>
              </a:rPr>
            </a:br>
            <a:r>
              <a:rPr lang="en-US" sz="1000" dirty="0">
                <a:solidFill>
                  <a:schemeClr val="tx1">
                    <a:lumMod val="65000"/>
                    <a:lumOff val="35000"/>
                  </a:schemeClr>
                </a:solidFill>
                <a:effectLst/>
                <a:cs typeface="Arial" panose="020B0604020202020204" pitchFamily="34" charset="0"/>
              </a:rPr>
              <a:t> </a:t>
            </a:r>
            <a:endParaRPr lang="en-US" sz="2400" dirty="0">
              <a:solidFill>
                <a:schemeClr val="tx1">
                  <a:lumMod val="65000"/>
                  <a:lumOff val="35000"/>
                </a:schemeClr>
              </a:solidFill>
              <a:effectLst/>
              <a:cs typeface="Arial" panose="020B0604020202020204" pitchFamily="34" charset="0"/>
            </a:endParaRPr>
          </a:p>
          <a:p>
            <a:pPr marL="285750" indent="-285750">
              <a:lnSpc>
                <a:spcPct val="110000"/>
              </a:lnSpc>
              <a:buFont typeface="Arial" panose="020B0604020202020204" pitchFamily="34" charset="0"/>
              <a:buChar char="•"/>
            </a:pPr>
            <a:r>
              <a:rPr lang="en-US" sz="2400" dirty="0">
                <a:solidFill>
                  <a:schemeClr val="tx1">
                    <a:lumMod val="65000"/>
                    <a:lumOff val="35000"/>
                  </a:schemeClr>
                </a:solidFill>
                <a:ea typeface="Times New Roman" panose="02020603050405020304" pitchFamily="18" charset="0"/>
                <a:cs typeface="Arial" panose="020B0604020202020204" pitchFamily="34" charset="0"/>
              </a:rPr>
              <a:t>Dedicated U.S. based </a:t>
            </a:r>
            <a:r>
              <a:rPr lang="en-US" sz="2400" dirty="0">
                <a:solidFill>
                  <a:schemeClr val="tx1">
                    <a:lumMod val="65000"/>
                    <a:lumOff val="35000"/>
                  </a:schemeClr>
                </a:solidFill>
                <a:ea typeface="Times New Roman" panose="02020603050405020304" pitchFamily="18" charset="0"/>
                <a:cs typeface="Arial" panose="020B0604020202020204" pitchFamily="34" charset="0"/>
                <a:hlinkClick r:id="rId3"/>
              </a:rPr>
              <a:t>Business Customer Support </a:t>
            </a:r>
            <a:r>
              <a:rPr lang="en-US" sz="2400" dirty="0">
                <a:solidFill>
                  <a:schemeClr val="tx1">
                    <a:lumMod val="65000"/>
                    <a:lumOff val="35000"/>
                  </a:schemeClr>
                </a:solidFill>
                <a:ea typeface="Times New Roman" panose="02020603050405020304" pitchFamily="18" charset="0"/>
                <a:cs typeface="Arial" panose="020B0604020202020204" pitchFamily="34" charset="0"/>
              </a:rPr>
              <a:t>can be reached via email, chat, and phone.</a:t>
            </a:r>
          </a:p>
          <a:p>
            <a:pPr marL="285750" marR="0" indent="-285750">
              <a:lnSpc>
                <a:spcPct val="110000"/>
              </a:lnSpc>
              <a:buFont typeface="Arial" panose="020B0604020202020204" pitchFamily="34" charset="0"/>
              <a:buChar char="•"/>
            </a:pPr>
            <a:r>
              <a:rPr lang="en-US" sz="2400" dirty="0">
                <a:solidFill>
                  <a:schemeClr val="tx1">
                    <a:lumMod val="65000"/>
                    <a:lumOff val="35000"/>
                  </a:schemeClr>
                </a:solidFill>
                <a:effectLst/>
                <a:ea typeface="Times New Roman" panose="02020603050405020304" pitchFamily="18" charset="0"/>
                <a:cs typeface="Arial" panose="020B0604020202020204" pitchFamily="34" charset="0"/>
              </a:rPr>
              <a:t>Provides end users the option to call, email, or live chat. </a:t>
            </a:r>
            <a:r>
              <a:rPr lang="en-US" sz="2400" dirty="0">
                <a:solidFill>
                  <a:schemeClr val="tx1">
                    <a:lumMod val="65000"/>
                    <a:lumOff val="35000"/>
                  </a:schemeClr>
                </a:solidFill>
                <a:ea typeface="Times New Roman" panose="02020603050405020304" pitchFamily="18" charset="0"/>
                <a:cs typeface="Arial" panose="020B0604020202020204" pitchFamily="34" charset="0"/>
              </a:rPr>
              <a:t>U</a:t>
            </a:r>
            <a:r>
              <a:rPr lang="en-US" sz="2400" dirty="0">
                <a:solidFill>
                  <a:schemeClr val="tx1">
                    <a:lumMod val="65000"/>
                    <a:lumOff val="35000"/>
                  </a:schemeClr>
                </a:solidFill>
                <a:effectLst/>
                <a:ea typeface="Times New Roman" panose="02020603050405020304" pitchFamily="18" charset="0"/>
                <a:cs typeface="Arial" panose="020B0604020202020204" pitchFamily="34" charset="0"/>
              </a:rPr>
              <a:t>se this method for anything relating to an order, transaction, charge, or shipment. </a:t>
            </a:r>
          </a:p>
          <a:p>
            <a:pPr marL="285750" marR="0" indent="-285750">
              <a:lnSpc>
                <a:spcPct val="110000"/>
              </a:lnSpc>
              <a:buFont typeface="Arial" panose="020B0604020202020204" pitchFamily="34" charset="0"/>
              <a:buChar char="•"/>
            </a:pPr>
            <a:r>
              <a:rPr lang="en-US" sz="2400" dirty="0">
                <a:solidFill>
                  <a:schemeClr val="tx1">
                    <a:lumMod val="65000"/>
                    <a:lumOff val="35000"/>
                  </a:schemeClr>
                </a:solidFill>
                <a:effectLst/>
                <a:ea typeface="Times New Roman" panose="02020603050405020304" pitchFamily="18" charset="0"/>
                <a:cs typeface="Arial" panose="020B0604020202020204" pitchFamily="34" charset="0"/>
              </a:rPr>
              <a:t>Help is available through the top menu of Shopper’s home page.</a:t>
            </a:r>
          </a:p>
          <a:p>
            <a:pPr marL="285750" marR="0" indent="-285750">
              <a:lnSpc>
                <a:spcPct val="110000"/>
              </a:lnSpc>
              <a:buFont typeface="Arial" panose="020B0604020202020204" pitchFamily="34" charset="0"/>
              <a:buChar char="•"/>
            </a:pPr>
            <a:r>
              <a:rPr lang="en-US" sz="2400" dirty="0">
                <a:solidFill>
                  <a:schemeClr val="tx1">
                    <a:lumMod val="65000"/>
                    <a:lumOff val="35000"/>
                  </a:schemeClr>
                </a:solidFill>
                <a:ea typeface="Times New Roman" panose="02020603050405020304" pitchFamily="18" charset="0"/>
                <a:cs typeface="Arial" panose="020B0604020202020204" pitchFamily="34" charset="0"/>
              </a:rPr>
              <a:t>Phone: </a:t>
            </a:r>
            <a:r>
              <a:rPr lang="en-US" sz="2400" dirty="0">
                <a:solidFill>
                  <a:schemeClr val="tx1">
                    <a:lumMod val="65000"/>
                    <a:lumOff val="35000"/>
                  </a:schemeClr>
                </a:solidFill>
                <a:effectLst/>
                <a:ea typeface="Times New Roman" panose="02020603050405020304" pitchFamily="18" charset="0"/>
                <a:cs typeface="Arial" panose="020B0604020202020204" pitchFamily="34" charset="0"/>
              </a:rPr>
              <a:t>(888) 281-3847</a:t>
            </a:r>
          </a:p>
          <a:p>
            <a:endParaRPr lang="en-US" sz="1800" dirty="0">
              <a:solidFill>
                <a:schemeClr val="tx1">
                  <a:lumMod val="65000"/>
                  <a:lumOff val="35000"/>
                </a:schemeClr>
              </a:solidFill>
              <a:cs typeface="Arial"/>
            </a:endParaRPr>
          </a:p>
          <a:p>
            <a:pPr marL="342900" indent="-342900">
              <a:buFont typeface="Arial" panose="020B0604020202020204" pitchFamily="34" charset="0"/>
              <a:buChar char="•"/>
            </a:pPr>
            <a:endParaRPr lang="en-US" sz="1800"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31</a:t>
            </a:r>
          </a:p>
        </p:txBody>
      </p:sp>
      <p:pic>
        <p:nvPicPr>
          <p:cNvPr id="4" name="Picture 3">
            <a:extLst>
              <a:ext uri="{FF2B5EF4-FFF2-40B4-BE49-F238E27FC236}">
                <a16:creationId xmlns:a16="http://schemas.microsoft.com/office/drawing/2014/main" id="{4E40982C-2E96-48D8-A89F-A0B5EE74B9E8}"/>
              </a:ext>
            </a:extLst>
          </p:cNvPr>
          <p:cNvPicPr>
            <a:picLocks noChangeAspect="1"/>
          </p:cNvPicPr>
          <p:nvPr/>
        </p:nvPicPr>
        <p:blipFill>
          <a:blip r:embed="rId4"/>
          <a:stretch>
            <a:fillRect/>
          </a:stretch>
        </p:blipFill>
        <p:spPr>
          <a:xfrm>
            <a:off x="7978276" y="1521166"/>
            <a:ext cx="3590476" cy="638095"/>
          </a:xfrm>
          <a:prstGeom prst="rect">
            <a:avLst/>
          </a:prstGeom>
          <a:ln>
            <a:solidFill>
              <a:schemeClr val="accent1"/>
            </a:solidFill>
          </a:ln>
        </p:spPr>
      </p:pic>
      <p:pic>
        <p:nvPicPr>
          <p:cNvPr id="10" name="Picture 9">
            <a:extLst>
              <a:ext uri="{FF2B5EF4-FFF2-40B4-BE49-F238E27FC236}">
                <a16:creationId xmlns:a16="http://schemas.microsoft.com/office/drawing/2014/main" id="{290412B5-2612-47BD-983B-A7733C16B6A2}"/>
              </a:ext>
            </a:extLst>
          </p:cNvPr>
          <p:cNvPicPr>
            <a:picLocks noChangeAspect="1"/>
          </p:cNvPicPr>
          <p:nvPr/>
        </p:nvPicPr>
        <p:blipFill>
          <a:blip r:embed="rId5"/>
          <a:stretch>
            <a:fillRect/>
          </a:stretch>
        </p:blipFill>
        <p:spPr>
          <a:xfrm>
            <a:off x="7867976" y="2451102"/>
            <a:ext cx="4070024" cy="2575343"/>
          </a:xfrm>
          <a:prstGeom prst="rect">
            <a:avLst/>
          </a:prstGeom>
          <a:ln>
            <a:solidFill>
              <a:schemeClr val="accent1"/>
            </a:solidFill>
          </a:ln>
        </p:spPr>
      </p:pic>
    </p:spTree>
    <p:extLst>
      <p:ext uri="{BB962C8B-B14F-4D97-AF65-F5344CB8AC3E}">
        <p14:creationId xmlns:p14="http://schemas.microsoft.com/office/powerpoint/2010/main" val="2707554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10-Resources and support</a:t>
            </a: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Amazon offers dedicated resources related specifically to delivery issues:</a:t>
            </a:r>
          </a:p>
          <a:p>
            <a:endParaRPr lang="en-US" sz="2400" dirty="0">
              <a:solidFill>
                <a:schemeClr val="tx1">
                  <a:lumMod val="65000"/>
                  <a:lumOff val="35000"/>
                </a:schemeClr>
              </a:solidFill>
              <a:cs typeface="Arial"/>
            </a:endParaRPr>
          </a:p>
          <a:p>
            <a:r>
              <a:rPr lang="en-US" sz="2400" dirty="0">
                <a:solidFill>
                  <a:schemeClr val="tx1">
                    <a:lumMod val="65000"/>
                    <a:lumOff val="35000"/>
                  </a:schemeClr>
                </a:solidFill>
                <a:cs typeface="Arial"/>
              </a:rPr>
              <a:t>Package Escalation:    Email </a:t>
            </a:r>
            <a:r>
              <a:rPr lang="en-US" sz="2400" dirty="0">
                <a:solidFill>
                  <a:schemeClr val="tx1">
                    <a:lumMod val="65000"/>
                    <a:lumOff val="35000"/>
                  </a:schemeClr>
                </a:solidFill>
                <a:cs typeface="Arial"/>
                <a:hlinkClick r:id="rId3"/>
              </a:rPr>
              <a:t>amzl-address-info@amazon.com</a:t>
            </a:r>
            <a:r>
              <a:rPr lang="en-US" sz="2400" dirty="0">
                <a:solidFill>
                  <a:schemeClr val="tx1">
                    <a:lumMod val="65000"/>
                    <a:lumOff val="35000"/>
                  </a:schemeClr>
                </a:solidFill>
                <a:cs typeface="Arial"/>
              </a:rPr>
              <a:t> or </a:t>
            </a:r>
          </a:p>
          <a:p>
            <a:r>
              <a:rPr lang="en-US" sz="2400" dirty="0">
                <a:solidFill>
                  <a:schemeClr val="tx1">
                    <a:lumMod val="65000"/>
                    <a:lumOff val="35000"/>
                  </a:schemeClr>
                </a:solidFill>
                <a:cs typeface="Arial"/>
              </a:rPr>
              <a:t>			    Phone (844) 370-7615</a:t>
            </a:r>
          </a:p>
          <a:p>
            <a:endParaRPr lang="en-US" sz="2400" dirty="0">
              <a:solidFill>
                <a:schemeClr val="tx1">
                  <a:lumMod val="65000"/>
                  <a:lumOff val="35000"/>
                </a:schemeClr>
              </a:solidFill>
              <a:cs typeface="Arial"/>
            </a:endParaRPr>
          </a:p>
          <a:p>
            <a:r>
              <a:rPr lang="en-US" sz="2400" dirty="0">
                <a:solidFill>
                  <a:schemeClr val="tx1">
                    <a:lumMod val="65000"/>
                    <a:lumOff val="35000"/>
                  </a:schemeClr>
                </a:solidFill>
                <a:cs typeface="Arial"/>
              </a:rPr>
              <a:t>Provide at least one TBA tracking number if available and estimated number of packages that may have been involved, if known. If needed, you could also reference your original Amazon Business order number.</a:t>
            </a:r>
          </a:p>
          <a:p>
            <a:r>
              <a:rPr lang="en-US" dirty="0">
                <a:solidFill>
                  <a:schemeClr val="tx1">
                    <a:lumMod val="65000"/>
                    <a:lumOff val="35000"/>
                  </a:schemeClr>
                </a:solidFill>
                <a:cs typeface="Arial"/>
              </a:rPr>
              <a:t> </a:t>
            </a: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32</a:t>
            </a:r>
          </a:p>
        </p:txBody>
      </p:sp>
    </p:spTree>
    <p:extLst>
      <p:ext uri="{BB962C8B-B14F-4D97-AF65-F5344CB8AC3E}">
        <p14:creationId xmlns:p14="http://schemas.microsoft.com/office/powerpoint/2010/main" val="2782364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4E0ABE-E169-CB41-BB27-B0182619C716}"/>
              </a:ext>
            </a:extLst>
          </p:cNvPr>
          <p:cNvSpPr>
            <a:spLocks noGrp="1"/>
          </p:cNvSpPr>
          <p:nvPr>
            <p:ph type="ctrTitle"/>
          </p:nvPr>
        </p:nvSpPr>
        <p:spPr>
          <a:xfrm>
            <a:off x="307974" y="534504"/>
            <a:ext cx="10353400" cy="2298148"/>
          </a:xfrm>
        </p:spPr>
        <p:txBody>
          <a:bodyPr/>
          <a:lstStyle/>
          <a:p>
            <a:r>
              <a:rPr lang="en-US" dirty="0"/>
              <a:t>Questions and answers</a:t>
            </a:r>
          </a:p>
        </p:txBody>
      </p:sp>
    </p:spTree>
    <p:extLst>
      <p:ext uri="{BB962C8B-B14F-4D97-AF65-F5344CB8AC3E}">
        <p14:creationId xmlns:p14="http://schemas.microsoft.com/office/powerpoint/2010/main" val="300138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1-What is enterprise amazon business Account?</a:t>
            </a:r>
          </a:p>
          <a:p>
            <a:endParaRPr lang="en-US" sz="2400" dirty="0"/>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2"/>
            <a:ext cx="11938000" cy="5999757"/>
          </a:xfrm>
        </p:spPr>
        <p:txBody>
          <a:bodyPr vert="horz" lIns="91440" tIns="45720" rIns="91440" bIns="45720" rtlCol="0" anchor="t">
            <a:normAutofit/>
          </a:bodyPr>
          <a:lstStyle/>
          <a:p>
            <a:pPr marL="342900" indent="-342900">
              <a:buFont typeface="Arial" panose="020B0604020202020204" pitchFamily="34" charset="0"/>
              <a:buChar char="•"/>
            </a:pPr>
            <a:r>
              <a:rPr lang="en-US" sz="2400" dirty="0">
                <a:solidFill>
                  <a:schemeClr val="tx1">
                    <a:lumMod val="65000"/>
                    <a:lumOff val="35000"/>
                  </a:schemeClr>
                </a:solidFill>
                <a:cs typeface="Arial"/>
              </a:rPr>
              <a:t>In response to input/feedback from departments for a single dedicated, centralized connection to buy needed items from Amazon.</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Provides departmental/college/unit Business Officers and Procurement Services needed tools for proper visibility, management, and oversight of Amazon products purchased</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Improves compliance for Amazon purchases at the institutional level by ensuring appropriate items are purchased and overall supplier engagement is properly managed</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Improves management of sales tax and exemptions as they apply to Amazon purchases</a:t>
            </a:r>
          </a:p>
          <a:p>
            <a:pPr marL="342900" indent="-342900">
              <a:lnSpc>
                <a:spcPct val="120000"/>
              </a:lnSpc>
              <a:spcBef>
                <a:spcPts val="0"/>
              </a:spcBef>
              <a:buFont typeface="Arial" panose="020B0604020202020204" pitchFamily="34" charset="0"/>
              <a:buChar char="•"/>
            </a:pPr>
            <a:endParaRPr lang="en-US" sz="3800"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4</a:t>
            </a:r>
          </a:p>
        </p:txBody>
      </p:sp>
    </p:spTree>
    <p:extLst>
      <p:ext uri="{BB962C8B-B14F-4D97-AF65-F5344CB8AC3E}">
        <p14:creationId xmlns:p14="http://schemas.microsoft.com/office/powerpoint/2010/main" val="45743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2-Enterprise Amazon Business Account Benefits</a:t>
            </a: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72861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Arial" panose="020B0604020202020204" pitchFamily="34" charset="0"/>
              <a:buChar char="•"/>
            </a:pPr>
            <a:r>
              <a:rPr lang="en-US" sz="2400" dirty="0">
                <a:solidFill>
                  <a:schemeClr val="tx1">
                    <a:lumMod val="65000"/>
                    <a:lumOff val="35000"/>
                  </a:schemeClr>
                </a:solidFill>
                <a:cs typeface="Arial"/>
              </a:rPr>
              <a:t>Access to millions of additional products available only to Amazon Business customers</a:t>
            </a:r>
          </a:p>
          <a:p>
            <a:pPr marL="342900" indent="-342900">
              <a:lnSpc>
                <a:spcPct val="110000"/>
              </a:lnSpc>
              <a:buFont typeface="Arial" panose="020B0604020202020204" pitchFamily="34" charset="0"/>
              <a:buChar char="•"/>
            </a:pPr>
            <a:r>
              <a:rPr lang="en-US" sz="2400" dirty="0">
                <a:solidFill>
                  <a:schemeClr val="tx1">
                    <a:lumMod val="65000"/>
                    <a:lumOff val="35000"/>
                  </a:schemeClr>
                </a:solidFill>
                <a:cs typeface="Arial"/>
              </a:rPr>
              <a:t>Business pricing is frequently better value and available only for registered Amazon Business customers. It also includes quantity discounts on eligible items.</a:t>
            </a:r>
          </a:p>
          <a:p>
            <a:pPr marL="342900" indent="-342900">
              <a:lnSpc>
                <a:spcPct val="110000"/>
              </a:lnSpc>
              <a:buFont typeface="Arial" panose="020B0604020202020204" pitchFamily="34" charset="0"/>
              <a:buChar char="•"/>
            </a:pPr>
            <a:r>
              <a:rPr lang="en-US" sz="2400" dirty="0">
                <a:solidFill>
                  <a:schemeClr val="tx1">
                    <a:lumMod val="65000"/>
                    <a:lumOff val="35000"/>
                  </a:schemeClr>
                </a:solidFill>
                <a:cs typeface="Arial"/>
              </a:rPr>
              <a:t>Automatic tax-exempt purchasing on items sold by Amazon LLC &amp; participating 3rd party sellers</a:t>
            </a:r>
          </a:p>
          <a:p>
            <a:pPr marL="342900" indent="-342900">
              <a:lnSpc>
                <a:spcPct val="110000"/>
              </a:lnSpc>
              <a:buFont typeface="Arial" panose="020B0604020202020204" pitchFamily="34" charset="0"/>
              <a:buChar char="•"/>
            </a:pPr>
            <a:r>
              <a:rPr lang="en-US" sz="2400" dirty="0">
                <a:solidFill>
                  <a:schemeClr val="tx1">
                    <a:lumMod val="65000"/>
                    <a:lumOff val="35000"/>
                  </a:schemeClr>
                </a:solidFill>
                <a:cs typeface="Arial"/>
              </a:rPr>
              <a:t>Access to the University account on mobile devices through the Amazon Business Mobile App (iOS App or Android App) </a:t>
            </a:r>
            <a:r>
              <a:rPr lang="en-US" sz="2400" i="1" dirty="0">
                <a:solidFill>
                  <a:schemeClr val="tx1">
                    <a:lumMod val="65000"/>
                    <a:lumOff val="35000"/>
                  </a:schemeClr>
                </a:solidFill>
                <a:cs typeface="Arial"/>
              </a:rPr>
              <a:t>(Post Go-Live)</a:t>
            </a:r>
          </a:p>
          <a:p>
            <a:pPr marL="342900" indent="-342900">
              <a:lnSpc>
                <a:spcPct val="110000"/>
              </a:lnSpc>
              <a:buFont typeface="Arial" panose="020B0604020202020204" pitchFamily="34" charset="0"/>
              <a:buChar char="•"/>
            </a:pPr>
            <a:r>
              <a:rPr lang="en-US" sz="2400" dirty="0">
                <a:solidFill>
                  <a:schemeClr val="tx1">
                    <a:lumMod val="65000"/>
                    <a:lumOff val="35000"/>
                  </a:schemeClr>
                </a:solidFill>
                <a:cs typeface="Arial"/>
              </a:rPr>
              <a:t>Access to a specialized Amazon Business Customer Service team</a:t>
            </a: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5</a:t>
            </a:r>
          </a:p>
        </p:txBody>
      </p:sp>
    </p:spTree>
    <p:extLst>
      <p:ext uri="{BB962C8B-B14F-4D97-AF65-F5344CB8AC3E}">
        <p14:creationId xmlns:p14="http://schemas.microsoft.com/office/powerpoint/2010/main" val="136627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2-Amazon Prime Shipping Benefits</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458198"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65000"/>
                    <a:lumOff val="35000"/>
                  </a:schemeClr>
                </a:solidFill>
                <a:cs typeface="Arial"/>
              </a:rPr>
              <a:t>All users on the centralized account will receive Free Two-Day Shipping on eligible items. </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Prime-eligible items are fulfilled by Amazon. Shoppers can specifically search for Prime-eligible items.</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Business Prime does not include additional Prime benefits such as Amazon Fresh, Pantry, Video, or Music. </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An easy way to ensure that your products arrive on time and as expected is to order products fulfilled directly from Amazon. All products clearly indicate who the seller is on the product detail page.</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6</a:t>
            </a:r>
          </a:p>
        </p:txBody>
      </p:sp>
    </p:spTree>
    <p:extLst>
      <p:ext uri="{BB962C8B-B14F-4D97-AF65-F5344CB8AC3E}">
        <p14:creationId xmlns:p14="http://schemas.microsoft.com/office/powerpoint/2010/main" val="352733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3-Amazon purchases in higher education</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The “Amazon Challenge” in Higher Education:</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Amazon’s unique role as the largest global online retailer; assumption that it can </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be the de facto, single provider for most goods needed by an entity</a:t>
            </a:r>
          </a:p>
          <a:p>
            <a:pPr marL="342900" indent="-342900">
              <a:buFont typeface="Arial" panose="020B0604020202020204" pitchFamily="34" charset="0"/>
              <a:buChar char="•"/>
            </a:pPr>
            <a:r>
              <a:rPr lang="en-US" sz="2400" dirty="0">
                <a:solidFill>
                  <a:schemeClr val="tx1">
                    <a:lumMod val="65000"/>
                    <a:lumOff val="35000"/>
                  </a:schemeClr>
                </a:solidFill>
                <a:cs typeface="Arial"/>
              </a:rPr>
              <a:t>Particularly problematic in public institutions where procurement guidelines are </a:t>
            </a:r>
            <a:br>
              <a:rPr lang="en-US" sz="2400" dirty="0">
                <a:solidFill>
                  <a:schemeClr val="tx1">
                    <a:lumMod val="65000"/>
                    <a:lumOff val="35000"/>
                  </a:schemeClr>
                </a:solidFill>
                <a:cs typeface="Arial"/>
              </a:rPr>
            </a:br>
            <a:r>
              <a:rPr lang="en-US" sz="2400" dirty="0">
                <a:solidFill>
                  <a:schemeClr val="tx1">
                    <a:lumMod val="65000"/>
                    <a:lumOff val="35000"/>
                  </a:schemeClr>
                </a:solidFill>
                <a:cs typeface="Arial"/>
              </a:rPr>
              <a:t>more restricted with greater accountability required for compliance with state procurement laws</a:t>
            </a:r>
          </a:p>
          <a:p>
            <a:pPr marL="342900" indent="-342900">
              <a:buFont typeface="Arial" panose="020B0604020202020204" pitchFamily="34" charset="0"/>
              <a:buChar char="•"/>
            </a:pPr>
            <a:r>
              <a:rPr lang="en-US" sz="2400" dirty="0">
                <a:solidFill>
                  <a:schemeClr val="tx1">
                    <a:lumMod val="65000"/>
                    <a:lumOff val="35000"/>
                  </a:schemeClr>
                </a:solidFill>
                <a:cs typeface="Arial"/>
              </a:rPr>
              <a:t>Influence of the personal consumer mindset into the institutional workplace and business processes</a:t>
            </a:r>
          </a:p>
          <a:p>
            <a:pPr marL="342900" indent="-342900">
              <a:buFont typeface="Arial" panose="020B0604020202020204" pitchFamily="34" charset="0"/>
              <a:buChar char="•"/>
            </a:pPr>
            <a:r>
              <a:rPr lang="en-US" sz="2400" dirty="0">
                <a:solidFill>
                  <a:schemeClr val="tx1">
                    <a:lumMod val="65000"/>
                    <a:lumOff val="35000"/>
                  </a:schemeClr>
                </a:solidFill>
                <a:cs typeface="Arial"/>
              </a:rPr>
              <a:t>Potential quality risks from marketplace sellers</a:t>
            </a:r>
          </a:p>
          <a:p>
            <a:pPr marL="342900" indent="-342900">
              <a:buFont typeface="Arial" panose="020B0604020202020204" pitchFamily="34" charset="0"/>
              <a:buChar char="•"/>
            </a:pPr>
            <a:r>
              <a:rPr lang="en-US" sz="2400" dirty="0">
                <a:solidFill>
                  <a:schemeClr val="tx1">
                    <a:lumMod val="65000"/>
                    <a:lumOff val="35000"/>
                  </a:schemeClr>
                </a:solidFill>
                <a:cs typeface="Arial"/>
              </a:rPr>
              <a:t>Little visibility into shipping/delivery points</a:t>
            </a:r>
          </a:p>
          <a:p>
            <a:pPr marL="342900" indent="-342900">
              <a:buFont typeface="Arial" panose="020B0604020202020204" pitchFamily="34" charset="0"/>
              <a:buChar char="•"/>
            </a:pPr>
            <a:r>
              <a:rPr lang="en-US" sz="2400" dirty="0">
                <a:solidFill>
                  <a:schemeClr val="tx1">
                    <a:lumMod val="65000"/>
                    <a:lumOff val="35000"/>
                  </a:schemeClr>
                </a:solidFill>
                <a:cs typeface="Arial"/>
              </a:rPr>
              <a:t>Fallacy that Amazon is always the lowest price supplier for every item</a:t>
            </a:r>
          </a:p>
          <a:p>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7</a:t>
            </a:r>
          </a:p>
        </p:txBody>
      </p:sp>
    </p:spTree>
    <p:extLst>
      <p:ext uri="{BB962C8B-B14F-4D97-AF65-F5344CB8AC3E}">
        <p14:creationId xmlns:p14="http://schemas.microsoft.com/office/powerpoint/2010/main" val="128241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1D493B-53AE-4E3D-BB7E-C272D7259D31}"/>
              </a:ext>
            </a:extLst>
          </p:cNvPr>
          <p:cNvPicPr>
            <a:picLocks noChangeAspect="1"/>
          </p:cNvPicPr>
          <p:nvPr/>
        </p:nvPicPr>
        <p:blipFill>
          <a:blip r:embed="rId3"/>
          <a:stretch>
            <a:fillRect/>
          </a:stretch>
        </p:blipFill>
        <p:spPr>
          <a:xfrm>
            <a:off x="6065303" y="1157575"/>
            <a:ext cx="5994291" cy="4503523"/>
          </a:xfrm>
          <a:prstGeom prst="rect">
            <a:avLst/>
          </a:prstGeom>
        </p:spPr>
      </p:pic>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3-Amazon purchases in higher education</a:t>
            </a: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5" y="881650"/>
            <a:ext cx="6088758" cy="5816861"/>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What is the right view?</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Key institutional contracts are awarded based on suppliers providing for large commodity groups</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Some of these contain exclusivity clauses binding supplier and the University.</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Amazon can be a key and important “gap supplier” providing many items needed by departments that do not fit into larger institutional contracts.</a:t>
            </a:r>
          </a:p>
          <a:p>
            <a:endParaRPr lang="en-US" sz="2400" dirty="0">
              <a:solidFill>
                <a:schemeClr val="tx1">
                  <a:lumMod val="65000"/>
                  <a:lumOff val="35000"/>
                </a:schemeClr>
              </a:solidFill>
              <a:cs typeface="Arial"/>
            </a:endParaRPr>
          </a:p>
          <a:p>
            <a:pPr marL="342900" indent="-342900">
              <a:buFont typeface="Arial" panose="020B0604020202020204" pitchFamily="34" charset="0"/>
              <a:buChar char="•"/>
            </a:pPr>
            <a:r>
              <a:rPr lang="en-US" sz="2400" dirty="0">
                <a:solidFill>
                  <a:schemeClr val="tx1">
                    <a:lumMod val="65000"/>
                    <a:lumOff val="35000"/>
                  </a:schemeClr>
                </a:solidFill>
                <a:cs typeface="Arial"/>
              </a:rPr>
              <a:t>Successful Amazon purchasing is based on proper balance, decision-making, and oversight</a:t>
            </a: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8</a:t>
            </a:r>
          </a:p>
        </p:txBody>
      </p:sp>
    </p:spTree>
    <p:extLst>
      <p:ext uri="{BB962C8B-B14F-4D97-AF65-F5344CB8AC3E}">
        <p14:creationId xmlns:p14="http://schemas.microsoft.com/office/powerpoint/2010/main" val="2380125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BBB080-9228-2D4C-A97B-ED8A05E4C7A6}"/>
              </a:ext>
            </a:extLst>
          </p:cNvPr>
          <p:cNvSpPr>
            <a:spLocks noGrp="1"/>
          </p:cNvSpPr>
          <p:nvPr>
            <p:ph type="body" sz="quarter" idx="13"/>
          </p:nvPr>
        </p:nvSpPr>
        <p:spPr>
          <a:xfrm>
            <a:off x="254000" y="283942"/>
            <a:ext cx="11277600" cy="484153"/>
          </a:xfrm>
        </p:spPr>
        <p:txBody>
          <a:bodyPr vert="horz" lIns="91440" tIns="45720" rIns="91440" bIns="45720" rtlCol="0" anchor="t">
            <a:noAutofit/>
          </a:bodyPr>
          <a:lstStyle/>
          <a:p>
            <a:r>
              <a:rPr lang="en-US" sz="2400" dirty="0"/>
              <a:t>4-Access to platform</a:t>
            </a:r>
          </a:p>
        </p:txBody>
      </p:sp>
      <p:sp>
        <p:nvSpPr>
          <p:cNvPr id="5" name="Text Placeholder 4">
            <a:extLst>
              <a:ext uri="{FF2B5EF4-FFF2-40B4-BE49-F238E27FC236}">
                <a16:creationId xmlns:a16="http://schemas.microsoft.com/office/drawing/2014/main" id="{AC66583D-53B5-4E4E-9257-FEB9A398E498}"/>
              </a:ext>
            </a:extLst>
          </p:cNvPr>
          <p:cNvSpPr>
            <a:spLocks noGrp="1"/>
          </p:cNvSpPr>
          <p:nvPr>
            <p:ph type="body" sz="quarter" idx="16"/>
          </p:nvPr>
        </p:nvSpPr>
        <p:spPr>
          <a:xfrm>
            <a:off x="254000" y="983973"/>
            <a:ext cx="11938000" cy="5224035"/>
          </a:xfrm>
        </p:spPr>
        <p:txBody>
          <a:bodyPr vert="horz" lIns="91440" tIns="45720" rIns="91440" bIns="45720" rtlCol="0" anchor="t">
            <a:normAutofit/>
          </a:bodyPr>
          <a:lstStyle/>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a:p>
            <a:endParaRPr lang="en-US" dirty="0">
              <a:solidFill>
                <a:schemeClr val="tx1">
                  <a:lumMod val="65000"/>
                  <a:lumOff val="35000"/>
                </a:schemeClr>
              </a:solidFill>
              <a:cs typeface="Arial"/>
            </a:endParaRPr>
          </a:p>
        </p:txBody>
      </p:sp>
      <p:sp>
        <p:nvSpPr>
          <p:cNvPr id="8" name="Slide Number Placeholder 7">
            <a:extLst>
              <a:ext uri="{FF2B5EF4-FFF2-40B4-BE49-F238E27FC236}">
                <a16:creationId xmlns:a16="http://schemas.microsoft.com/office/drawing/2014/main" id="{63CBF6CC-FC94-1B49-A24B-3317C2B5DF1F}"/>
              </a:ext>
            </a:extLst>
          </p:cNvPr>
          <p:cNvSpPr>
            <a:spLocks noGrp="1"/>
          </p:cNvSpPr>
          <p:nvPr>
            <p:ph type="sldNum" sz="quarter" idx="4294967295"/>
          </p:nvPr>
        </p:nvSpPr>
        <p:spPr>
          <a:xfrm>
            <a:off x="5900323" y="6478993"/>
            <a:ext cx="391353" cy="309562"/>
          </a:xfrm>
        </p:spPr>
        <p:txBody>
          <a:bodyPr/>
          <a:lstStyle/>
          <a:p>
            <a:r>
              <a:rPr lang="en-US" dirty="0"/>
              <a:t> </a:t>
            </a:r>
          </a:p>
        </p:txBody>
      </p:sp>
      <p:sp>
        <p:nvSpPr>
          <p:cNvPr id="6" name="Text Placeholder 4">
            <a:extLst>
              <a:ext uri="{FF2B5EF4-FFF2-40B4-BE49-F238E27FC236}">
                <a16:creationId xmlns:a16="http://schemas.microsoft.com/office/drawing/2014/main" id="{96225E2C-7ECC-4FCC-B7C5-3A4240D0B7C1}"/>
              </a:ext>
            </a:extLst>
          </p:cNvPr>
          <p:cNvSpPr txBox="1">
            <a:spLocks/>
          </p:cNvSpPr>
          <p:nvPr/>
        </p:nvSpPr>
        <p:spPr>
          <a:xfrm>
            <a:off x="322676" y="1059936"/>
            <a:ext cx="11938000" cy="522403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lumMod val="65000"/>
                    <a:lumOff val="35000"/>
                  </a:schemeClr>
                </a:solidFill>
                <a:cs typeface="Arial"/>
              </a:rPr>
              <a:t>When accessing Enterprise Amazon Business Account through myUK, University staff and faculty should consider two factors:</a:t>
            </a:r>
          </a:p>
          <a:p>
            <a:pPr marL="342900" indent="-342900">
              <a:buFont typeface="Arial" panose="020B0604020202020204" pitchFamily="34" charset="0"/>
              <a:buChar char="•"/>
            </a:pPr>
            <a:endParaRPr lang="en-US" sz="2400" dirty="0">
              <a:solidFill>
                <a:schemeClr val="tx1">
                  <a:lumMod val="65000"/>
                  <a:lumOff val="35000"/>
                </a:schemeClr>
              </a:solidFill>
              <a:cs typeface="Arial"/>
            </a:endParaRPr>
          </a:p>
          <a:p>
            <a:pPr marL="457200" indent="-457200">
              <a:buFont typeface="+mj-lt"/>
              <a:buAutoNum type="arabicPeriod"/>
            </a:pPr>
            <a:r>
              <a:rPr lang="en-US" sz="2400" dirty="0">
                <a:solidFill>
                  <a:schemeClr val="tx1">
                    <a:lumMod val="65000"/>
                    <a:lumOff val="35000"/>
                  </a:schemeClr>
                </a:solidFill>
                <a:cs typeface="Arial"/>
              </a:rPr>
              <a:t>Whether they been added to their respective departmental/group workflow, and</a:t>
            </a:r>
          </a:p>
          <a:p>
            <a:pPr marL="457200" indent="-457200">
              <a:buFont typeface="+mj-lt"/>
              <a:buAutoNum type="arabicPeriod"/>
            </a:pPr>
            <a:endParaRPr lang="en-US" sz="2400" dirty="0">
              <a:solidFill>
                <a:schemeClr val="tx1">
                  <a:lumMod val="65000"/>
                  <a:lumOff val="35000"/>
                </a:schemeClr>
              </a:solidFill>
              <a:cs typeface="Arial"/>
            </a:endParaRPr>
          </a:p>
          <a:p>
            <a:pPr marL="457200" indent="-457200">
              <a:buFont typeface="+mj-lt"/>
              <a:buAutoNum type="arabicPeriod"/>
            </a:pPr>
            <a:r>
              <a:rPr lang="en-US" sz="2400" dirty="0">
                <a:solidFill>
                  <a:schemeClr val="tx1">
                    <a:lumMod val="65000"/>
                    <a:lumOff val="35000"/>
                  </a:schemeClr>
                </a:solidFill>
                <a:cs typeface="Arial"/>
              </a:rPr>
              <a:t>Whether the employee has any type of Amazon personal or other account type that utilizes the linkblue version of their University email address as their login ID. Amazon uses this as the Shopper’s unique identifier, e.g., </a:t>
            </a:r>
            <a:r>
              <a:rPr lang="en-US" sz="2400" dirty="0">
                <a:solidFill>
                  <a:schemeClr val="tx1">
                    <a:lumMod val="65000"/>
                    <a:lumOff val="35000"/>
                  </a:schemeClr>
                </a:solidFill>
                <a:cs typeface="Arial"/>
                <a:hlinkClick r:id="rId3"/>
              </a:rPr>
              <a:t>jsmith4@uky.edu</a:t>
            </a:r>
            <a:r>
              <a:rPr lang="en-US" sz="2400" dirty="0">
                <a:solidFill>
                  <a:schemeClr val="tx1">
                    <a:lumMod val="65000"/>
                    <a:lumOff val="35000"/>
                  </a:schemeClr>
                </a:solidFill>
                <a:cs typeface="Arial"/>
              </a:rPr>
              <a:t> </a:t>
            </a:r>
          </a:p>
          <a:p>
            <a:endParaRPr lang="en-US" sz="2400" dirty="0">
              <a:solidFill>
                <a:schemeClr val="tx1">
                  <a:lumMod val="65000"/>
                  <a:lumOff val="35000"/>
                </a:schemeClr>
              </a:solidFill>
              <a:cs typeface="Arial"/>
            </a:endParaRPr>
          </a:p>
          <a:p>
            <a:r>
              <a:rPr lang="en-US" sz="2400" dirty="0">
                <a:solidFill>
                  <a:schemeClr val="tx1">
                    <a:lumMod val="65000"/>
                    <a:lumOff val="35000"/>
                  </a:schemeClr>
                </a:solidFill>
                <a:cs typeface="Arial"/>
              </a:rPr>
              <a:t>Both are one-time considerations and only relevant to first-time access. </a:t>
            </a:r>
          </a:p>
          <a:p>
            <a:pPr marL="342900" indent="-342900">
              <a:buFont typeface="Arial" panose="020B0604020202020204" pitchFamily="34" charset="0"/>
              <a:buChar char="•"/>
            </a:pPr>
            <a:endParaRPr lang="en-US" dirty="0">
              <a:solidFill>
                <a:schemeClr val="tx1">
                  <a:lumMod val="65000"/>
                  <a:lumOff val="35000"/>
                </a:schemeClr>
              </a:solidFill>
              <a:cs typeface="Arial"/>
            </a:endParaRPr>
          </a:p>
          <a:p>
            <a:pPr marL="342900" indent="-342900">
              <a:buFont typeface="Arial" panose="020B0604020202020204" pitchFamily="34" charset="0"/>
              <a:buChar char="•"/>
            </a:pPr>
            <a:endParaRPr lang="en-US" dirty="0">
              <a:solidFill>
                <a:schemeClr val="tx1">
                  <a:lumMod val="65000"/>
                  <a:lumOff val="35000"/>
                </a:schemeClr>
              </a:solidFill>
              <a:cs typeface="Arial"/>
            </a:endParaRPr>
          </a:p>
        </p:txBody>
      </p:sp>
      <p:sp>
        <p:nvSpPr>
          <p:cNvPr id="7" name="Text Placeholder 4">
            <a:extLst>
              <a:ext uri="{FF2B5EF4-FFF2-40B4-BE49-F238E27FC236}">
                <a16:creationId xmlns:a16="http://schemas.microsoft.com/office/drawing/2014/main" id="{9D73A0A5-5275-4B88-AB66-8585D01C8061}"/>
              </a:ext>
            </a:extLst>
          </p:cNvPr>
          <p:cNvSpPr txBox="1">
            <a:spLocks/>
          </p:cNvSpPr>
          <p:nvPr/>
        </p:nvSpPr>
        <p:spPr>
          <a:xfrm>
            <a:off x="11679053" y="6208008"/>
            <a:ext cx="380541" cy="36107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lumMod val="65000"/>
                    <a:lumOff val="35000"/>
                  </a:schemeClr>
                </a:solidFill>
                <a:cs typeface="Arial"/>
              </a:rPr>
              <a:t>9</a:t>
            </a:r>
          </a:p>
        </p:txBody>
      </p:sp>
    </p:spTree>
    <p:extLst>
      <p:ext uri="{BB962C8B-B14F-4D97-AF65-F5344CB8AC3E}">
        <p14:creationId xmlns:p14="http://schemas.microsoft.com/office/powerpoint/2010/main" val="162556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FA6B2F8487404C80A7B9ACB7E65D8E" ma:contentTypeVersion="13" ma:contentTypeDescription="Create a new document." ma:contentTypeScope="" ma:versionID="2ad8a037c71295f74d536090b0a2d123">
  <xsd:schema xmlns:xsd="http://www.w3.org/2001/XMLSchema" xmlns:xs="http://www.w3.org/2001/XMLSchema" xmlns:p="http://schemas.microsoft.com/office/2006/metadata/properties" xmlns:ns3="6f8df5c8-8abc-4a79-adb2-a1160997bd86" xmlns:ns4="388daf76-9c11-4100-b753-c5f07c743651" targetNamespace="http://schemas.microsoft.com/office/2006/metadata/properties" ma:root="true" ma:fieldsID="366672bcfb21c7943cc23036be031848" ns3:_="" ns4:_="">
    <xsd:import namespace="6f8df5c8-8abc-4a79-adb2-a1160997bd86"/>
    <xsd:import namespace="388daf76-9c11-4100-b753-c5f07c7436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df5c8-8abc-4a79-adb2-a1160997bd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8daf76-9c11-4100-b753-c5f07c7436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976A25-A4E7-4D5F-B0E4-11ED44D166B1}">
  <ds:schemaRefs>
    <ds:schemaRef ds:uri="http://schemas.microsoft.com/sharepoint/v3/contenttype/forms"/>
  </ds:schemaRefs>
</ds:datastoreItem>
</file>

<file path=customXml/itemProps2.xml><?xml version="1.0" encoding="utf-8"?>
<ds:datastoreItem xmlns:ds="http://schemas.openxmlformats.org/officeDocument/2006/customXml" ds:itemID="{503701B8-6C3D-4AE9-97F2-36211BB15E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df5c8-8abc-4a79-adb2-a1160997bd86"/>
    <ds:schemaRef ds:uri="388daf76-9c11-4100-b753-c5f07c7436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BB56DF-6DE3-48F7-9CA5-23BA5F958A93}">
  <ds:schemaRefs>
    <ds:schemaRef ds:uri="http://schemas.openxmlformats.org/package/2006/metadata/core-properties"/>
    <ds:schemaRef ds:uri="6f8df5c8-8abc-4a79-adb2-a1160997bd86"/>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388daf76-9c11-4100-b753-c5f07c74365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15415</TotalTime>
  <Words>5038</Words>
  <Application>Microsoft Office PowerPoint</Application>
  <PresentationFormat>Widescreen</PresentationFormat>
  <Paragraphs>583</Paragraphs>
  <Slides>34</Slides>
  <Notes>32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Arial Black</vt:lpstr>
      <vt:lpstr>Calibri</vt:lpstr>
      <vt:lpstr>Calibri Light</vt:lpstr>
      <vt:lpstr>Office Theme</vt:lpstr>
      <vt:lpstr>Worksheet</vt:lpstr>
      <vt:lpstr>Enterprise Amazon Business Account   amazon Shoppers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Shoppers Demo</dc:title>
  <dc:creator>Mancuso, Brad L.</dc:creator>
  <cp:lastModifiedBy>Sexton, Sarah L.</cp:lastModifiedBy>
  <cp:revision>268</cp:revision>
  <cp:lastPrinted>2020-10-02T13:24:55Z</cp:lastPrinted>
  <dcterms:created xsi:type="dcterms:W3CDTF">2020-02-24T15:40:40Z</dcterms:created>
  <dcterms:modified xsi:type="dcterms:W3CDTF">2023-11-20T15:51:17Z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0x010100F7FA6B2F8487404C80A7B9ACB7E65D8E</vt:lpwstr>
  </property>
</Properties>
</file>