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266" r:id="rId3"/>
    <p:sldId id="258" r:id="rId4"/>
    <p:sldId id="336" r:id="rId5"/>
    <p:sldId id="360" r:id="rId6"/>
    <p:sldId id="337" r:id="rId7"/>
    <p:sldId id="338" r:id="rId8"/>
    <p:sldId id="375" r:id="rId9"/>
    <p:sldId id="273" r:id="rId10"/>
    <p:sldId id="339" r:id="rId11"/>
    <p:sldId id="340" r:id="rId12"/>
    <p:sldId id="286" r:id="rId13"/>
    <p:sldId id="346" r:id="rId14"/>
    <p:sldId id="342" r:id="rId15"/>
    <p:sldId id="343" r:id="rId16"/>
    <p:sldId id="348" r:id="rId17"/>
    <p:sldId id="289" r:id="rId18"/>
    <p:sldId id="290" r:id="rId19"/>
    <p:sldId id="349" r:id="rId20"/>
    <p:sldId id="352" r:id="rId21"/>
    <p:sldId id="332" r:id="rId22"/>
    <p:sldId id="302" r:id="rId23"/>
    <p:sldId id="307" r:id="rId24"/>
    <p:sldId id="308" r:id="rId25"/>
    <p:sldId id="378" r:id="rId26"/>
    <p:sldId id="379" r:id="rId27"/>
    <p:sldId id="380" r:id="rId28"/>
    <p:sldId id="324" r:id="rId29"/>
    <p:sldId id="381" r:id="rId30"/>
    <p:sldId id="382" r:id="rId31"/>
    <p:sldId id="383" r:id="rId32"/>
    <p:sldId id="330" r:id="rId33"/>
    <p:sldId id="331" r:id="rId34"/>
    <p:sldId id="285" r:id="rId35"/>
    <p:sldId id="320" r:id="rId36"/>
    <p:sldId id="364" r:id="rId37"/>
    <p:sldId id="323" r:id="rId38"/>
    <p:sldId id="366" r:id="rId39"/>
    <p:sldId id="367" r:id="rId40"/>
    <p:sldId id="325" r:id="rId41"/>
    <p:sldId id="326" r:id="rId42"/>
    <p:sldId id="328" r:id="rId43"/>
    <p:sldId id="26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25491"/>
    <a:srgbClr val="EA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8837" autoAdjust="0"/>
  </p:normalViewPr>
  <p:slideViewPr>
    <p:cSldViewPr snapToGrid="0">
      <p:cViewPr varScale="1">
        <p:scale>
          <a:sx n="100" d="100"/>
          <a:sy n="100" d="100"/>
        </p:scale>
        <p:origin x="8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4EA311-A7B8-4E9B-96BC-2A088592F677}" type="datetimeFigureOut">
              <a:rPr lang="en-US" smtClean="0"/>
              <a:t>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130E4B-CB90-45B2-B215-0FA14E40DD03}" type="slidenum">
              <a:rPr lang="en-US" smtClean="0"/>
              <a:t>‹#›</a:t>
            </a:fld>
            <a:endParaRPr lang="en-US"/>
          </a:p>
        </p:txBody>
      </p:sp>
    </p:spTree>
    <p:extLst>
      <p:ext uri="{BB962C8B-B14F-4D97-AF65-F5344CB8AC3E}">
        <p14:creationId xmlns:p14="http://schemas.microsoft.com/office/powerpoint/2010/main" val="1380409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amazon.com/bin/view/AB_Learning_and_Development/Playbooks/Account_Authority"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amazon.awsapps.com/workdocs/index.html#/document/cd04116eb066daa6fb811bdd82c8b0c9d072340274e5b2798c27a8d7a32bc636"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130E4B-CB90-45B2-B215-0FA14E40DD03}" type="slidenum">
              <a:rPr lang="en-US" smtClean="0"/>
              <a:t>3</a:t>
            </a:fld>
            <a:endParaRPr lang="en-US"/>
          </a:p>
        </p:txBody>
      </p:sp>
    </p:spTree>
    <p:extLst>
      <p:ext uri="{BB962C8B-B14F-4D97-AF65-F5344CB8AC3E}">
        <p14:creationId xmlns:p14="http://schemas.microsoft.com/office/powerpoint/2010/main" val="1236655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 LAB C: </a:t>
            </a:r>
            <a:r>
              <a:rPr lang="en-US" dirty="0">
                <a:hlinkClick r:id="rId3"/>
              </a:rPr>
              <a:t>https://w.amazon.com/bin/view/AB_Learning_and_Development/Playbooks/Account_Authority</a:t>
            </a:r>
            <a:endParaRPr lang="en-US" dirty="0"/>
          </a:p>
          <a:p>
            <a:r>
              <a:rPr lang="en-US" dirty="0"/>
              <a:t>AUC NTA Demo: </a:t>
            </a:r>
            <a:r>
              <a:rPr lang="en-US" sz="1200" b="0" i="0" u="sng" kern="1200" dirty="0">
                <a:solidFill>
                  <a:schemeClr val="tx1"/>
                </a:solidFill>
                <a:effectLst/>
                <a:latin typeface="+mn-lt"/>
                <a:ea typeface="+mn-ea"/>
                <a:cs typeface="+mn-cs"/>
              </a:rPr>
              <a:t>https://drive.corp.amazon.com/view/ananva@/AB%20Account%20Authority/Auto%20User%20Creation%20Demo.mp4</a:t>
            </a:r>
          </a:p>
          <a:p>
            <a:r>
              <a:rPr lang="en-US" dirty="0"/>
              <a:t>SUA demo: https://drive.corp.amazon.com/view/ananva@/AB%20Account%20Authority/SUA%20Consolidation%20Demo.mp4 (video broken)</a:t>
            </a:r>
          </a:p>
          <a:p>
            <a:r>
              <a:rPr lang="en-US" dirty="0"/>
              <a:t>MUA screenshots: </a:t>
            </a:r>
            <a:r>
              <a:rPr lang="en-US" dirty="0">
                <a:hlinkClick r:id="rId4"/>
              </a:rPr>
              <a:t>https://amazon.awsapps.com/workdocs/index.html#/document/cd04116eb066daa6fb811bdd82c8b0c9d072340274e5b2798c27a8d7a32bc636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B5A0D-3912-4E5E-9BD5-E11A47DF4B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235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4"/>
        </a:solidFill>
        <a:effectLst/>
      </p:bgPr>
    </p:bg>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B2FF41D2-4F48-0546-B53D-99C9D11B46BB}"/>
              </a:ext>
            </a:extLst>
          </p:cNvPr>
          <p:cNvSpPr>
            <a:spLocks noGrp="1"/>
          </p:cNvSpPr>
          <p:nvPr>
            <p:ph type="title" hasCustomPrompt="1"/>
          </p:nvPr>
        </p:nvSpPr>
        <p:spPr>
          <a:xfrm>
            <a:off x="819316" y="2489200"/>
            <a:ext cx="3966440" cy="3282208"/>
          </a:xfrm>
        </p:spPr>
        <p:txBody>
          <a:bodyPr anchor="ctr" anchorCtr="0"/>
          <a:lstStyle>
            <a:lvl1pPr>
              <a:defRPr sz="4000" b="0" i="0">
                <a:solidFill>
                  <a:schemeClr val="accent3"/>
                </a:solidFill>
                <a:latin typeface="Amazon Ember Heavy" panose="020B0803020204020204" pitchFamily="34" charset="0"/>
                <a:ea typeface="Amazon Ember Heavy" panose="020B0803020204020204" pitchFamily="34" charset="0"/>
                <a:cs typeface="Amazon Ember Heavy" panose="020B0803020204020204" pitchFamily="34" charset="0"/>
              </a:defRPr>
            </a:lvl1pPr>
          </a:lstStyle>
          <a:p>
            <a:r>
              <a:rPr lang="en-US" dirty="0"/>
              <a:t>Title Slide</a:t>
            </a:r>
          </a:p>
        </p:txBody>
      </p:sp>
      <p:sp>
        <p:nvSpPr>
          <p:cNvPr id="4" name="Text Placeholder 1">
            <a:extLst>
              <a:ext uri="{FF2B5EF4-FFF2-40B4-BE49-F238E27FC236}">
                <a16:creationId xmlns:a16="http://schemas.microsoft.com/office/drawing/2014/main" id="{34CC7A6C-8F0F-614B-9C23-F3B4374E0F71}"/>
              </a:ext>
            </a:extLst>
          </p:cNvPr>
          <p:cNvSpPr>
            <a:spLocks noGrp="1"/>
          </p:cNvSpPr>
          <p:nvPr>
            <p:ph type="body" sz="quarter" idx="11" hasCustomPrompt="1"/>
          </p:nvPr>
        </p:nvSpPr>
        <p:spPr>
          <a:xfrm>
            <a:off x="6642100" y="4124795"/>
            <a:ext cx="2225139" cy="626161"/>
          </a:xfrm>
        </p:spPr>
        <p:txBody>
          <a:bodyPr anchor="ctr" anchorCtr="0"/>
          <a:lstStyle>
            <a:lvl1pPr marL="0" indent="0">
              <a:lnSpc>
                <a:spcPct val="110000"/>
              </a:lnSpc>
              <a:spcAft>
                <a:spcPts val="400"/>
              </a:spcAft>
              <a:buNone/>
              <a:defRPr sz="1400" b="0" i="0">
                <a:solidFill>
                  <a:srgbClr val="F4F4F5"/>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Presenter Name</a:t>
            </a:r>
          </a:p>
        </p:txBody>
      </p:sp>
      <p:sp>
        <p:nvSpPr>
          <p:cNvPr id="5" name="Text Placeholder 1">
            <a:extLst>
              <a:ext uri="{FF2B5EF4-FFF2-40B4-BE49-F238E27FC236}">
                <a16:creationId xmlns:a16="http://schemas.microsoft.com/office/drawing/2014/main" id="{CEF155D8-E4BC-FC4C-A068-9F7CC28EF1AF}"/>
              </a:ext>
            </a:extLst>
          </p:cNvPr>
          <p:cNvSpPr>
            <a:spLocks noGrp="1"/>
          </p:cNvSpPr>
          <p:nvPr>
            <p:ph type="body" sz="quarter" idx="12" hasCustomPrompt="1"/>
          </p:nvPr>
        </p:nvSpPr>
        <p:spPr>
          <a:xfrm>
            <a:off x="6654800" y="5181437"/>
            <a:ext cx="2225139" cy="297048"/>
          </a:xfrm>
        </p:spPr>
        <p:txBody>
          <a:bodyPr/>
          <a:lstStyle>
            <a:lvl1pPr marL="0" indent="0">
              <a:buNone/>
              <a:defRPr sz="1400">
                <a:solidFill>
                  <a:schemeClr val="bg1"/>
                </a:solidFill>
              </a:defRPr>
            </a:lvl1pPr>
          </a:lstStyle>
          <a:p>
            <a:r>
              <a:rPr lang="en-US" dirty="0"/>
              <a:t>Date of Presentation</a:t>
            </a:r>
          </a:p>
        </p:txBody>
      </p:sp>
      <p:cxnSp>
        <p:nvCxnSpPr>
          <p:cNvPr id="6" name="Straight Connector 5">
            <a:extLst>
              <a:ext uri="{FF2B5EF4-FFF2-40B4-BE49-F238E27FC236}">
                <a16:creationId xmlns:a16="http://schemas.microsoft.com/office/drawing/2014/main" id="{2E08F5B2-F919-4244-9653-CD3F29A6C06D}"/>
              </a:ext>
            </a:extLst>
          </p:cNvPr>
          <p:cNvCxnSpPr>
            <a:cxnSpLocks/>
          </p:cNvCxnSpPr>
          <p:nvPr userDrawn="1"/>
        </p:nvCxnSpPr>
        <p:spPr>
          <a:xfrm>
            <a:off x="6642100" y="4905335"/>
            <a:ext cx="3987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B499C8F-1127-F64A-8549-73BECA046D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9316" y="1277701"/>
            <a:ext cx="3227628" cy="520092"/>
          </a:xfrm>
          <a:prstGeom prst="rect">
            <a:avLst/>
          </a:prstGeom>
        </p:spPr>
      </p:pic>
      <p:sp>
        <p:nvSpPr>
          <p:cNvPr id="8" name="Rectangle 7"/>
          <p:cNvSpPr/>
          <p:nvPr userDrawn="1"/>
        </p:nvSpPr>
        <p:spPr>
          <a:xfrm>
            <a:off x="186813" y="6213987"/>
            <a:ext cx="2310581" cy="5211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801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8/11/2022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1375603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8/11/2022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4244380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8/11/2022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4014352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8/11/2022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2287139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8/11/2022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154963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3" name="Parallelogram 1">
            <a:extLst>
              <a:ext uri="{FF2B5EF4-FFF2-40B4-BE49-F238E27FC236}">
                <a16:creationId xmlns:a16="http://schemas.microsoft.com/office/drawing/2014/main" id="{765B547D-3CF4-2343-9880-2242A361A626}"/>
              </a:ext>
            </a:extLst>
          </p:cNvPr>
          <p:cNvSpPr/>
          <p:nvPr userDrawn="1"/>
        </p:nvSpPr>
        <p:spPr>
          <a:xfrm>
            <a:off x="4582857" y="0"/>
            <a:ext cx="7609143" cy="6898450"/>
          </a:xfrm>
          <a:custGeom>
            <a:avLst/>
            <a:gdLst>
              <a:gd name="connsiteX0" fmla="*/ 0 w 5915025"/>
              <a:gd name="connsiteY0" fmla="*/ 6858000 h 6858000"/>
              <a:gd name="connsiteX1" fmla="*/ 1478756 w 5915025"/>
              <a:gd name="connsiteY1" fmla="*/ 0 h 6858000"/>
              <a:gd name="connsiteX2" fmla="*/ 5915025 w 5915025"/>
              <a:gd name="connsiteY2" fmla="*/ 0 h 6858000"/>
              <a:gd name="connsiteX3" fmla="*/ 4436269 w 5915025"/>
              <a:gd name="connsiteY3" fmla="*/ 6858000 h 6858000"/>
              <a:gd name="connsiteX4" fmla="*/ 0 w 5915025"/>
              <a:gd name="connsiteY4" fmla="*/ 6858000 h 6858000"/>
              <a:gd name="connsiteX0" fmla="*/ 0 w 7158038"/>
              <a:gd name="connsiteY0" fmla="*/ 6858000 h 6858000"/>
              <a:gd name="connsiteX1" fmla="*/ 1478756 w 7158038"/>
              <a:gd name="connsiteY1" fmla="*/ 0 h 6858000"/>
              <a:gd name="connsiteX2" fmla="*/ 7158038 w 7158038"/>
              <a:gd name="connsiteY2" fmla="*/ 0 h 6858000"/>
              <a:gd name="connsiteX3" fmla="*/ 4436269 w 7158038"/>
              <a:gd name="connsiteY3" fmla="*/ 6858000 h 6858000"/>
              <a:gd name="connsiteX4" fmla="*/ 0 w 7158038"/>
              <a:gd name="connsiteY4" fmla="*/ 6858000 h 6858000"/>
              <a:gd name="connsiteX0" fmla="*/ 0 w 7158038"/>
              <a:gd name="connsiteY0" fmla="*/ 6858000 h 6886575"/>
              <a:gd name="connsiteX1" fmla="*/ 1478756 w 7158038"/>
              <a:gd name="connsiteY1" fmla="*/ 0 h 6886575"/>
              <a:gd name="connsiteX2" fmla="*/ 7158038 w 7158038"/>
              <a:gd name="connsiteY2" fmla="*/ 0 h 6886575"/>
              <a:gd name="connsiteX3" fmla="*/ 7108031 w 7158038"/>
              <a:gd name="connsiteY3" fmla="*/ 6886575 h 6886575"/>
              <a:gd name="connsiteX4" fmla="*/ 0 w 7158038"/>
              <a:gd name="connsiteY4" fmla="*/ 6858000 h 6886575"/>
              <a:gd name="connsiteX0" fmla="*/ 0 w 7158038"/>
              <a:gd name="connsiteY0" fmla="*/ 6858000 h 6898450"/>
              <a:gd name="connsiteX1" fmla="*/ 1478756 w 7158038"/>
              <a:gd name="connsiteY1" fmla="*/ 0 h 6898450"/>
              <a:gd name="connsiteX2" fmla="*/ 7158038 w 7158038"/>
              <a:gd name="connsiteY2" fmla="*/ 0 h 6898450"/>
              <a:gd name="connsiteX3" fmla="*/ 7155532 w 7158038"/>
              <a:gd name="connsiteY3" fmla="*/ 6898450 h 6898450"/>
              <a:gd name="connsiteX4" fmla="*/ 0 w 7158038"/>
              <a:gd name="connsiteY4" fmla="*/ 6858000 h 689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8038" h="6898450">
                <a:moveTo>
                  <a:pt x="0" y="6858000"/>
                </a:moveTo>
                <a:lnTo>
                  <a:pt x="1478756" y="0"/>
                </a:lnTo>
                <a:lnTo>
                  <a:pt x="7158038" y="0"/>
                </a:lnTo>
                <a:cubicBezTo>
                  <a:pt x="7157203" y="2299483"/>
                  <a:pt x="7156367" y="4598967"/>
                  <a:pt x="7155532" y="6898450"/>
                </a:cubicBezTo>
                <a:lnTo>
                  <a:pt x="0" y="6858000"/>
                </a:lnTo>
                <a:close/>
              </a:path>
            </a:pathLst>
          </a:custGeom>
          <a:solidFill>
            <a:srgbClr val="EAEDE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5" name="Straight Connector 4"/>
          <p:cNvCxnSpPr/>
          <p:nvPr userDrawn="1"/>
        </p:nvCxnSpPr>
        <p:spPr>
          <a:xfrm>
            <a:off x="209550" y="4495801"/>
            <a:ext cx="10020300" cy="9524"/>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hasCustomPrompt="1"/>
          </p:nvPr>
        </p:nvSpPr>
        <p:spPr>
          <a:xfrm>
            <a:off x="209550" y="3912882"/>
            <a:ext cx="7432675" cy="747712"/>
          </a:xfrm>
        </p:spPr>
        <p:txBody>
          <a:bodyPr>
            <a:normAutofit/>
          </a:bodyPr>
          <a:lstStyle>
            <a:lvl1pPr marL="0" indent="0">
              <a:buNone/>
              <a:defRPr sz="3600" baseline="0">
                <a:solidFill>
                  <a:schemeClr val="accent3"/>
                </a:solidFill>
              </a:defRPr>
            </a:lvl1pPr>
          </a:lstStyle>
          <a:p>
            <a:pPr lvl="0"/>
            <a:r>
              <a:rPr lang="en-US" dirty="0"/>
              <a:t>Click to add transition slide text</a:t>
            </a:r>
          </a:p>
        </p:txBody>
      </p:sp>
    </p:spTree>
    <p:extLst>
      <p:ext uri="{BB962C8B-B14F-4D97-AF65-F5344CB8AC3E}">
        <p14:creationId xmlns:p14="http://schemas.microsoft.com/office/powerpoint/2010/main" val="316765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52258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717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96848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994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8/11/2022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144750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35F43AA-2BC0-134B-A0C0-A7B9C4C85432}"/>
              </a:ext>
            </a:extLst>
          </p:cNvPr>
          <p:cNvSpPr/>
          <p:nvPr userDrawn="1"/>
        </p:nvSpPr>
        <p:spPr>
          <a:xfrm rot="10800000">
            <a:off x="-2" y="3029129"/>
            <a:ext cx="12192001" cy="2799202"/>
          </a:xfrm>
          <a:custGeom>
            <a:avLst/>
            <a:gdLst>
              <a:gd name="connsiteX0" fmla="*/ 0 w 12193588"/>
              <a:gd name="connsiteY0" fmla="*/ 0 h 3911600"/>
              <a:gd name="connsiteX1" fmla="*/ 12193588 w 12193588"/>
              <a:gd name="connsiteY1" fmla="*/ 0 h 3911600"/>
              <a:gd name="connsiteX2" fmla="*/ 12193588 w 12193588"/>
              <a:gd name="connsiteY2" fmla="*/ 3911600 h 3911600"/>
              <a:gd name="connsiteX3" fmla="*/ 0 w 12193588"/>
              <a:gd name="connsiteY3" fmla="*/ 3911600 h 3911600"/>
              <a:gd name="connsiteX4" fmla="*/ 0 w 12193588"/>
              <a:gd name="connsiteY4" fmla="*/ 0 h 3911600"/>
              <a:gd name="connsiteX0" fmla="*/ 0 w 12193588"/>
              <a:gd name="connsiteY0" fmla="*/ 1422400 h 5334000"/>
              <a:gd name="connsiteX1" fmla="*/ 12193588 w 12193588"/>
              <a:gd name="connsiteY1" fmla="*/ 0 h 5334000"/>
              <a:gd name="connsiteX2" fmla="*/ 12193588 w 12193588"/>
              <a:gd name="connsiteY2" fmla="*/ 5334000 h 5334000"/>
              <a:gd name="connsiteX3" fmla="*/ 0 w 12193588"/>
              <a:gd name="connsiteY3" fmla="*/ 5334000 h 5334000"/>
              <a:gd name="connsiteX4" fmla="*/ 0 w 12193588"/>
              <a:gd name="connsiteY4" fmla="*/ 1422400 h 5334000"/>
              <a:gd name="connsiteX0" fmla="*/ 0 w 12193592"/>
              <a:gd name="connsiteY0" fmla="*/ 725616 h 4637216"/>
              <a:gd name="connsiteX1" fmla="*/ 12193592 w 12193592"/>
              <a:gd name="connsiteY1" fmla="*/ 0 h 4637216"/>
              <a:gd name="connsiteX2" fmla="*/ 12193588 w 12193592"/>
              <a:gd name="connsiteY2" fmla="*/ 4637216 h 4637216"/>
              <a:gd name="connsiteX3" fmla="*/ 0 w 12193592"/>
              <a:gd name="connsiteY3" fmla="*/ 4637216 h 4637216"/>
              <a:gd name="connsiteX4" fmla="*/ 0 w 12193592"/>
              <a:gd name="connsiteY4" fmla="*/ 725616 h 463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592" h="4637216">
                <a:moveTo>
                  <a:pt x="0" y="725616"/>
                </a:moveTo>
                <a:lnTo>
                  <a:pt x="12193592" y="0"/>
                </a:lnTo>
                <a:cubicBezTo>
                  <a:pt x="12193591" y="1545739"/>
                  <a:pt x="12193589" y="3091477"/>
                  <a:pt x="12193588" y="4637216"/>
                </a:cubicBezTo>
                <a:lnTo>
                  <a:pt x="0" y="4637216"/>
                </a:lnTo>
                <a:lnTo>
                  <a:pt x="0" y="72561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93F1157-9063-1144-815A-4D5D3A4C298C}"/>
              </a:ext>
            </a:extLst>
          </p:cNvPr>
          <p:cNvSpPr/>
          <p:nvPr userDrawn="1"/>
        </p:nvSpPr>
        <p:spPr>
          <a:xfrm>
            <a:off x="1" y="0"/>
            <a:ext cx="12191999" cy="3667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798" y="1096911"/>
            <a:ext cx="10058400" cy="4191000"/>
          </a:xfrm>
          <a:prstGeom prst="rect">
            <a:avLst/>
          </a:prstGeom>
        </p:spPr>
      </p:pic>
    </p:spTree>
    <p:extLst>
      <p:ext uri="{BB962C8B-B14F-4D97-AF65-F5344CB8AC3E}">
        <p14:creationId xmlns:p14="http://schemas.microsoft.com/office/powerpoint/2010/main" val="1771692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8/11/2022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3177508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5501"/>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341064"/>
            <a:ext cx="10515600" cy="483589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52400" y="6418729"/>
            <a:ext cx="2172954" cy="277594"/>
          </a:xfrm>
          <a:prstGeom prst="rect">
            <a:avLst/>
          </a:prstGeom>
        </p:spPr>
      </p:pic>
      <p:sp>
        <p:nvSpPr>
          <p:cNvPr id="9" name="TextBox 8"/>
          <p:cNvSpPr txBox="1"/>
          <p:nvPr userDrawn="1"/>
        </p:nvSpPr>
        <p:spPr>
          <a:xfrm>
            <a:off x="8350623" y="6418729"/>
            <a:ext cx="3003177" cy="215444"/>
          </a:xfrm>
          <a:prstGeom prst="rect">
            <a:avLst/>
          </a:prstGeom>
          <a:noFill/>
        </p:spPr>
        <p:txBody>
          <a:bodyPr wrap="square" rtlCol="0">
            <a:spAutoFit/>
          </a:bodyPr>
          <a:lstStyle/>
          <a:p>
            <a:pPr algn="r"/>
            <a:r>
              <a:rPr lang="en-US" sz="800" dirty="0">
                <a:solidFill>
                  <a:schemeClr val="tx1"/>
                </a:solidFill>
              </a:rPr>
              <a:t>AMAZON</a:t>
            </a:r>
            <a:r>
              <a:rPr lang="en-US" sz="800" baseline="0" dirty="0">
                <a:solidFill>
                  <a:schemeClr val="tx1"/>
                </a:solidFill>
              </a:rPr>
              <a:t> CONFIDENTIAL</a:t>
            </a:r>
            <a:endParaRPr lang="en-US" sz="800" dirty="0">
              <a:solidFill>
                <a:schemeClr val="tx1"/>
              </a:solidFill>
            </a:endParaRPr>
          </a:p>
        </p:txBody>
      </p:sp>
    </p:spTree>
    <p:extLst>
      <p:ext uri="{BB962C8B-B14F-4D97-AF65-F5344CB8AC3E}">
        <p14:creationId xmlns:p14="http://schemas.microsoft.com/office/powerpoint/2010/main" val="339950223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50" r:id="rId4"/>
    <p:sldLayoutId id="2147483651" r:id="rId5"/>
    <p:sldLayoutId id="2147483652" r:id="rId6"/>
    <p:sldLayoutId id="2147483653" r:id="rId7"/>
    <p:sldLayoutId id="2147483662"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mazon.com/gp/help/customer/display.html/ref=hp_left_v4_sib?ie=UTF8&amp;nodeId=201733120" TargetMode="External"/><Relationship Id="rId2" Type="http://schemas.openxmlformats.org/officeDocument/2006/relationships/hyperlink" Target="https://www.amazon.com/gp/help/customer/display.html?nodeId=202099970" TargetMode="Externa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5.tmp"/><Relationship Id="rId7"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37.jpg"/><Relationship Id="rId4" Type="http://schemas.openxmlformats.org/officeDocument/2006/relationships/image" Target="../media/image36.tmp"/></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mailto:no-reply@amzon.com" TargetMode="External"/><Relationship Id="rId1" Type="http://schemas.openxmlformats.org/officeDocument/2006/relationships/slideLayout" Target="../slideLayouts/slideLayout9.xml"/><Relationship Id="rId5" Type="http://schemas.openxmlformats.org/officeDocument/2006/relationships/image" Target="../media/image47.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9.xml"/><Relationship Id="rId5" Type="http://schemas.openxmlformats.org/officeDocument/2006/relationships/image" Target="../media/image54.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65.jpg"/><Relationship Id="rId5" Type="http://schemas.openxmlformats.org/officeDocument/2006/relationships/image" Target="../media/image64.jpg"/><Relationship Id="rId4" Type="http://schemas.openxmlformats.org/officeDocument/2006/relationships/image" Target="../media/image63.jpeg"/></Relationships>
</file>

<file path=ppt/slides/_rels/slide3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9.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68.png"/><Relationship Id="rId5" Type="http://schemas.openxmlformats.org/officeDocument/2006/relationships/image" Target="../media/image26.pn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9.xml"/><Relationship Id="rId5" Type="http://schemas.openxmlformats.org/officeDocument/2006/relationships/image" Target="../media/image75.png"/><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2.png"/><Relationship Id="rId1" Type="http://schemas.openxmlformats.org/officeDocument/2006/relationships/slideLayout" Target="../slideLayouts/slideLayout9.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amazon.com/dp/B00DBYBNEE/135-0424108-0435068?_encoding=UTF8&amp;force-full-site=1&amp;primeCampaignId=ab_bps_fbpsa" TargetMode="External"/><Relationship Id="rId7" Type="http://schemas.openxmlformats.org/officeDocument/2006/relationships/image" Target="../media/image6.png"/><Relationship Id="rId2" Type="http://schemas.openxmlformats.org/officeDocument/2006/relationships/hyperlink" Target="https://www.amazon.com/gp/help/customer/display.html/ref=hp_left_v4_sib?ie=UTF8&amp;nodeId=201741220" TargetMode="Externa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hyperlink" Target="https://www.amazon.com/gp/help/customer/display.html/ref=hp_bc_nav?ie=UTF8&amp;nodeId=201997670" TargetMode="External"/><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amazon.com/gp/help/customer/display.html/ref=hp_bc_nav?ie=UTF8&amp;nodeId=201606350" TargetMode="External"/><Relationship Id="rId2" Type="http://schemas.openxmlformats.org/officeDocument/2006/relationships/hyperlink" Target="https://www.amazon.com/gp/help/customer/contact-us?" TargetMode="External"/><Relationship Id="rId1" Type="http://schemas.openxmlformats.org/officeDocument/2006/relationships/slideLayout" Target="../slideLayouts/slideLayout9.xml"/><Relationship Id="rId5" Type="http://schemas.openxmlformats.org/officeDocument/2006/relationships/image" Target="../media/image76.png"/><Relationship Id="rId4" Type="http://schemas.openxmlformats.org/officeDocument/2006/relationships/image" Target="../media/image78.png"/></Relationships>
</file>

<file path=ppt/slides/_rels/slide42.xml.rels><?xml version="1.0" encoding="UTF-8" standalone="yes"?>
<Relationships xmlns="http://schemas.openxmlformats.org/package/2006/relationships"><Relationship Id="rId3" Type="http://schemas.openxmlformats.org/officeDocument/2006/relationships/hyperlink" Target="mailto:jehillm@amazon.com" TargetMode="External"/><Relationship Id="rId2" Type="http://schemas.openxmlformats.org/officeDocument/2006/relationships/hyperlink" Target="https://www.amazon.ca/gp/help/customer/contact-us?ie=UTF8&amp;ref=bfooter_cu" TargetMode="Externa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Administrator Training</a:t>
            </a:r>
          </a:p>
        </p:txBody>
      </p:sp>
      <p:sp>
        <p:nvSpPr>
          <p:cNvPr id="3" name="Text Placeholder 2"/>
          <p:cNvSpPr>
            <a:spLocks noGrp="1"/>
          </p:cNvSpPr>
          <p:nvPr>
            <p:ph type="body" sz="quarter" idx="11"/>
          </p:nvPr>
        </p:nvSpPr>
        <p:spPr>
          <a:xfrm>
            <a:off x="6642100" y="4124795"/>
            <a:ext cx="3793372" cy="626161"/>
          </a:xfrm>
        </p:spPr>
        <p:txBody>
          <a:bodyPr>
            <a:normAutofit fontScale="85000" lnSpcReduction="20000"/>
          </a:bodyPr>
          <a:lstStyle/>
          <a:p>
            <a:r>
              <a:rPr lang="en-US" dirty="0"/>
              <a:t>Marcus Lopez</a:t>
            </a:r>
          </a:p>
          <a:p>
            <a:r>
              <a:rPr lang="en-US" dirty="0"/>
              <a:t>Sr. Customer Success Manager</a:t>
            </a:r>
          </a:p>
        </p:txBody>
      </p:sp>
      <p:sp>
        <p:nvSpPr>
          <p:cNvPr id="4" name="Text Placeholder 3"/>
          <p:cNvSpPr>
            <a:spLocks noGrp="1"/>
          </p:cNvSpPr>
          <p:nvPr>
            <p:ph type="body" sz="quarter" idx="12"/>
          </p:nvPr>
        </p:nvSpPr>
        <p:spPr/>
        <p:txBody>
          <a:bodyPr/>
          <a:lstStyle/>
          <a:p>
            <a:r>
              <a:rPr lang="en-US" dirty="0"/>
              <a:t>8/9 &amp; 8/10</a:t>
            </a:r>
          </a:p>
        </p:txBody>
      </p:sp>
      <p:pic>
        <p:nvPicPr>
          <p:cNvPr id="6" name="Picture 2" descr="UK to offer series of virtual training events - Pest Management Professional">
            <a:extLst>
              <a:ext uri="{FF2B5EF4-FFF2-40B4-BE49-F238E27FC236}">
                <a16:creationId xmlns:a16="http://schemas.microsoft.com/office/drawing/2014/main" id="{CC8EC438-436F-4955-A768-D5B108C6AF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6701" y="359281"/>
            <a:ext cx="3305559" cy="2040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23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885040" y="3036702"/>
          <a:ext cx="10062850" cy="2854144"/>
        </p:xfrm>
        <a:graphic>
          <a:graphicData uri="http://schemas.openxmlformats.org/drawingml/2006/table">
            <a:tbl>
              <a:tblPr firstRow="1" bandRow="1">
                <a:tableStyleId>{F5AB1C69-6EDB-4FF4-983F-18BD219EF322}</a:tableStyleId>
              </a:tblPr>
              <a:tblGrid>
                <a:gridCol w="1812925">
                  <a:extLst>
                    <a:ext uri="{9D8B030D-6E8A-4147-A177-3AD203B41FA5}">
                      <a16:colId xmlns:a16="http://schemas.microsoft.com/office/drawing/2014/main" val="573761971"/>
                    </a:ext>
                  </a:extLst>
                </a:gridCol>
                <a:gridCol w="8249925">
                  <a:extLst>
                    <a:ext uri="{9D8B030D-6E8A-4147-A177-3AD203B41FA5}">
                      <a16:colId xmlns:a16="http://schemas.microsoft.com/office/drawing/2014/main" val="2253109850"/>
                    </a:ext>
                  </a:extLst>
                </a:gridCol>
              </a:tblGrid>
              <a:tr h="405053">
                <a:tc>
                  <a:txBody>
                    <a:bodyPr/>
                    <a:lstStyle/>
                    <a:p>
                      <a:pPr algn="ctr"/>
                      <a:r>
                        <a:rPr lang="en-US" dirty="0"/>
                        <a:t>Page</a:t>
                      </a:r>
                    </a:p>
                  </a:txBody>
                  <a:tcPr>
                    <a:solidFill>
                      <a:srgbClr val="182947"/>
                    </a:solidFill>
                  </a:tcPr>
                </a:tc>
                <a:tc>
                  <a:txBody>
                    <a:bodyPr/>
                    <a:lstStyle/>
                    <a:p>
                      <a:pPr algn="ctr"/>
                      <a:r>
                        <a:rPr lang="en-US" dirty="0"/>
                        <a:t>Functionality </a:t>
                      </a:r>
                    </a:p>
                  </a:txBody>
                  <a:tcPr>
                    <a:solidFill>
                      <a:srgbClr val="182947"/>
                    </a:solidFill>
                  </a:tcPr>
                </a:tc>
                <a:extLst>
                  <a:ext uri="{0D108BD9-81ED-4DB2-BD59-A6C34878D82A}">
                    <a16:rowId xmlns:a16="http://schemas.microsoft.com/office/drawing/2014/main" val="1608110987"/>
                  </a:ext>
                </a:extLst>
              </a:tr>
              <a:tr h="328824">
                <a:tc>
                  <a:txBody>
                    <a:bodyPr/>
                    <a:lstStyle/>
                    <a:p>
                      <a:pPr algn="l"/>
                      <a:r>
                        <a:rPr lang="en-US" sz="1100" b="1" dirty="0">
                          <a:latin typeface="Amazon Ember" panose="02000000000000000000" pitchFamily="2" charset="0"/>
                          <a:ea typeface="Amazon Ember" panose="02000000000000000000" pitchFamily="2" charset="0"/>
                        </a:rPr>
                        <a:t>Your Account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mazon Ember" panose="02000000000000000000" pitchFamily="2" charset="0"/>
                          <a:ea typeface="Amazon Ember" panose="02000000000000000000" pitchFamily="2" charset="0"/>
                          <a:cs typeface="+mn-cs"/>
                        </a:rPr>
                        <a:t>Standard Amazon account information</a:t>
                      </a:r>
                    </a:p>
                  </a:txBody>
                  <a:tcPr anchor="ctr"/>
                </a:tc>
                <a:extLst>
                  <a:ext uri="{0D108BD9-81ED-4DB2-BD59-A6C34878D82A}">
                    <a16:rowId xmlns:a16="http://schemas.microsoft.com/office/drawing/2014/main" val="1906057833"/>
                  </a:ext>
                </a:extLst>
              </a:tr>
              <a:tr h="359140">
                <a:tc>
                  <a:txBody>
                    <a:bodyPr/>
                    <a:lstStyle/>
                    <a:p>
                      <a:pPr algn="l"/>
                      <a:r>
                        <a:rPr lang="en-US" sz="1100" b="1" dirty="0">
                          <a:latin typeface="Amazon Ember" panose="02000000000000000000" pitchFamily="2" charset="0"/>
                          <a:ea typeface="Amazon Ember" panose="02000000000000000000" pitchFamily="2" charset="0"/>
                        </a:rPr>
                        <a:t>Business</a:t>
                      </a:r>
                      <a:r>
                        <a:rPr lang="en-US" sz="1100" b="1" baseline="0" dirty="0">
                          <a:latin typeface="Amazon Ember" panose="02000000000000000000" pitchFamily="2" charset="0"/>
                          <a:ea typeface="Amazon Ember" panose="02000000000000000000" pitchFamily="2" charset="0"/>
                        </a:rPr>
                        <a:t> Settings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mazon Ember" panose="02000000000000000000" pitchFamily="2" charset="0"/>
                          <a:ea typeface="Amazon Ember" panose="02000000000000000000" pitchFamily="2" charset="0"/>
                          <a:cs typeface="+mn-cs"/>
                        </a:rPr>
                        <a:t>Business Management</a:t>
                      </a:r>
                      <a:r>
                        <a:rPr lang="en-US" sz="1100" kern="1200" baseline="0" dirty="0">
                          <a:solidFill>
                            <a:schemeClr val="dk1"/>
                          </a:solidFill>
                          <a:latin typeface="Amazon Ember" panose="02000000000000000000" pitchFamily="2" charset="0"/>
                          <a:ea typeface="Amazon Ember" panose="02000000000000000000" pitchFamily="2" charset="0"/>
                          <a:cs typeface="+mn-cs"/>
                        </a:rPr>
                        <a:t> pages. Add users, set up groups, configure buying policies, etc.</a:t>
                      </a:r>
                      <a:endParaRPr lang="en-US" sz="1100" kern="1200" dirty="0">
                        <a:solidFill>
                          <a:schemeClr val="dk1"/>
                        </a:solidFill>
                        <a:latin typeface="Amazon Ember" panose="02000000000000000000" pitchFamily="2" charset="0"/>
                        <a:ea typeface="Amazon Ember" panose="02000000000000000000" pitchFamily="2" charset="0"/>
                        <a:cs typeface="+mn-cs"/>
                      </a:endParaRPr>
                    </a:p>
                  </a:txBody>
                  <a:tcPr anchor="ctr"/>
                </a:tc>
                <a:extLst>
                  <a:ext uri="{0D108BD9-81ED-4DB2-BD59-A6C34878D82A}">
                    <a16:rowId xmlns:a16="http://schemas.microsoft.com/office/drawing/2014/main" val="3278955973"/>
                  </a:ext>
                </a:extLst>
              </a:tr>
              <a:tr h="308575">
                <a:tc>
                  <a:txBody>
                    <a:bodyPr/>
                    <a:lstStyle/>
                    <a:p>
                      <a:pPr algn="l"/>
                      <a:r>
                        <a:rPr lang="en-US" sz="1100" b="1" dirty="0">
                          <a:latin typeface="Amazon Ember" panose="02000000000000000000" pitchFamily="2" charset="0"/>
                          <a:ea typeface="Amazon Ember" panose="02000000000000000000" pitchFamily="2" charset="0"/>
                        </a:rPr>
                        <a:t>Approve Orders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mazon Ember" panose="02000000000000000000" pitchFamily="2" charset="0"/>
                          <a:ea typeface="Amazon Ember" panose="02000000000000000000" pitchFamily="2" charset="0"/>
                          <a:cs typeface="+mn-cs"/>
                        </a:rPr>
                        <a:t>If workflow approvals</a:t>
                      </a:r>
                      <a:r>
                        <a:rPr lang="en-US" sz="1100" b="0" kern="1200" baseline="0" dirty="0">
                          <a:solidFill>
                            <a:schemeClr val="dk1"/>
                          </a:solidFill>
                          <a:latin typeface="Amazon Ember" panose="02000000000000000000" pitchFamily="2" charset="0"/>
                          <a:ea typeface="Amazon Ember" panose="02000000000000000000" pitchFamily="2" charset="0"/>
                          <a:cs typeface="+mn-cs"/>
                        </a:rPr>
                        <a:t> are enabled, approvers can view and take action on pending orders</a:t>
                      </a:r>
                      <a:endParaRPr lang="en-US" sz="1100" b="0" kern="1200" dirty="0">
                        <a:solidFill>
                          <a:schemeClr val="dk1"/>
                        </a:solidFill>
                        <a:latin typeface="Amazon Ember" panose="02000000000000000000" pitchFamily="2" charset="0"/>
                        <a:ea typeface="Amazon Ember" panose="02000000000000000000" pitchFamily="2" charset="0"/>
                        <a:cs typeface="+mn-cs"/>
                      </a:endParaRPr>
                    </a:p>
                  </a:txBody>
                  <a:tcPr anchor="ctr"/>
                </a:tc>
                <a:extLst>
                  <a:ext uri="{0D108BD9-81ED-4DB2-BD59-A6C34878D82A}">
                    <a16:rowId xmlns:a16="http://schemas.microsoft.com/office/drawing/2014/main" val="2003954931"/>
                  </a:ext>
                </a:extLst>
              </a:tr>
              <a:tr h="381316">
                <a:tc>
                  <a:txBody>
                    <a:bodyPr/>
                    <a:lstStyle/>
                    <a:p>
                      <a:pPr algn="l"/>
                      <a:r>
                        <a:rPr lang="en-US" sz="1100" b="1" dirty="0">
                          <a:latin typeface="Amazon Ember" panose="02000000000000000000" pitchFamily="2" charset="0"/>
                          <a:ea typeface="Amazon Ember" panose="02000000000000000000" pitchFamily="2" charset="0"/>
                        </a:rPr>
                        <a:t>Your Orders</a:t>
                      </a:r>
                    </a:p>
                  </a:txBody>
                  <a:tcPr anchor="ctr"/>
                </a:tc>
                <a:tc>
                  <a:txBody>
                    <a:bodyPr/>
                    <a:lstStyle/>
                    <a:p>
                      <a:r>
                        <a:rPr lang="en-US" sz="1100" b="0" kern="1200" dirty="0">
                          <a:solidFill>
                            <a:schemeClr val="dk1"/>
                          </a:solidFill>
                          <a:latin typeface="Amazon Ember" panose="02000000000000000000" pitchFamily="2" charset="0"/>
                          <a:ea typeface="Amazon Ember" panose="02000000000000000000" pitchFamily="2" charset="0"/>
                          <a:cs typeface="+mn-cs"/>
                        </a:rPr>
                        <a:t>View and track your orders.</a:t>
                      </a:r>
                      <a:r>
                        <a:rPr lang="en-US" sz="1100" b="0" kern="1200" baseline="0" dirty="0">
                          <a:solidFill>
                            <a:schemeClr val="dk1"/>
                          </a:solidFill>
                          <a:latin typeface="Amazon Ember" panose="02000000000000000000" pitchFamily="2" charset="0"/>
                          <a:ea typeface="Amazon Ember" panose="02000000000000000000" pitchFamily="2" charset="0"/>
                          <a:cs typeface="+mn-cs"/>
                        </a:rPr>
                        <a:t> Administrations can view orders others have placed on behalf of the organization</a:t>
                      </a:r>
                      <a:endParaRPr lang="en-US" sz="1100" dirty="0">
                        <a:latin typeface="Amazon Ember" panose="02000000000000000000" pitchFamily="2" charset="0"/>
                        <a:ea typeface="Amazon Ember" panose="02000000000000000000" pitchFamily="2" charset="0"/>
                      </a:endParaRPr>
                    </a:p>
                  </a:txBody>
                  <a:tcPr anchor="ctr"/>
                </a:tc>
                <a:extLst>
                  <a:ext uri="{0D108BD9-81ED-4DB2-BD59-A6C34878D82A}">
                    <a16:rowId xmlns:a16="http://schemas.microsoft.com/office/drawing/2014/main" val="379238255"/>
                  </a:ext>
                </a:extLst>
              </a:tr>
              <a:tr h="344887">
                <a:tc>
                  <a:txBody>
                    <a:bodyPr/>
                    <a:lstStyle/>
                    <a:p>
                      <a:pPr algn="l"/>
                      <a:r>
                        <a:rPr lang="en-US" sz="1100" b="1" dirty="0">
                          <a:latin typeface="Amazon Ember" panose="02000000000000000000" pitchFamily="2" charset="0"/>
                          <a:ea typeface="Amazon Ember" panose="02000000000000000000" pitchFamily="2" charset="0"/>
                        </a:rPr>
                        <a:t>Manage Suppliers</a:t>
                      </a:r>
                    </a:p>
                  </a:txBody>
                  <a:tcPr anchor="ctr"/>
                </a:tc>
                <a:tc>
                  <a:txBody>
                    <a:bodyPr/>
                    <a:lstStyle/>
                    <a:p>
                      <a:r>
                        <a:rPr lang="en-US" sz="1100" b="0" kern="1200" dirty="0">
                          <a:solidFill>
                            <a:schemeClr val="dk1"/>
                          </a:solidFill>
                          <a:latin typeface="Amazon Ember" panose="02000000000000000000" pitchFamily="2" charset="0"/>
                          <a:ea typeface="Amazon Ember" panose="02000000000000000000" pitchFamily="2" charset="0"/>
                          <a:cs typeface="+mn-cs"/>
                        </a:rPr>
                        <a:t>Easily find suppliers on Amazon Business</a:t>
                      </a:r>
                      <a:r>
                        <a:rPr lang="en-US" sz="1100" b="0" kern="1200" baseline="0" dirty="0">
                          <a:solidFill>
                            <a:schemeClr val="dk1"/>
                          </a:solidFill>
                          <a:latin typeface="Amazon Ember" panose="02000000000000000000" pitchFamily="2" charset="0"/>
                          <a:ea typeface="Amazon Ember" panose="02000000000000000000" pitchFamily="2" charset="0"/>
                          <a:cs typeface="+mn-cs"/>
                        </a:rPr>
                        <a:t> and add them to your list of Saved Suppliers. </a:t>
                      </a:r>
                      <a:r>
                        <a:rPr lang="en-US" sz="1100" b="0" kern="1200" baseline="0" dirty="0">
                          <a:solidFill>
                            <a:schemeClr val="dk1"/>
                          </a:solidFill>
                          <a:latin typeface="Amazon Ember" panose="02000000000000000000" pitchFamily="2" charset="0"/>
                          <a:ea typeface="Amazon Ember" panose="02000000000000000000" pitchFamily="2" charset="0"/>
                          <a:cs typeface="+mn-cs"/>
                          <a:hlinkClick r:id="rId2"/>
                        </a:rPr>
                        <a:t>Learn more. </a:t>
                      </a:r>
                      <a:endParaRPr lang="en-US" sz="1100" b="0" kern="1200" dirty="0">
                        <a:solidFill>
                          <a:schemeClr val="dk1"/>
                        </a:solidFill>
                        <a:latin typeface="Amazon Ember" panose="02000000000000000000" pitchFamily="2" charset="0"/>
                        <a:ea typeface="Amazon Ember" panose="02000000000000000000" pitchFamily="2" charset="0"/>
                        <a:cs typeface="+mn-cs"/>
                      </a:endParaRPr>
                    </a:p>
                  </a:txBody>
                  <a:tcPr anchor="ctr"/>
                </a:tc>
                <a:extLst>
                  <a:ext uri="{0D108BD9-81ED-4DB2-BD59-A6C34878D82A}">
                    <a16:rowId xmlns:a16="http://schemas.microsoft.com/office/drawing/2014/main" val="4091335682"/>
                  </a:ext>
                </a:extLst>
              </a:tr>
              <a:tr h="346429">
                <a:tc>
                  <a:txBody>
                    <a:bodyPr/>
                    <a:lstStyle/>
                    <a:p>
                      <a:pPr algn="l"/>
                      <a:r>
                        <a:rPr lang="en-US" sz="1100" b="1" dirty="0">
                          <a:latin typeface="Amazon Ember" panose="02000000000000000000" pitchFamily="2" charset="0"/>
                          <a:ea typeface="Amazon Ember" panose="02000000000000000000" pitchFamily="2" charset="0"/>
                        </a:rPr>
                        <a:t>Business Analytics</a:t>
                      </a:r>
                    </a:p>
                  </a:txBody>
                  <a:tcPr anchor="ctr"/>
                </a:tc>
                <a:tc>
                  <a:txBody>
                    <a:bodyPr/>
                    <a:lstStyle/>
                    <a:p>
                      <a:r>
                        <a:rPr lang="en-US" sz="1100" b="0" kern="1200" dirty="0">
                          <a:solidFill>
                            <a:schemeClr val="dk1"/>
                          </a:solidFill>
                          <a:latin typeface="Amazon Ember" panose="02000000000000000000" pitchFamily="2" charset="0"/>
                          <a:ea typeface="Amazon Ember" panose="02000000000000000000" pitchFamily="2" charset="0"/>
                          <a:cs typeface="+mn-cs"/>
                        </a:rPr>
                        <a:t>Create and filter custom reports based on your business needs to</a:t>
                      </a:r>
                      <a:r>
                        <a:rPr lang="en-US" sz="1100" b="0" kern="1200" baseline="0" dirty="0">
                          <a:solidFill>
                            <a:schemeClr val="dk1"/>
                          </a:solidFill>
                          <a:latin typeface="Amazon Ember" panose="02000000000000000000" pitchFamily="2" charset="0"/>
                          <a:ea typeface="Amazon Ember" panose="02000000000000000000" pitchFamily="2" charset="0"/>
                          <a:cs typeface="+mn-cs"/>
                        </a:rPr>
                        <a:t> view your organization’s orders </a:t>
                      </a:r>
                      <a:endParaRPr lang="en-US" sz="1100" b="0" kern="1200" dirty="0">
                        <a:solidFill>
                          <a:schemeClr val="dk1"/>
                        </a:solidFill>
                        <a:latin typeface="Amazon Ember" panose="02000000000000000000" pitchFamily="2" charset="0"/>
                        <a:ea typeface="Amazon Ember" panose="02000000000000000000" pitchFamily="2" charset="0"/>
                        <a:cs typeface="+mn-cs"/>
                      </a:endParaRPr>
                    </a:p>
                  </a:txBody>
                  <a:tcPr anchor="ctr"/>
                </a:tc>
                <a:extLst>
                  <a:ext uri="{0D108BD9-81ED-4DB2-BD59-A6C34878D82A}">
                    <a16:rowId xmlns:a16="http://schemas.microsoft.com/office/drawing/2014/main" val="2901123298"/>
                  </a:ext>
                </a:extLst>
              </a:tr>
              <a:tr h="379920">
                <a:tc>
                  <a:txBody>
                    <a:bodyPr/>
                    <a:lstStyle/>
                    <a:p>
                      <a:pPr algn="l"/>
                      <a:r>
                        <a:rPr lang="en-US" sz="1100" b="1" dirty="0">
                          <a:latin typeface="Amazon Ember" panose="02000000000000000000" pitchFamily="2" charset="0"/>
                          <a:ea typeface="Amazon Ember" panose="02000000000000000000" pitchFamily="2" charset="0"/>
                        </a:rPr>
                        <a:t>Recurring</a:t>
                      </a:r>
                      <a:r>
                        <a:rPr lang="en-US" sz="1100" b="1" baseline="0" dirty="0">
                          <a:latin typeface="Amazon Ember" panose="02000000000000000000" pitchFamily="2" charset="0"/>
                          <a:ea typeface="Amazon Ember" panose="02000000000000000000" pitchFamily="2" charset="0"/>
                        </a:rPr>
                        <a:t> Deliveries</a:t>
                      </a:r>
                      <a:endParaRPr lang="en-US" sz="1100" b="1" dirty="0">
                        <a:latin typeface="Amazon Ember" panose="02000000000000000000" pitchFamily="2" charset="0"/>
                        <a:ea typeface="Amazon Ember" panose="02000000000000000000" pitchFamily="2" charset="0"/>
                      </a:endParaRPr>
                    </a:p>
                  </a:txBody>
                  <a:tcPr anchor="ctr"/>
                </a:tc>
                <a:tc>
                  <a:txBody>
                    <a:bodyPr/>
                    <a:lstStyle/>
                    <a:p>
                      <a:r>
                        <a:rPr lang="en-US" sz="1100" b="0" kern="1200" dirty="0">
                          <a:solidFill>
                            <a:schemeClr val="dk1"/>
                          </a:solidFill>
                          <a:latin typeface="Amazon Ember" panose="02000000000000000000" pitchFamily="2" charset="0"/>
                          <a:ea typeface="Amazon Ember" panose="02000000000000000000" pitchFamily="2" charset="0"/>
                          <a:cs typeface="+mn-cs"/>
                        </a:rPr>
                        <a:t>Have essential items delivered automatically,</a:t>
                      </a:r>
                      <a:r>
                        <a:rPr lang="en-US" sz="1100" b="0" kern="1200" baseline="0" dirty="0">
                          <a:solidFill>
                            <a:schemeClr val="dk1"/>
                          </a:solidFill>
                          <a:latin typeface="Amazon Ember" panose="02000000000000000000" pitchFamily="2" charset="0"/>
                          <a:ea typeface="Amazon Ember" panose="02000000000000000000" pitchFamily="2" charset="0"/>
                          <a:cs typeface="+mn-cs"/>
                        </a:rPr>
                        <a:t> based on a schedule you choose. </a:t>
                      </a:r>
                      <a:r>
                        <a:rPr lang="en-US" sz="1100" b="0" kern="1200" baseline="0" dirty="0">
                          <a:solidFill>
                            <a:schemeClr val="dk1"/>
                          </a:solidFill>
                          <a:latin typeface="Amazon Ember" panose="02000000000000000000" pitchFamily="2" charset="0"/>
                          <a:ea typeface="Amazon Ember" panose="02000000000000000000" pitchFamily="2" charset="0"/>
                          <a:cs typeface="+mn-cs"/>
                          <a:hlinkClick r:id="rId3"/>
                        </a:rPr>
                        <a:t>Learn More</a:t>
                      </a:r>
                      <a:r>
                        <a:rPr lang="en-US" sz="1100" b="0" kern="1200" baseline="0" dirty="0">
                          <a:solidFill>
                            <a:schemeClr val="dk1"/>
                          </a:solidFill>
                          <a:latin typeface="Amazon Ember" panose="02000000000000000000" pitchFamily="2" charset="0"/>
                          <a:ea typeface="Amazon Ember" panose="02000000000000000000" pitchFamily="2" charset="0"/>
                          <a:cs typeface="+mn-cs"/>
                        </a:rPr>
                        <a:t>.</a:t>
                      </a:r>
                      <a:endParaRPr lang="en-US" sz="1100" b="0" kern="1200" dirty="0">
                        <a:solidFill>
                          <a:schemeClr val="dk1"/>
                        </a:solidFill>
                        <a:latin typeface="Amazon Ember" panose="02000000000000000000" pitchFamily="2" charset="0"/>
                        <a:ea typeface="Amazon Ember" panose="02000000000000000000" pitchFamily="2" charset="0"/>
                        <a:cs typeface="+mn-cs"/>
                      </a:endParaRPr>
                    </a:p>
                  </a:txBody>
                  <a:tcPr anchor="ctr"/>
                </a:tc>
                <a:extLst>
                  <a:ext uri="{0D108BD9-81ED-4DB2-BD59-A6C34878D82A}">
                    <a16:rowId xmlns:a16="http://schemas.microsoft.com/office/drawing/2014/main" val="3086734617"/>
                  </a:ext>
                </a:extLst>
              </a:tr>
            </a:tbl>
          </a:graphicData>
        </a:graphic>
      </p:graphicFrame>
      <p:pic>
        <p:nvPicPr>
          <p:cNvPr id="2" name="Picture 1"/>
          <p:cNvPicPr>
            <a:picLocks noChangeAspect="1"/>
          </p:cNvPicPr>
          <p:nvPr/>
        </p:nvPicPr>
        <p:blipFill>
          <a:blip r:embed="rId4"/>
          <a:stretch>
            <a:fillRect/>
          </a:stretch>
        </p:blipFill>
        <p:spPr>
          <a:xfrm>
            <a:off x="885040" y="571970"/>
            <a:ext cx="10062850" cy="1089776"/>
          </a:xfrm>
          <a:prstGeom prst="rect">
            <a:avLst/>
          </a:prstGeom>
        </p:spPr>
      </p:pic>
      <p:pic>
        <p:nvPicPr>
          <p:cNvPr id="3" name="Picture 2"/>
          <p:cNvPicPr>
            <a:picLocks noChangeAspect="1"/>
          </p:cNvPicPr>
          <p:nvPr/>
        </p:nvPicPr>
        <p:blipFill rotWithShape="1">
          <a:blip r:embed="rId5"/>
          <a:srcRect b="6891"/>
          <a:stretch/>
        </p:blipFill>
        <p:spPr>
          <a:xfrm>
            <a:off x="7958869" y="1283679"/>
            <a:ext cx="1853345" cy="2250829"/>
          </a:xfrm>
          <a:prstGeom prst="rect">
            <a:avLst/>
          </a:prstGeom>
          <a:ln w="9525">
            <a:solidFill>
              <a:schemeClr val="bg2"/>
            </a:solidFill>
          </a:ln>
          <a:effectLst>
            <a:outerShdw blurRad="50800" dist="38100" dir="5400000" algn="t" rotWithShape="0">
              <a:prstClr val="black">
                <a:alpha val="40000"/>
              </a:prstClr>
            </a:outerShdw>
          </a:effectLst>
        </p:spPr>
      </p:pic>
      <p:sp>
        <p:nvSpPr>
          <p:cNvPr id="4" name="Title 1">
            <a:extLst>
              <a:ext uri="{FF2B5EF4-FFF2-40B4-BE49-F238E27FC236}">
                <a16:creationId xmlns:a16="http://schemas.microsoft.com/office/drawing/2014/main" id="{B0A8D746-24AD-0146-A721-85C52993F2C0}"/>
              </a:ext>
            </a:extLst>
          </p:cNvPr>
          <p:cNvSpPr txBox="1">
            <a:spLocks/>
          </p:cNvSpPr>
          <p:nvPr/>
        </p:nvSpPr>
        <p:spPr>
          <a:xfrm>
            <a:off x="771752" y="2125838"/>
            <a:ext cx="10511991" cy="11643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accent3"/>
                </a:solidFill>
                <a:ea typeface="Amazon Ember Display" panose="020F0603020204020204" pitchFamily="34" charset="0"/>
                <a:cs typeface="Amazon Ember Display" panose="020F0603020204020204" pitchFamily="34" charset="0"/>
              </a:rPr>
              <a:t>Business Account Navigation</a:t>
            </a:r>
            <a:endParaRPr lang="en-US" dirty="0">
              <a:solidFill>
                <a:schemeClr val="accent3"/>
              </a:solidFill>
              <a:ea typeface="Amazon Ember Display" panose="020F0603020204020204" pitchFamily="34" charset="0"/>
              <a:cs typeface="Amazon Ember Display" panose="020F0603020204020204" pitchFamily="34" charset="0"/>
            </a:endParaRPr>
          </a:p>
        </p:txBody>
      </p:sp>
    </p:spTree>
    <p:extLst>
      <p:ext uri="{BB962C8B-B14F-4D97-AF65-F5344CB8AC3E}">
        <p14:creationId xmlns:p14="http://schemas.microsoft.com/office/powerpoint/2010/main" val="492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Settings</a:t>
            </a:r>
          </a:p>
        </p:txBody>
      </p:sp>
      <p:sp>
        <p:nvSpPr>
          <p:cNvPr id="4" name="Text Placeholder 2">
            <a:extLst>
              <a:ext uri="{FF2B5EF4-FFF2-40B4-BE49-F238E27FC236}">
                <a16:creationId xmlns:a16="http://schemas.microsoft.com/office/drawing/2014/main" id="{0BB5612F-6A99-F843-83BF-B387B1C93B3A}"/>
              </a:ext>
            </a:extLst>
          </p:cNvPr>
          <p:cNvSpPr txBox="1">
            <a:spLocks/>
          </p:cNvSpPr>
          <p:nvPr/>
        </p:nvSpPr>
        <p:spPr>
          <a:xfrm>
            <a:off x="829776" y="1090904"/>
            <a:ext cx="103892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Amazon Business Administrators have the ability to add and remove users, update payment methods, create or edit order &amp; buying policies, and more within the “Business Settings” page.</a:t>
            </a:r>
          </a:p>
          <a:p>
            <a:endParaRPr lang="en-US" sz="1800" dirty="0">
              <a:solidFill>
                <a:schemeClr val="accent3"/>
              </a:solidFill>
              <a:latin typeface="+mn-lt"/>
            </a:endParaRPr>
          </a:p>
        </p:txBody>
      </p:sp>
      <p:pic>
        <p:nvPicPr>
          <p:cNvPr id="5" name="Picture 4"/>
          <p:cNvPicPr>
            <a:picLocks noChangeAspect="1"/>
          </p:cNvPicPr>
          <p:nvPr/>
        </p:nvPicPr>
        <p:blipFill>
          <a:blip r:embed="rId2"/>
          <a:stretch>
            <a:fillRect/>
          </a:stretch>
        </p:blipFill>
        <p:spPr>
          <a:xfrm>
            <a:off x="3163801" y="1911941"/>
            <a:ext cx="5721159" cy="4049243"/>
          </a:xfrm>
          <a:prstGeom prst="rect">
            <a:avLst/>
          </a:prstGeom>
          <a:ln w="9525">
            <a:solidFill>
              <a:schemeClr val="bg2"/>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stretch>
            <a:fillRect/>
          </a:stretch>
        </p:blipFill>
        <p:spPr>
          <a:xfrm>
            <a:off x="3163801" y="2644351"/>
            <a:ext cx="5721159" cy="3875019"/>
          </a:xfrm>
          <a:prstGeom prst="rect">
            <a:avLst/>
          </a:prstGeom>
          <a:ln w="9525">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97127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Members</a:t>
            </a:r>
          </a:p>
        </p:txBody>
      </p:sp>
    </p:spTree>
    <p:extLst>
      <p:ext uri="{BB962C8B-B14F-4D97-AF65-F5344CB8AC3E}">
        <p14:creationId xmlns:p14="http://schemas.microsoft.com/office/powerpoint/2010/main" val="3591068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5481" y="3617525"/>
            <a:ext cx="2103119" cy="365760"/>
          </a:xfrm>
          <a:prstGeom prst="rect">
            <a:avLst/>
          </a:prstGeom>
          <a:solidFill>
            <a:srgbClr val="222C3A"/>
          </a:solidFill>
          <a:ln w="12700" cap="flat" cmpd="sng" algn="ctr">
            <a:solidFill>
              <a:srgbClr val="222C3A">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mazon Ember" panose="02000000000000000000" pitchFamily="2" charset="0"/>
                <a:ea typeface="Amazon Ember" panose="02000000000000000000" pitchFamily="2" charset="0"/>
                <a:cs typeface="Times New Roman" panose="02020603050405020304" pitchFamily="18" charset="0"/>
              </a:rPr>
              <a:t>Click SSO Link</a:t>
            </a:r>
          </a:p>
        </p:txBody>
      </p:sp>
      <p:cxnSp>
        <p:nvCxnSpPr>
          <p:cNvPr id="5" name="Straight Arrow Connector 4"/>
          <p:cNvCxnSpPr>
            <a:stCxn id="3" idx="3"/>
          </p:cNvCxnSpPr>
          <p:nvPr/>
        </p:nvCxnSpPr>
        <p:spPr>
          <a:xfrm flipV="1">
            <a:off x="2768600" y="2587195"/>
            <a:ext cx="1360585" cy="1213210"/>
          </a:xfrm>
          <a:prstGeom prst="straightConnector1">
            <a:avLst/>
          </a:prstGeom>
          <a:solidFill>
            <a:srgbClr val="222C3A"/>
          </a:solidFill>
          <a:ln w="28575" cap="flat" cmpd="sng" algn="ctr">
            <a:solidFill>
              <a:srgbClr val="222C3A">
                <a:shade val="50000"/>
              </a:srgbClr>
            </a:solidFill>
            <a:prstDash val="solid"/>
            <a:miter lim="800000"/>
            <a:tailEnd type="triangle"/>
          </a:ln>
          <a:effectLst/>
        </p:spPr>
      </p:cxnSp>
      <p:cxnSp>
        <p:nvCxnSpPr>
          <p:cNvPr id="6" name="Straight Arrow Connector 5"/>
          <p:cNvCxnSpPr/>
          <p:nvPr/>
        </p:nvCxnSpPr>
        <p:spPr>
          <a:xfrm>
            <a:off x="2780359" y="3796218"/>
            <a:ext cx="1385029" cy="8374"/>
          </a:xfrm>
          <a:prstGeom prst="straightConnector1">
            <a:avLst/>
          </a:prstGeom>
          <a:solidFill>
            <a:srgbClr val="222C3A"/>
          </a:solidFill>
          <a:ln w="28575" cap="flat" cmpd="sng" algn="ctr">
            <a:solidFill>
              <a:srgbClr val="222C3A">
                <a:shade val="50000"/>
              </a:srgbClr>
            </a:solidFill>
            <a:prstDash val="solid"/>
            <a:miter lim="800000"/>
            <a:tailEnd type="triangle"/>
          </a:ln>
          <a:effectLst/>
        </p:spPr>
      </p:cxnSp>
      <p:cxnSp>
        <p:nvCxnSpPr>
          <p:cNvPr id="7" name="Straight Arrow Connector 6"/>
          <p:cNvCxnSpPr>
            <a:stCxn id="3" idx="3"/>
          </p:cNvCxnSpPr>
          <p:nvPr/>
        </p:nvCxnSpPr>
        <p:spPr>
          <a:xfrm>
            <a:off x="2768600" y="3800405"/>
            <a:ext cx="1478834" cy="1601387"/>
          </a:xfrm>
          <a:prstGeom prst="straightConnector1">
            <a:avLst/>
          </a:prstGeom>
          <a:solidFill>
            <a:srgbClr val="222C3A"/>
          </a:solidFill>
          <a:ln w="28575" cap="flat" cmpd="sng" algn="ctr">
            <a:solidFill>
              <a:srgbClr val="222C3A">
                <a:shade val="50000"/>
              </a:srgbClr>
            </a:solidFill>
            <a:prstDash val="solid"/>
            <a:miter lim="800000"/>
            <a:tailEnd type="triangle"/>
          </a:ln>
          <a:effectLst/>
        </p:spPr>
      </p:cxnSp>
      <p:sp>
        <p:nvSpPr>
          <p:cNvPr id="8" name="Rectangle 7">
            <a:extLst>
              <a:ext uri="{FF2B5EF4-FFF2-40B4-BE49-F238E27FC236}">
                <a16:creationId xmlns:a16="http://schemas.microsoft.com/office/drawing/2014/main" id="{2AE22BC9-7C13-426A-9F87-585C17F72F87}"/>
              </a:ext>
            </a:extLst>
          </p:cNvPr>
          <p:cNvSpPr/>
          <p:nvPr/>
        </p:nvSpPr>
        <p:spPr>
          <a:xfrm>
            <a:off x="6689920" y="1954256"/>
            <a:ext cx="2307297" cy="704850"/>
          </a:xfrm>
          <a:prstGeom prst="rect">
            <a:avLst/>
          </a:prstGeom>
          <a:solidFill>
            <a:srgbClr val="222C3A"/>
          </a:solidFill>
          <a:ln w="12700" cap="flat" cmpd="sng" algn="ctr">
            <a:solidFill>
              <a:srgbClr val="222C3A">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mazon Ember" panose="02000000000000000000" pitchFamily="2" charset="0"/>
                <a:ea typeface="Amazon Ember" panose="02000000000000000000" pitchFamily="2" charset="0"/>
                <a:cs typeface="Times New Roman" panose="02020603050405020304" pitchFamily="18" charset="0"/>
              </a:rPr>
              <a:t>User begins shopping.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mazon Ember" panose="02000000000000000000" pitchFamily="2" charset="0"/>
                <a:ea typeface="Amazon Ember" panose="02000000000000000000" pitchFamily="2" charset="0"/>
                <a:cs typeface="Times New Roman" panose="02020603050405020304" pitchFamily="18" charset="0"/>
              </a:rPr>
              <a:t>No password needed</a:t>
            </a:r>
            <a:endParaRPr kumimoji="0" lang="en-US" sz="1200" b="0" i="0" u="none" strike="noStrike" kern="0" cap="none" spc="0" normalizeH="0" baseline="0" noProof="0" dirty="0">
              <a:ln>
                <a:noFill/>
              </a:ln>
              <a:solidFill>
                <a:srgbClr val="EAEDED"/>
              </a:solidFill>
              <a:effectLst/>
              <a:uLnTx/>
              <a:uFillTx/>
              <a:latin typeface="Amazon Ember" panose="02000000000000000000" pitchFamily="2" charset="0"/>
              <a:ea typeface="Amazon Ember" panose="02000000000000000000" pitchFamily="2" charset="0"/>
              <a:cs typeface="+mn-cs"/>
            </a:endParaRPr>
          </a:p>
        </p:txBody>
      </p:sp>
      <p:sp>
        <p:nvSpPr>
          <p:cNvPr id="11" name="Rectangle 10">
            <a:extLst>
              <a:ext uri="{FF2B5EF4-FFF2-40B4-BE49-F238E27FC236}">
                <a16:creationId xmlns:a16="http://schemas.microsoft.com/office/drawing/2014/main" id="{A937885A-B07C-4871-A343-377C99E6A27A}"/>
              </a:ext>
            </a:extLst>
          </p:cNvPr>
          <p:cNvSpPr/>
          <p:nvPr/>
        </p:nvSpPr>
        <p:spPr>
          <a:xfrm>
            <a:off x="706294" y="1690781"/>
            <a:ext cx="2105468" cy="1008154"/>
          </a:xfrm>
          <a:prstGeom prst="rect">
            <a:avLst/>
          </a:prstGeom>
          <a:solidFill>
            <a:srgbClr val="222C3A"/>
          </a:solidFill>
          <a:ln w="12700" cap="flat" cmpd="sng" algn="ctr">
            <a:solidFill>
              <a:schemeClr val="tx2"/>
            </a:solidFill>
            <a:prstDash val="solid"/>
            <a:miter lim="800000"/>
          </a:ln>
          <a:effectLst/>
        </p:spPr>
        <p:txBody>
          <a:bodyPr rtlCol="0" anchor="ctr"/>
          <a:lstStyle/>
          <a:p>
            <a:pPr lvl="0" algn="ctr">
              <a:defRPr/>
            </a:pPr>
            <a:r>
              <a:rPr kumimoji="0" lang="en-US" sz="1200" b="0" i="0" u="none" strike="noStrike" kern="0" cap="none" spc="0" normalizeH="0" baseline="0" noProof="0" dirty="0">
                <a:ln>
                  <a:noFill/>
                </a:ln>
                <a:solidFill>
                  <a:srgbClr val="FFFFFF"/>
                </a:solidFill>
                <a:effectLst/>
                <a:uLnTx/>
                <a:uFillTx/>
                <a:latin typeface="Amazon Ember" panose="02000000000000000000" pitchFamily="2" charset="0"/>
                <a:ea typeface="Amazon Ember" panose="02000000000000000000" pitchFamily="2" charset="0"/>
                <a:cs typeface="Times New Roman" panose="02020603050405020304" pitchFamily="18" charset="0"/>
              </a:rPr>
              <a:t>Admin sends email to end users announcing AB program and </a:t>
            </a:r>
            <a:r>
              <a:rPr lang="en-US" sz="1200" dirty="0">
                <a:solidFill>
                  <a:srgbClr val="FFFFFF"/>
                </a:solidFill>
                <a:latin typeface="Amazon Ember" panose="02000000000000000000" pitchFamily="2" charset="0"/>
                <a:ea typeface="Amazon Ember" panose="02000000000000000000" pitchFamily="2" charset="0"/>
                <a:cs typeface="Times New Roman" panose="02020603050405020304" pitchFamily="18" charset="0"/>
              </a:rPr>
              <a:t>SSO link and action required by each status type</a:t>
            </a:r>
            <a:endParaRPr kumimoji="0" lang="en-US" sz="1200" b="0" i="0" u="none" strike="noStrike" kern="0" cap="none" spc="0" normalizeH="0" baseline="0" noProof="0" dirty="0">
              <a:ln>
                <a:noFill/>
              </a:ln>
              <a:solidFill>
                <a:srgbClr val="EAEDED"/>
              </a:solidFill>
              <a:effectLst/>
              <a:uLnTx/>
              <a:uFillTx/>
              <a:latin typeface="Amazon Ember" panose="02000000000000000000" pitchFamily="2" charset="0"/>
              <a:ea typeface="Amazon Ember" panose="02000000000000000000" pitchFamily="2" charset="0"/>
              <a:cs typeface="+mn-cs"/>
            </a:endParaRPr>
          </a:p>
        </p:txBody>
      </p:sp>
      <p:cxnSp>
        <p:nvCxnSpPr>
          <p:cNvPr id="12" name="Straight Arrow Connector 11">
            <a:extLst>
              <a:ext uri="{FF2B5EF4-FFF2-40B4-BE49-F238E27FC236}">
                <a16:creationId xmlns:a16="http://schemas.microsoft.com/office/drawing/2014/main" id="{F409EFE2-5B0D-4806-96F4-90A98658B518}"/>
              </a:ext>
            </a:extLst>
          </p:cNvPr>
          <p:cNvCxnSpPr>
            <a:cxnSpLocks/>
          </p:cNvCxnSpPr>
          <p:nvPr/>
        </p:nvCxnSpPr>
        <p:spPr>
          <a:xfrm>
            <a:off x="1759028" y="2820759"/>
            <a:ext cx="0" cy="185906"/>
          </a:xfrm>
          <a:prstGeom prst="straightConnector1">
            <a:avLst/>
          </a:prstGeom>
          <a:solidFill>
            <a:srgbClr val="222C3A"/>
          </a:solidFill>
          <a:ln w="28575" cap="flat" cmpd="sng" algn="ctr">
            <a:solidFill>
              <a:srgbClr val="222C3A">
                <a:shade val="50000"/>
              </a:srgbClr>
            </a:solidFill>
            <a:prstDash val="solid"/>
            <a:miter lim="800000"/>
            <a:tailEnd type="triangle"/>
          </a:ln>
          <a:effectLst/>
        </p:spPr>
      </p:cxnSp>
      <p:sp>
        <p:nvSpPr>
          <p:cNvPr id="24" name="Right Arrow 23"/>
          <p:cNvSpPr/>
          <p:nvPr/>
        </p:nvSpPr>
        <p:spPr>
          <a:xfrm>
            <a:off x="6018532" y="5371526"/>
            <a:ext cx="456409" cy="147757"/>
          </a:xfrm>
          <a:prstGeom prst="rightArrow">
            <a:avLst/>
          </a:prstGeom>
          <a:solidFill>
            <a:schemeClr val="tx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ight Arrow 24"/>
          <p:cNvSpPr/>
          <p:nvPr/>
        </p:nvSpPr>
        <p:spPr>
          <a:xfrm>
            <a:off x="6018531" y="3661184"/>
            <a:ext cx="456409" cy="147757"/>
          </a:xfrm>
          <a:prstGeom prst="rightArrow">
            <a:avLst/>
          </a:prstGeom>
          <a:solidFill>
            <a:schemeClr val="tx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ight Arrow 25"/>
          <p:cNvSpPr/>
          <p:nvPr/>
        </p:nvSpPr>
        <p:spPr>
          <a:xfrm>
            <a:off x="6018532" y="2215925"/>
            <a:ext cx="456409" cy="147757"/>
          </a:xfrm>
          <a:prstGeom prst="rightArrow">
            <a:avLst/>
          </a:prstGeom>
          <a:solidFill>
            <a:schemeClr val="tx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p:nvSpPr>
        <p:spPr>
          <a:xfrm>
            <a:off x="3722471" y="2494457"/>
            <a:ext cx="2514557"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C3A"/>
                </a:solidFill>
                <a:effectLst/>
                <a:uLnTx/>
                <a:uFillTx/>
                <a:latin typeface="Amazon Ember" panose="020B0603020204020204" pitchFamily="34" charset="0"/>
                <a:ea typeface="Amazon Ember" panose="020B0603020204020204" pitchFamily="34" charset="0"/>
                <a:cs typeface="Amazon Ember" panose="020B0603020204020204" pitchFamily="34" charset="0"/>
              </a:rPr>
              <a:t>New to Amazon </a:t>
            </a:r>
            <a:br>
              <a:rPr kumimoji="0" lang="en-US" sz="1400" b="0" i="0" u="none" strike="noStrike" kern="1200" cap="none" spc="0" normalizeH="0" baseline="0" noProof="0" dirty="0">
                <a:ln>
                  <a:noFill/>
                </a:ln>
                <a:solidFill>
                  <a:srgbClr val="222C3A"/>
                </a:solidFill>
                <a:effectLst/>
                <a:uLnTx/>
                <a:uFillTx/>
                <a:latin typeface="Amazon Ember" panose="020B0603020204020204" pitchFamily="34" charset="0"/>
                <a:ea typeface="Amazon Ember" panose="020B0603020204020204" pitchFamily="34" charset="0"/>
                <a:cs typeface="Amazon Ember" panose="020B0603020204020204" pitchFamily="34" charset="0"/>
              </a:rPr>
            </a:br>
            <a:r>
              <a:rPr kumimoji="0" lang="en-US" sz="1400" b="0" i="0" u="none" strike="noStrike" kern="1200" cap="none" spc="0" normalizeH="0" baseline="0" noProof="0" dirty="0">
                <a:ln>
                  <a:noFill/>
                </a:ln>
                <a:solidFill>
                  <a:srgbClr val="222C3A"/>
                </a:solidFill>
                <a:effectLst/>
                <a:uLnTx/>
                <a:uFillTx/>
                <a:latin typeface="Amazon Ember" panose="020B0603020204020204" pitchFamily="34" charset="0"/>
                <a:ea typeface="Amazon Ember" panose="020B0603020204020204" pitchFamily="34" charset="0"/>
                <a:cs typeface="Amazon Ember" panose="020B0603020204020204" pitchFamily="34" charset="0"/>
              </a:rPr>
              <a:t>(NTA)</a:t>
            </a:r>
          </a:p>
        </p:txBody>
      </p:sp>
      <p:sp>
        <p:nvSpPr>
          <p:cNvPr id="28" name="Rectangle 27"/>
          <p:cNvSpPr/>
          <p:nvPr/>
        </p:nvSpPr>
        <p:spPr>
          <a:xfrm>
            <a:off x="3743393" y="4239741"/>
            <a:ext cx="251455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22C3A"/>
                </a:solidFill>
                <a:effectLst/>
                <a:uLnTx/>
                <a:uFillTx/>
                <a:latin typeface="Amazon Ember" panose="02000000000000000000" pitchFamily="2" charset="0"/>
                <a:ea typeface="Amazon Ember" panose="02000000000000000000" pitchFamily="2" charset="0"/>
                <a:cs typeface="Amazon Ember Cd RC Light" panose="020B0406020204020204" pitchFamily="34" charset="0"/>
              </a:rPr>
              <a:t>Existing .com</a:t>
            </a:r>
          </a:p>
        </p:txBody>
      </p:sp>
      <p:sp>
        <p:nvSpPr>
          <p:cNvPr id="29" name="Rectangle 28"/>
          <p:cNvSpPr/>
          <p:nvPr/>
        </p:nvSpPr>
        <p:spPr>
          <a:xfrm>
            <a:off x="3788394" y="5800359"/>
            <a:ext cx="251455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22C3A"/>
                </a:solidFill>
                <a:effectLst/>
                <a:uLnTx/>
                <a:uFillTx/>
                <a:latin typeface="Amazon Ember" panose="02000000000000000000" pitchFamily="2" charset="0"/>
                <a:ea typeface="Amazon Ember" panose="02000000000000000000" pitchFamily="2" charset="0"/>
                <a:cs typeface="Amazon Ember Cd RC Light" panose="020B0406020204020204" pitchFamily="34" charset="0"/>
              </a:rPr>
              <a:t>Existing MUA Business*</a:t>
            </a:r>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8130" y="1488639"/>
            <a:ext cx="1041753" cy="1041753"/>
          </a:xfrm>
          <a:prstGeom prst="rect">
            <a:avLst/>
          </a:prstGeom>
        </p:spPr>
      </p:pic>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230" y="3263722"/>
            <a:ext cx="1041753" cy="1041753"/>
          </a:xfrm>
          <a:prstGeom prst="rect">
            <a:avLst/>
          </a:prstGeom>
        </p:spPr>
      </p:pic>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8874" y="4767897"/>
            <a:ext cx="1041753" cy="1041753"/>
          </a:xfrm>
          <a:prstGeom prst="rect">
            <a:avLst/>
          </a:prstGeom>
        </p:spPr>
      </p:pic>
      <p:grpSp>
        <p:nvGrpSpPr>
          <p:cNvPr id="33" name="Group 32"/>
          <p:cNvGrpSpPr/>
          <p:nvPr/>
        </p:nvGrpSpPr>
        <p:grpSpPr>
          <a:xfrm>
            <a:off x="6705318" y="4975138"/>
            <a:ext cx="2911709" cy="1587587"/>
            <a:chOff x="6705318" y="4975138"/>
            <a:chExt cx="2911709" cy="1587587"/>
          </a:xfrm>
        </p:grpSpPr>
        <p:pic>
          <p:nvPicPr>
            <p:cNvPr id="34" name="Picture 33"/>
            <p:cNvPicPr/>
            <p:nvPr/>
          </p:nvPicPr>
          <p:blipFill>
            <a:blip r:embed="rId3"/>
            <a:stretch>
              <a:fillRect/>
            </a:stretch>
          </p:blipFill>
          <p:spPr>
            <a:xfrm>
              <a:off x="6705318" y="4975138"/>
              <a:ext cx="2911709" cy="1332343"/>
            </a:xfrm>
            <a:prstGeom prst="rect">
              <a:avLst/>
            </a:prstGeom>
            <a:ln>
              <a:solidFill>
                <a:schemeClr val="accent2"/>
              </a:solidFill>
            </a:ln>
            <a:effectLst>
              <a:outerShdw blurRad="50800" dist="38100" dir="5400000" algn="t" rotWithShape="0">
                <a:prstClr val="black">
                  <a:alpha val="40000"/>
                </a:prstClr>
              </a:outerShdw>
            </a:effectLst>
          </p:spPr>
        </p:pic>
        <p:pic>
          <p:nvPicPr>
            <p:cNvPr id="35" name="Picture 34"/>
            <p:cNvPicPr/>
            <p:nvPr/>
          </p:nvPicPr>
          <p:blipFill rotWithShape="1">
            <a:blip r:embed="rId3"/>
            <a:srcRect l="929" t="50429" r="68702" b="11362"/>
            <a:stretch/>
          </p:blipFill>
          <p:spPr>
            <a:xfrm>
              <a:off x="7711681" y="5517628"/>
              <a:ext cx="1775219" cy="1045097"/>
            </a:xfrm>
            <a:prstGeom prst="ellipse">
              <a:avLst/>
            </a:prstGeom>
            <a:ln w="9525" cap="rnd">
              <a:solidFill>
                <a:schemeClr val="accent2"/>
              </a:solidFill>
            </a:ln>
            <a:effectLst/>
            <a:scene3d>
              <a:camera prst="orthographicFront"/>
              <a:lightRig rig="contrasting" dir="t">
                <a:rot lat="0" lon="0" rev="3000000"/>
              </a:lightRig>
            </a:scene3d>
            <a:sp3d contourW="7620">
              <a:bevelT w="95250" h="31750"/>
              <a:contourClr>
                <a:srgbClr val="333333"/>
              </a:contourClr>
            </a:sp3d>
          </p:spPr>
        </p:pic>
      </p:grpSp>
      <p:sp>
        <p:nvSpPr>
          <p:cNvPr id="36" name="Rectangle 35"/>
          <p:cNvSpPr/>
          <p:nvPr/>
        </p:nvSpPr>
        <p:spPr>
          <a:xfrm>
            <a:off x="9889267" y="4918034"/>
            <a:ext cx="2007895" cy="1446550"/>
          </a:xfrm>
          <a:prstGeom prst="rect">
            <a:avLst/>
          </a:prstGeom>
          <a:solidFill>
            <a:srgbClr val="F3F3F5"/>
          </a:solidFill>
          <a:ln>
            <a:solidFill>
              <a:srgbClr val="FF8F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222C3A"/>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Rogue account requisitioners will have to change the email address on existing business account or reach out to your administrator of previous business account to be removed.  Admin should deregister rogue account.</a:t>
            </a:r>
          </a:p>
        </p:txBody>
      </p:sp>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2118" y="3206792"/>
            <a:ext cx="597800" cy="597800"/>
          </a:xfrm>
          <a:prstGeom prst="rect">
            <a:avLst/>
          </a:prstGeom>
        </p:spPr>
      </p:pic>
      <p:sp>
        <p:nvSpPr>
          <p:cNvPr id="38" name="Rectangle 37">
            <a:extLst>
              <a:ext uri="{FF2B5EF4-FFF2-40B4-BE49-F238E27FC236}">
                <a16:creationId xmlns:a16="http://schemas.microsoft.com/office/drawing/2014/main" id="{C24DDBFE-2273-4728-933E-7AA904ED3794}"/>
              </a:ext>
            </a:extLst>
          </p:cNvPr>
          <p:cNvSpPr/>
          <p:nvPr/>
        </p:nvSpPr>
        <p:spPr>
          <a:xfrm>
            <a:off x="6732231" y="3506341"/>
            <a:ext cx="2105468" cy="711199"/>
          </a:xfrm>
          <a:prstGeom prst="rect">
            <a:avLst/>
          </a:prstGeom>
          <a:solidFill>
            <a:srgbClr val="E4791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mazon Ember" panose="02000000000000000000" pitchFamily="2" charset="0"/>
                <a:ea typeface="Amazon Ember" panose="02000000000000000000" pitchFamily="2" charset="0"/>
                <a:cs typeface="Times New Roman" panose="02020603050405020304" pitchFamily="18" charset="0"/>
              </a:rPr>
              <a:t>User </a:t>
            </a:r>
            <a:r>
              <a:rPr lang="en-US" sz="1200" dirty="0">
                <a:solidFill>
                  <a:srgbClr val="FFFFFF"/>
                </a:solidFill>
                <a:latin typeface="Amazon Ember" panose="02000000000000000000" pitchFamily="2" charset="0"/>
                <a:ea typeface="Amazon Ember" panose="02000000000000000000" pitchFamily="2" charset="0"/>
                <a:cs typeface="Times New Roman" panose="02020603050405020304" pitchFamily="18" charset="0"/>
              </a:rPr>
              <a:t>choose</a:t>
            </a:r>
            <a:r>
              <a:rPr kumimoji="0" lang="en-US" sz="1200" b="0" i="0" u="none" strike="noStrike" kern="1200" cap="none" spc="0" normalizeH="0" baseline="0" noProof="0" dirty="0">
                <a:ln>
                  <a:noFill/>
                </a:ln>
                <a:solidFill>
                  <a:srgbClr val="FFFFFF"/>
                </a:solidFill>
                <a:effectLst/>
                <a:uLnTx/>
                <a:uFillTx/>
                <a:latin typeface="Amazon Ember" panose="02000000000000000000" pitchFamily="2" charset="0"/>
                <a:ea typeface="Amazon Ember" panose="02000000000000000000" pitchFamily="2" charset="0"/>
                <a:cs typeface="Times New Roman" panose="02020603050405020304" pitchFamily="18" charset="0"/>
              </a:rPr>
              <a:t>s </a:t>
            </a:r>
            <a:r>
              <a:rPr kumimoji="0" lang="en-US" sz="1200" b="1" i="0" u="none" strike="noStrike" kern="1200" cap="none" spc="0" normalizeH="0" baseline="0" noProof="0" dirty="0">
                <a:ln>
                  <a:noFill/>
                </a:ln>
                <a:solidFill>
                  <a:srgbClr val="FFFFFF"/>
                </a:solidFill>
                <a:effectLst/>
                <a:uLnTx/>
                <a:uFillTx/>
                <a:latin typeface="Amazon Ember" panose="02000000000000000000" pitchFamily="2" charset="0"/>
                <a:ea typeface="Amazon Ember" panose="02000000000000000000" pitchFamily="2" charset="0"/>
                <a:cs typeface="Times New Roman" panose="02020603050405020304" pitchFamily="18" charset="0"/>
              </a:rPr>
              <a:t>create a new account for Amazon Business</a:t>
            </a:r>
            <a:endParaRPr kumimoji="0" lang="en-US" sz="1200" b="0" i="0" u="none" strike="noStrike" kern="1200" cap="none" spc="0" normalizeH="0" baseline="0" noProof="0" dirty="0">
              <a:ln>
                <a:noFill/>
              </a:ln>
              <a:solidFill>
                <a:srgbClr val="EAEDED"/>
              </a:solidFill>
              <a:effectLst/>
              <a:uLnTx/>
              <a:uFillTx/>
              <a:latin typeface="Amazon Ember" panose="02000000000000000000" pitchFamily="2" charset="0"/>
              <a:ea typeface="Amazon Ember" panose="02000000000000000000" pitchFamily="2" charset="0"/>
              <a:cs typeface="+mn-cs"/>
            </a:endParaRPr>
          </a:p>
        </p:txBody>
      </p:sp>
      <p:pic>
        <p:nvPicPr>
          <p:cNvPr id="39" name="Picture 38"/>
          <p:cNvPicPr>
            <a:picLocks noChangeAspect="1"/>
          </p:cNvPicPr>
          <p:nvPr/>
        </p:nvPicPr>
        <p:blipFill>
          <a:blip r:embed="rId5"/>
          <a:stretch>
            <a:fillRect/>
          </a:stretch>
        </p:blipFill>
        <p:spPr>
          <a:xfrm>
            <a:off x="9061668" y="3073636"/>
            <a:ext cx="2945397" cy="1540916"/>
          </a:xfrm>
          <a:prstGeom prst="rect">
            <a:avLst/>
          </a:prstGeom>
          <a:ln>
            <a:solidFill>
              <a:schemeClr val="accent3"/>
            </a:solidFill>
          </a:ln>
          <a:effectLst>
            <a:outerShdw blurRad="50800" dist="38100" dir="5400000" algn="t" rotWithShape="0">
              <a:prstClr val="black">
                <a:alpha val="40000"/>
              </a:prstClr>
            </a:outerShdw>
          </a:effectLst>
        </p:spPr>
      </p:pic>
      <p:sp>
        <p:nvSpPr>
          <p:cNvPr id="40" name="Title 1">
            <a:extLst>
              <a:ext uri="{FF2B5EF4-FFF2-40B4-BE49-F238E27FC236}">
                <a16:creationId xmlns:a16="http://schemas.microsoft.com/office/drawing/2014/main" id="{D2235A60-D6BF-4C60-AA1E-96522BCC387E}"/>
              </a:ext>
            </a:extLst>
          </p:cNvPr>
          <p:cNvSpPr>
            <a:spLocks noGrp="1"/>
          </p:cNvSpPr>
          <p:nvPr>
            <p:ph type="title"/>
          </p:nvPr>
        </p:nvSpPr>
        <p:spPr>
          <a:xfrm>
            <a:off x="829778" y="83823"/>
            <a:ext cx="11644439" cy="1325563"/>
          </a:xfrm>
        </p:spPr>
        <p:txBody>
          <a:bodyPr/>
          <a:lstStyle/>
          <a:p>
            <a:r>
              <a:rPr lang="en-US" dirty="0"/>
              <a:t>Registration Workflow</a:t>
            </a:r>
          </a:p>
        </p:txBody>
      </p:sp>
    </p:spTree>
    <p:extLst>
      <p:ext uri="{BB962C8B-B14F-4D97-AF65-F5344CB8AC3E}">
        <p14:creationId xmlns:p14="http://schemas.microsoft.com/office/powerpoint/2010/main" val="3198826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59706F-4052-4D93-958A-FE2DF050E3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231" y="1390684"/>
            <a:ext cx="3074349" cy="1748444"/>
          </a:xfrm>
          <a:prstGeom prst="rect">
            <a:avLst/>
          </a:prstGeom>
          <a:solidFill>
            <a:srgbClr val="FFFFFF">
              <a:shade val="85000"/>
            </a:srgbClr>
          </a:solidFill>
          <a:ln w="9525" cap="sq">
            <a:solidFill>
              <a:schemeClr val="accent3"/>
            </a:solidFill>
            <a:miter lim="800000"/>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2FD12D53-40BB-488D-86A7-BC3012EE9E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4650" y="1338389"/>
            <a:ext cx="3438277" cy="1979132"/>
          </a:xfrm>
          <a:prstGeom prst="rect">
            <a:avLst/>
          </a:prstGeom>
          <a:ln w="9525">
            <a:solidFill>
              <a:schemeClr val="accent3"/>
            </a:solidFill>
          </a:ln>
          <a:effectLst>
            <a:outerShdw blurRad="50800" dist="38100" dir="5400000" algn="t" rotWithShape="0">
              <a:prstClr val="black">
                <a:alpha val="40000"/>
              </a:prstClr>
            </a:outerShdw>
          </a:effectLst>
        </p:spPr>
      </p:pic>
      <p:sp>
        <p:nvSpPr>
          <p:cNvPr id="13" name="Title 1">
            <a:extLst>
              <a:ext uri="{FF2B5EF4-FFF2-40B4-BE49-F238E27FC236}">
                <a16:creationId xmlns:a16="http://schemas.microsoft.com/office/drawing/2014/main" id="{8BB52132-C564-47F8-9CDD-DDEF6B7C1658}"/>
              </a:ext>
            </a:extLst>
          </p:cNvPr>
          <p:cNvSpPr txBox="1">
            <a:spLocks/>
          </p:cNvSpPr>
          <p:nvPr/>
        </p:nvSpPr>
        <p:spPr>
          <a:xfrm>
            <a:off x="667661" y="201434"/>
            <a:ext cx="10511991" cy="11643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Amazon Ember Light" panose="020B0403020204020204" pitchFamily="34" charset="0"/>
                <a:ea typeface="Amazon Ember Light" panose="020B0403020204020204" pitchFamily="34" charset="0"/>
                <a:cs typeface="Amazon Ember Light" panose="020B0403020204020204" pitchFamily="34" charset="0"/>
              </a:defRPr>
            </a:lvl1pPr>
          </a:lstStyle>
          <a:p>
            <a:r>
              <a:rPr lang="en-US" sz="3200" dirty="0">
                <a:solidFill>
                  <a:schemeClr val="tx1"/>
                </a:solidFill>
              </a:rPr>
              <a:t>Existing Amazon.com User Registration Flow</a:t>
            </a:r>
            <a:br>
              <a:rPr lang="en-US" sz="1400" b="1" dirty="0">
                <a:solidFill>
                  <a:srgbClr val="00B0F0"/>
                </a:solidFill>
                <a:latin typeface="Amazon Ember Heavy" panose="020B0803020204020204" pitchFamily="34" charset="0"/>
                <a:ea typeface="Amazon Ember Heavy" panose="020B0803020204020204" pitchFamily="34" charset="0"/>
                <a:cs typeface="Amazon Ember Heavy" panose="020B0803020204020204" pitchFamily="34" charset="0"/>
              </a:rPr>
            </a:br>
            <a:br>
              <a:rPr lang="en-US" sz="1600" b="1" dirty="0">
                <a:solidFill>
                  <a:srgbClr val="00B0F0"/>
                </a:solidFill>
                <a:latin typeface="Amazon Ember Heavy" panose="020B0803020204020204" pitchFamily="34" charset="0"/>
                <a:ea typeface="Amazon Ember Heavy" panose="020B0803020204020204" pitchFamily="34" charset="0"/>
                <a:cs typeface="Amazon Ember Heavy" panose="020B0803020204020204" pitchFamily="34" charset="0"/>
              </a:rPr>
            </a:br>
            <a:endParaRPr lang="en-US" sz="1600" b="1" dirty="0">
              <a:solidFill>
                <a:srgbClr val="00B0F0"/>
              </a:solidFill>
              <a:latin typeface="Amazon Ember Heavy" panose="020B0803020204020204" pitchFamily="34" charset="0"/>
              <a:ea typeface="Amazon Ember Heavy" panose="020B0803020204020204" pitchFamily="34" charset="0"/>
              <a:cs typeface="Amazon Ember Heavy" panose="020B0803020204020204" pitchFamily="34" charset="0"/>
            </a:endParaRPr>
          </a:p>
        </p:txBody>
      </p:sp>
      <p:sp>
        <p:nvSpPr>
          <p:cNvPr id="33" name="Right Arrow 32"/>
          <p:cNvSpPr/>
          <p:nvPr/>
        </p:nvSpPr>
        <p:spPr>
          <a:xfrm>
            <a:off x="8005745" y="2281479"/>
            <a:ext cx="270933" cy="151951"/>
          </a:xfrm>
          <a:prstGeom prst="rightArrow">
            <a:avLst/>
          </a:prstGeom>
          <a:solidFill>
            <a:schemeClr val="accent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4037398" y="2281478"/>
            <a:ext cx="270933" cy="151951"/>
          </a:xfrm>
          <a:prstGeom prst="rightArrow">
            <a:avLst/>
          </a:prstGeom>
          <a:solidFill>
            <a:schemeClr val="accent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a:off x="5213263" y="5654697"/>
            <a:ext cx="343475" cy="232526"/>
          </a:xfrm>
          <a:prstGeom prst="rightArrow">
            <a:avLst/>
          </a:prstGeom>
          <a:solidFill>
            <a:schemeClr val="accent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p:cNvPicPr>
            <a:picLocks noChangeAspect="1"/>
          </p:cNvPicPr>
          <p:nvPr/>
        </p:nvPicPr>
        <p:blipFill>
          <a:blip r:embed="rId4"/>
          <a:stretch>
            <a:fillRect/>
          </a:stretch>
        </p:blipFill>
        <p:spPr>
          <a:xfrm>
            <a:off x="94758" y="3331255"/>
            <a:ext cx="3021814" cy="1566866"/>
          </a:xfrm>
          <a:prstGeom prst="rect">
            <a:avLst/>
          </a:prstGeom>
          <a:ln>
            <a:solidFill>
              <a:schemeClr val="accent2"/>
            </a:solidFill>
          </a:ln>
          <a:effectLst>
            <a:outerShdw blurRad="50800" dist="38100" dir="2700000" algn="tl" rotWithShape="0">
              <a:prstClr val="black">
                <a:alpha val="40000"/>
              </a:prstClr>
            </a:outerShdw>
          </a:effectLst>
        </p:spPr>
      </p:pic>
      <p:sp>
        <p:nvSpPr>
          <p:cNvPr id="40" name="Rectangle 39"/>
          <p:cNvSpPr/>
          <p:nvPr/>
        </p:nvSpPr>
        <p:spPr>
          <a:xfrm>
            <a:off x="1389888" y="3466482"/>
            <a:ext cx="329184" cy="20026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flipV="1">
            <a:off x="1516250" y="4054800"/>
            <a:ext cx="4040488" cy="239802"/>
          </a:xfrm>
          <a:prstGeom prst="rightArrow">
            <a:avLst/>
          </a:prstGeom>
          <a:solidFill>
            <a:schemeClr val="accent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5"/>
          <a:stretch>
            <a:fillRect/>
          </a:stretch>
        </p:blipFill>
        <p:spPr>
          <a:xfrm>
            <a:off x="3152848" y="4412651"/>
            <a:ext cx="1936957" cy="2179077"/>
          </a:xfrm>
          <a:prstGeom prst="rect">
            <a:avLst/>
          </a:prstGeom>
          <a:ln>
            <a:solidFill>
              <a:schemeClr val="accent3"/>
            </a:solidFill>
          </a:ln>
          <a:effectLst>
            <a:outerShdw blurRad="50800" dist="38100" dir="2700000" algn="tl" rotWithShape="0">
              <a:prstClr val="black">
                <a:alpha val="40000"/>
              </a:prstClr>
            </a:outerShdw>
          </a:effectLst>
        </p:spPr>
      </p:pic>
      <p:sp>
        <p:nvSpPr>
          <p:cNvPr id="46" name="Bent-Up Arrow 45"/>
          <p:cNvSpPr/>
          <p:nvPr/>
        </p:nvSpPr>
        <p:spPr>
          <a:xfrm rot="5400000">
            <a:off x="978838" y="3883992"/>
            <a:ext cx="1447815" cy="2653289"/>
          </a:xfrm>
          <a:prstGeom prst="bentUpArrow">
            <a:avLst>
              <a:gd name="adj1" fmla="val 8152"/>
              <a:gd name="adj2" fmla="val 9045"/>
              <a:gd name="adj3" fmla="val 9210"/>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96768" y="4356506"/>
            <a:ext cx="1410021" cy="1410021"/>
          </a:xfrm>
          <a:prstGeom prst="rect">
            <a:avLst/>
          </a:prstGeom>
        </p:spPr>
      </p:pic>
      <p:sp>
        <p:nvSpPr>
          <p:cNvPr id="48" name="Right Arrow 47"/>
          <p:cNvSpPr/>
          <p:nvPr/>
        </p:nvSpPr>
        <p:spPr>
          <a:xfrm>
            <a:off x="9653293" y="4978110"/>
            <a:ext cx="343475" cy="232526"/>
          </a:xfrm>
          <a:prstGeom prst="rightArrow">
            <a:avLst/>
          </a:prstGeom>
          <a:solidFill>
            <a:schemeClr val="accent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770631" y="3586919"/>
            <a:ext cx="3627434" cy="2949196"/>
            <a:chOff x="5770631" y="3586919"/>
            <a:chExt cx="3627434" cy="2949196"/>
          </a:xfrm>
        </p:grpSpPr>
        <p:pic>
          <p:nvPicPr>
            <p:cNvPr id="50" name="Picture 49"/>
            <p:cNvPicPr>
              <a:picLocks noChangeAspect="1"/>
            </p:cNvPicPr>
            <p:nvPr/>
          </p:nvPicPr>
          <p:blipFill>
            <a:blip r:embed="rId7"/>
            <a:stretch>
              <a:fillRect/>
            </a:stretch>
          </p:blipFill>
          <p:spPr>
            <a:xfrm>
              <a:off x="5770631" y="3586919"/>
              <a:ext cx="3627434" cy="2949196"/>
            </a:xfrm>
            <a:prstGeom prst="rect">
              <a:avLst/>
            </a:prstGeom>
            <a:ln>
              <a:solidFill>
                <a:schemeClr val="accent2"/>
              </a:solidFill>
            </a:ln>
            <a:effectLst>
              <a:outerShdw blurRad="50800" dist="38100" dir="2700000" algn="tl" rotWithShape="0">
                <a:prstClr val="black">
                  <a:alpha val="40000"/>
                </a:prstClr>
              </a:outerShdw>
            </a:effectLst>
          </p:spPr>
        </p:pic>
        <p:sp>
          <p:nvSpPr>
            <p:cNvPr id="51" name="Rectangle 50"/>
            <p:cNvSpPr/>
            <p:nvPr/>
          </p:nvSpPr>
          <p:spPr>
            <a:xfrm>
              <a:off x="7305152" y="5766527"/>
              <a:ext cx="331595" cy="12069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10235637" y="1649641"/>
            <a:ext cx="984852" cy="348002"/>
            <a:chOff x="11179552" y="969119"/>
            <a:chExt cx="984852" cy="348002"/>
          </a:xfrm>
        </p:grpSpPr>
        <p:sp>
          <p:nvSpPr>
            <p:cNvPr id="53" name="Rounded Rectangle 52"/>
            <p:cNvSpPr/>
            <p:nvPr/>
          </p:nvSpPr>
          <p:spPr>
            <a:xfrm>
              <a:off x="11207149" y="969119"/>
              <a:ext cx="877090" cy="348002"/>
            </a:xfrm>
            <a:prstGeom prst="roundRect">
              <a:avLst/>
            </a:prstGeom>
            <a:solidFill>
              <a:srgbClr val="007CB6"/>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AEDED"/>
                </a:solidFill>
                <a:effectLst/>
                <a:uLnTx/>
                <a:uFillTx/>
                <a:latin typeface="Calibri" panose="020F0502020204030204"/>
                <a:ea typeface="+mn-ea"/>
                <a:cs typeface="+mn-cs"/>
              </a:endParaRPr>
            </a:p>
          </p:txBody>
        </p:sp>
        <p:sp>
          <p:nvSpPr>
            <p:cNvPr id="54" name="TextBox 53"/>
            <p:cNvSpPr txBox="1"/>
            <p:nvPr/>
          </p:nvSpPr>
          <p:spPr>
            <a:xfrm>
              <a:off x="11179552" y="974957"/>
              <a:ext cx="984852" cy="338554"/>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Amazon Ember" panose="020B0603020204020204" pitchFamily="34" charset="0"/>
                  <a:ea typeface="Amazon Ember" panose="020B0603020204020204" pitchFamily="34" charset="0"/>
                  <a:cs typeface="Amazon Ember" panose="020B0603020204020204" pitchFamily="34" charset="0"/>
                </a:rPr>
                <a:t>User email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Amazon Ember" panose="020B0603020204020204" pitchFamily="34" charset="0"/>
                  <a:ea typeface="Amazon Ember" panose="020B0603020204020204" pitchFamily="34" charset="0"/>
                  <a:cs typeface="Amazon Ember" panose="020B0603020204020204" pitchFamily="34" charset="0"/>
                </a:rPr>
                <a:t>pre-populates</a:t>
              </a:r>
            </a:p>
          </p:txBody>
        </p:sp>
      </p:grpSp>
      <p:pic>
        <p:nvPicPr>
          <p:cNvPr id="55" name="Picture 54"/>
          <p:cNvPicPr>
            <a:picLocks noChangeAspect="1"/>
          </p:cNvPicPr>
          <p:nvPr/>
        </p:nvPicPr>
        <p:blipFill>
          <a:blip r:embed="rId8"/>
          <a:stretch>
            <a:fillRect/>
          </a:stretch>
        </p:blipFill>
        <p:spPr>
          <a:xfrm>
            <a:off x="8581954" y="1280114"/>
            <a:ext cx="1653683" cy="2095682"/>
          </a:xfrm>
          <a:prstGeom prst="rect">
            <a:avLst/>
          </a:prstGeom>
        </p:spPr>
      </p:pic>
      <p:sp>
        <p:nvSpPr>
          <p:cNvPr id="56" name="Rectangle 55"/>
          <p:cNvSpPr/>
          <p:nvPr/>
        </p:nvSpPr>
        <p:spPr>
          <a:xfrm>
            <a:off x="8798017" y="2120610"/>
            <a:ext cx="1200093" cy="850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8732195" y="2062708"/>
            <a:ext cx="1568022" cy="192669"/>
          </a:xfrm>
          <a:prstGeom prst="rect">
            <a:avLst/>
          </a:prstGeom>
          <a:noFill/>
        </p:spPr>
        <p:txBody>
          <a:bodyPr wrap="square" rtlCol="0">
            <a:spAutoFit/>
          </a:bodyPr>
          <a:lstStyle/>
          <a:p>
            <a:r>
              <a:rPr lang="en-US" sz="500" dirty="0">
                <a:solidFill>
                  <a:schemeClr val="accent1"/>
                </a:solidFill>
              </a:rPr>
              <a:t>name@business.com</a:t>
            </a:r>
          </a:p>
        </p:txBody>
      </p:sp>
      <p:sp>
        <p:nvSpPr>
          <p:cNvPr id="58" name="Rounded Rectangle 57"/>
          <p:cNvSpPr/>
          <p:nvPr/>
        </p:nvSpPr>
        <p:spPr>
          <a:xfrm>
            <a:off x="8732195" y="1964431"/>
            <a:ext cx="1428750" cy="29094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5343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372E171-99ED-4916-A36A-4D9BFDF7ADA0}"/>
              </a:ext>
            </a:extLst>
          </p:cNvPr>
          <p:cNvSpPr/>
          <p:nvPr/>
        </p:nvSpPr>
        <p:spPr>
          <a:xfrm>
            <a:off x="138335" y="2777390"/>
            <a:ext cx="346363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C3A"/>
                </a:solidFill>
                <a:effectLst/>
                <a:uLnTx/>
                <a:uFillTx/>
                <a:latin typeface="Amazon Ember" panose="02000000000000000000" pitchFamily="2" charset="0"/>
                <a:ea typeface="Amazon Ember" panose="02000000000000000000" pitchFamily="2" charset="0"/>
                <a:cs typeface="Amazon Ember Cd RC Light" panose="020B0406020204020204" pitchFamily="34" charset="0"/>
              </a:rPr>
              <a:t>Existing Amazon Business User</a:t>
            </a:r>
          </a:p>
        </p:txBody>
      </p:sp>
      <p:sp>
        <p:nvSpPr>
          <p:cNvPr id="18" name="Rectangle 17">
            <a:extLst>
              <a:ext uri="{FF2B5EF4-FFF2-40B4-BE49-F238E27FC236}">
                <a16:creationId xmlns:a16="http://schemas.microsoft.com/office/drawing/2014/main" id="{06D0A385-1DEE-4804-82A4-C39120B32A0A}"/>
              </a:ext>
            </a:extLst>
          </p:cNvPr>
          <p:cNvSpPr/>
          <p:nvPr/>
        </p:nvSpPr>
        <p:spPr>
          <a:xfrm>
            <a:off x="383209" y="3453280"/>
            <a:ext cx="3153016" cy="1044982"/>
          </a:xfrm>
          <a:prstGeom prst="rect">
            <a:avLst/>
          </a:prstGeom>
          <a:solidFill>
            <a:srgbClr val="E47911"/>
          </a:solidFill>
          <a:ln w="12700" cap="flat" cmpd="sng" algn="ctr">
            <a:solidFill>
              <a:srgbClr val="FF8F00">
                <a:shade val="50000"/>
              </a:srgbClr>
            </a:solidFill>
            <a:prstDash val="solid"/>
            <a:miter lim="800000"/>
          </a:ln>
          <a:effectLst/>
        </p:spPr>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FFFFFF"/>
                </a:solidFill>
                <a:effectLst/>
                <a:uLnTx/>
                <a:uFillTx/>
                <a:latin typeface="Amazon Ember" panose="02000000000000000000" pitchFamily="2" charset="0"/>
                <a:ea typeface="Amazon Ember" panose="02000000000000000000" pitchFamily="2" charset="0"/>
                <a:cs typeface="Times New Roman" panose="02020603050405020304" pitchFamily="18" charset="0"/>
              </a:rPr>
              <a:t>Clicks “Get Started”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FFFFFF"/>
                </a:solidFill>
                <a:effectLst/>
                <a:uLnTx/>
                <a:uFillTx/>
                <a:latin typeface="Amazon Ember" panose="02000000000000000000" pitchFamily="2" charset="0"/>
                <a:ea typeface="Amazon Ember" panose="02000000000000000000" pitchFamily="2" charset="0"/>
                <a:cs typeface="Times New Roman" panose="02020603050405020304" pitchFamily="18" charset="0"/>
              </a:rPr>
              <a:t>Prompted to sign in to existing account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FFFFFF"/>
                </a:solidFill>
                <a:effectLst/>
                <a:uLnTx/>
                <a:uFillTx/>
                <a:latin typeface="Amazon Ember" panose="02000000000000000000" pitchFamily="2" charset="0"/>
                <a:ea typeface="Amazon Ember" panose="02000000000000000000" pitchFamily="2" charset="0"/>
                <a:cs typeface="Times New Roman" panose="02020603050405020304" pitchFamily="18" charset="0"/>
              </a:rPr>
              <a:t>Information Message on screen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FFFFFF"/>
                </a:solidFill>
                <a:effectLst/>
                <a:uLnTx/>
                <a:uFillTx/>
                <a:latin typeface="Amazon Ember" panose="02000000000000000000" pitchFamily="2" charset="0"/>
                <a:ea typeface="Amazon Ember" panose="02000000000000000000" pitchFamily="2" charset="0"/>
                <a:cs typeface="Times New Roman" panose="02020603050405020304" pitchFamily="18" charset="0"/>
              </a:rPr>
              <a:t>Clicks “Join” (or “Not now”)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FFFFFF"/>
                </a:solidFill>
                <a:effectLst/>
                <a:uLnTx/>
                <a:uFillTx/>
                <a:latin typeface="Amazon Ember" panose="02000000000000000000" pitchFamily="2" charset="0"/>
                <a:ea typeface="Amazon Ember" panose="02000000000000000000" pitchFamily="2" charset="0"/>
                <a:cs typeface="Times New Roman" panose="02020603050405020304" pitchFamily="18" charset="0"/>
              </a:rPr>
              <a:t>Clicks “Start Shopping”</a:t>
            </a:r>
            <a:endParaRPr kumimoji="0" lang="en-US" sz="1200" b="0" i="0" u="none" strike="noStrike" kern="0" cap="none" spc="0" normalizeH="0" baseline="0" noProof="0" dirty="0">
              <a:ln>
                <a:noFill/>
              </a:ln>
              <a:solidFill>
                <a:srgbClr val="EAEDED"/>
              </a:solidFill>
              <a:effectLst/>
              <a:uLnTx/>
              <a:uFillTx/>
              <a:latin typeface="Amazon Ember" panose="02000000000000000000" pitchFamily="2" charset="0"/>
              <a:ea typeface="Amazon Ember" panose="02000000000000000000" pitchFamily="2" charset="0"/>
              <a:cs typeface="+mn-cs"/>
            </a:endParaRPr>
          </a:p>
        </p:txBody>
      </p:sp>
      <p:pic>
        <p:nvPicPr>
          <p:cNvPr id="19" name="Picture 18">
            <a:extLst>
              <a:ext uri="{FF2B5EF4-FFF2-40B4-BE49-F238E27FC236}">
                <a16:creationId xmlns:a16="http://schemas.microsoft.com/office/drawing/2014/main" id="{2B9E09ED-F37B-43D5-8274-DC0655469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6542" y="1701411"/>
            <a:ext cx="1835755" cy="2041675"/>
          </a:xfrm>
          <a:prstGeom prst="rect">
            <a:avLst/>
          </a:prstGeom>
          <a:ln w="9525">
            <a:solidFill>
              <a:schemeClr val="accent2"/>
            </a:solidFill>
          </a:ln>
          <a:effectLst>
            <a:outerShdw blurRad="50800" dist="38100" dir="5400000" algn="t" rotWithShape="0">
              <a:prstClr val="black">
                <a:alpha val="40000"/>
              </a:prstClr>
            </a:outerShdw>
          </a:effectLst>
        </p:spPr>
      </p:pic>
      <p:pic>
        <p:nvPicPr>
          <p:cNvPr id="20" name="Picture 19">
            <a:extLst>
              <a:ext uri="{FF2B5EF4-FFF2-40B4-BE49-F238E27FC236}">
                <a16:creationId xmlns:a16="http://schemas.microsoft.com/office/drawing/2014/main" id="{61E099DC-1F72-4A31-AAEB-4C65E48045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0929" y="4421562"/>
            <a:ext cx="3203736" cy="2016282"/>
          </a:xfrm>
          <a:prstGeom prst="rect">
            <a:avLst/>
          </a:prstGeom>
          <a:ln w="9525">
            <a:solidFill>
              <a:schemeClr val="accent2"/>
            </a:solidFill>
          </a:ln>
          <a:effectLst>
            <a:outerShdw blurRad="50800" dist="38100" dir="5400000" algn="t" rotWithShape="0">
              <a:prstClr val="black">
                <a:alpha val="40000"/>
              </a:prstClr>
            </a:outerShdw>
          </a:effectLst>
        </p:spPr>
      </p:pic>
      <p:pic>
        <p:nvPicPr>
          <p:cNvPr id="24" name="Picture 23">
            <a:extLst>
              <a:ext uri="{FF2B5EF4-FFF2-40B4-BE49-F238E27FC236}">
                <a16:creationId xmlns:a16="http://schemas.microsoft.com/office/drawing/2014/main" id="{D99C26E2-A4F9-4CF3-BD4E-B66D2F1486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3807" y="1482734"/>
            <a:ext cx="3797964" cy="2627206"/>
          </a:xfrm>
          <a:prstGeom prst="rect">
            <a:avLst/>
          </a:prstGeom>
          <a:ln w="9525">
            <a:solidFill>
              <a:schemeClr val="accent2"/>
            </a:solidFill>
          </a:ln>
          <a:effectLst>
            <a:outerShdw blurRad="50800" dist="38100" dir="5400000" algn="t" rotWithShape="0">
              <a:prstClr val="black">
                <a:alpha val="40000"/>
              </a:prstClr>
            </a:outerShdw>
          </a:effectLst>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2633" y="1594355"/>
            <a:ext cx="1275040" cy="1275040"/>
          </a:xfrm>
          <a:prstGeom prst="rect">
            <a:avLst/>
          </a:prstGeom>
        </p:spPr>
      </p:pic>
      <p:sp>
        <p:nvSpPr>
          <p:cNvPr id="29" name="Rectangle 28"/>
          <p:cNvSpPr/>
          <p:nvPr/>
        </p:nvSpPr>
        <p:spPr>
          <a:xfrm>
            <a:off x="4639236" y="1918447"/>
            <a:ext cx="596153" cy="1075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p:cNvSpPr txBox="1"/>
          <p:nvPr/>
        </p:nvSpPr>
        <p:spPr>
          <a:xfrm>
            <a:off x="4527176" y="1874747"/>
            <a:ext cx="88302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AEDED">
                    <a:lumMod val="50000"/>
                  </a:srgbClr>
                </a:solidFill>
                <a:effectLst/>
                <a:uLnTx/>
                <a:uFillTx/>
                <a:latin typeface="Calibri" panose="020F0502020204030204"/>
                <a:ea typeface="+mn-ea"/>
                <a:cs typeface="+mn-cs"/>
              </a:rPr>
              <a:t>,</a:t>
            </a:r>
          </a:p>
        </p:txBody>
      </p:sp>
      <p:sp>
        <p:nvSpPr>
          <p:cNvPr id="31" name="Rectangle 30"/>
          <p:cNvSpPr/>
          <p:nvPr/>
        </p:nvSpPr>
        <p:spPr>
          <a:xfrm>
            <a:off x="5195047" y="2147047"/>
            <a:ext cx="874057" cy="156882"/>
          </a:xfrm>
          <a:prstGeom prst="rect">
            <a:avLst/>
          </a:prstGeom>
          <a:solidFill>
            <a:srgbClr val="FFFFFF"/>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p:cNvSpPr txBox="1"/>
          <p:nvPr/>
        </p:nvSpPr>
        <p:spPr>
          <a:xfrm>
            <a:off x="5109882" y="2124927"/>
            <a:ext cx="1183342" cy="1692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EAEDED">
                    <a:lumMod val="25000"/>
                  </a:srgbClr>
                </a:solidFill>
                <a:effectLst/>
                <a:uLnTx/>
                <a:uFillTx/>
                <a:latin typeface="Cambria Math" panose="02040503050406030204" pitchFamily="18" charset="0"/>
                <a:ea typeface="Cambria Math" panose="02040503050406030204" pitchFamily="18" charset="0"/>
                <a:cs typeface="Microsoft Uighur" panose="02000000000000000000" pitchFamily="2" charset="-78"/>
              </a:rPr>
              <a:t>administrator@business.com</a:t>
            </a:r>
          </a:p>
        </p:txBody>
      </p:sp>
      <p:sp>
        <p:nvSpPr>
          <p:cNvPr id="33" name="Rectangle 32"/>
          <p:cNvSpPr/>
          <p:nvPr/>
        </p:nvSpPr>
        <p:spPr>
          <a:xfrm>
            <a:off x="7028330" y="2147047"/>
            <a:ext cx="286134" cy="14715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4682554" y="2483558"/>
            <a:ext cx="286134" cy="14715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p:nvSpPr>
        <p:spPr>
          <a:xfrm>
            <a:off x="5502454" y="3249707"/>
            <a:ext cx="217027" cy="12295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p:cNvSpPr/>
          <p:nvPr/>
        </p:nvSpPr>
        <p:spPr>
          <a:xfrm>
            <a:off x="4687036" y="4666129"/>
            <a:ext cx="937393" cy="1210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p:cNvSpPr txBox="1"/>
          <p:nvPr/>
        </p:nvSpPr>
        <p:spPr>
          <a:xfrm>
            <a:off x="4614950" y="4628437"/>
            <a:ext cx="118334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AEDED">
                    <a:lumMod val="25000"/>
                  </a:srgbClr>
                </a:solidFill>
                <a:effectLst/>
                <a:uLnTx/>
                <a:uFillTx/>
                <a:latin typeface="Calibri" panose="020F0502020204030204"/>
                <a:ea typeface="Cambria Math" panose="02040503050406030204" pitchFamily="18" charset="0"/>
                <a:cs typeface="Microsoft Uighur" panose="02000000000000000000" pitchFamily="2" charset="-78"/>
              </a:rPr>
              <a:t>administrator@business.com</a:t>
            </a:r>
          </a:p>
        </p:txBody>
      </p:sp>
      <p:sp>
        <p:nvSpPr>
          <p:cNvPr id="38" name="Rectangle 37"/>
          <p:cNvSpPr/>
          <p:nvPr/>
        </p:nvSpPr>
        <p:spPr>
          <a:xfrm>
            <a:off x="3883931" y="4751624"/>
            <a:ext cx="289113" cy="12517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p:nvSpPr>
        <p:spPr>
          <a:xfrm>
            <a:off x="9105900" y="2610364"/>
            <a:ext cx="960966" cy="6164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p:nvSpPr>
        <p:spPr>
          <a:xfrm>
            <a:off x="9105900" y="2294204"/>
            <a:ext cx="960966" cy="6164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5" name="Group 44"/>
          <p:cNvGrpSpPr/>
          <p:nvPr/>
        </p:nvGrpSpPr>
        <p:grpSpPr>
          <a:xfrm>
            <a:off x="9945210" y="1497007"/>
            <a:ext cx="1911348" cy="623245"/>
            <a:chOff x="11179552" y="969119"/>
            <a:chExt cx="904687" cy="348002"/>
          </a:xfrm>
        </p:grpSpPr>
        <p:sp>
          <p:nvSpPr>
            <p:cNvPr id="46" name="Rounded Rectangle 45"/>
            <p:cNvSpPr/>
            <p:nvPr/>
          </p:nvSpPr>
          <p:spPr>
            <a:xfrm>
              <a:off x="11207149" y="969119"/>
              <a:ext cx="877090" cy="348002"/>
            </a:xfrm>
            <a:prstGeom prst="roundRect">
              <a:avLst/>
            </a:prstGeom>
            <a:solidFill>
              <a:srgbClr val="007CB6"/>
            </a:solidFill>
            <a:ln w="12700" cap="flat" cmpd="sng" algn="ctr">
              <a:solidFill>
                <a:schemeClr val="bg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AEDED"/>
                </a:solidFill>
                <a:effectLst/>
                <a:uLnTx/>
                <a:uFillTx/>
                <a:latin typeface="Calibri" panose="020F0502020204030204"/>
                <a:ea typeface="+mn-ea"/>
                <a:cs typeface="+mn-cs"/>
              </a:endParaRPr>
            </a:p>
          </p:txBody>
        </p:sp>
        <p:sp>
          <p:nvSpPr>
            <p:cNvPr id="47" name="TextBox 46"/>
            <p:cNvSpPr txBox="1"/>
            <p:nvPr/>
          </p:nvSpPr>
          <p:spPr>
            <a:xfrm>
              <a:off x="11179552" y="974957"/>
              <a:ext cx="860662" cy="32652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Amazon Ember" panose="020B0603020204020204" pitchFamily="34" charset="0"/>
                  <a:ea typeface="Amazon Ember" panose="020B0603020204020204" pitchFamily="34" charset="0"/>
                  <a:cs typeface="Amazon Ember" panose="020B0603020204020204" pitchFamily="34" charset="0"/>
                </a:rPr>
                <a:t>Email address will not auto populate. User must enter email (must use same email address that was sent the invitation).</a:t>
              </a:r>
            </a:p>
          </p:txBody>
        </p:sp>
      </p:grpSp>
      <p:sp>
        <p:nvSpPr>
          <p:cNvPr id="48" name="Right Arrow 47"/>
          <p:cNvSpPr/>
          <p:nvPr/>
        </p:nvSpPr>
        <p:spPr>
          <a:xfrm>
            <a:off x="7444156" y="5303076"/>
            <a:ext cx="448358" cy="253253"/>
          </a:xfrm>
          <a:prstGeom prst="rightArrow">
            <a:avLst/>
          </a:prstGeom>
          <a:solidFill>
            <a:schemeClr val="tx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ight Arrow 48"/>
          <p:cNvSpPr/>
          <p:nvPr/>
        </p:nvSpPr>
        <p:spPr>
          <a:xfrm>
            <a:off x="11070835" y="2520059"/>
            <a:ext cx="270933" cy="151951"/>
          </a:xfrm>
          <a:prstGeom prst="rightArrow">
            <a:avLst/>
          </a:prstGeom>
          <a:solidFill>
            <a:schemeClr val="tx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ight Arrow 49"/>
          <p:cNvSpPr/>
          <p:nvPr/>
        </p:nvSpPr>
        <p:spPr>
          <a:xfrm>
            <a:off x="8256137" y="2521874"/>
            <a:ext cx="270933" cy="151951"/>
          </a:xfrm>
          <a:prstGeom prst="rightArrow">
            <a:avLst/>
          </a:prstGeom>
          <a:solidFill>
            <a:schemeClr val="tx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7"/>
          <a:stretch>
            <a:fillRect/>
          </a:stretch>
        </p:blipFill>
        <p:spPr>
          <a:xfrm>
            <a:off x="8372005" y="4232762"/>
            <a:ext cx="2904827" cy="2205082"/>
          </a:xfrm>
          <a:prstGeom prst="rect">
            <a:avLst/>
          </a:prstGeom>
          <a:ln>
            <a:solidFill>
              <a:schemeClr val="accent2"/>
            </a:solidFill>
          </a:ln>
          <a:effectLst>
            <a:outerShdw blurRad="50800" dist="38100" dir="2700000" algn="tl" rotWithShape="0">
              <a:prstClr val="black">
                <a:alpha val="40000"/>
              </a:prstClr>
            </a:outerShdw>
          </a:effectLst>
        </p:spPr>
      </p:pic>
      <p:sp>
        <p:nvSpPr>
          <p:cNvPr id="39" name="Title 1">
            <a:extLst>
              <a:ext uri="{FF2B5EF4-FFF2-40B4-BE49-F238E27FC236}">
                <a16:creationId xmlns:a16="http://schemas.microsoft.com/office/drawing/2014/main" id="{EB60DFC6-5D1F-4A24-9784-2B3590DC1645}"/>
              </a:ext>
            </a:extLst>
          </p:cNvPr>
          <p:cNvSpPr txBox="1">
            <a:spLocks/>
          </p:cNvSpPr>
          <p:nvPr/>
        </p:nvSpPr>
        <p:spPr>
          <a:xfrm>
            <a:off x="667661" y="201434"/>
            <a:ext cx="10511991" cy="11643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Amazon Ember Light" panose="020B0403020204020204" pitchFamily="34" charset="0"/>
                <a:ea typeface="Amazon Ember Light" panose="020B0403020204020204" pitchFamily="34" charset="0"/>
                <a:cs typeface="Amazon Ember Light" panose="020B0403020204020204" pitchFamily="34" charset="0"/>
              </a:defRPr>
            </a:lvl1pPr>
          </a:lstStyle>
          <a:p>
            <a:r>
              <a:rPr lang="en-US" sz="3200" dirty="0">
                <a:solidFill>
                  <a:schemeClr val="tx1"/>
                </a:solidFill>
              </a:rPr>
              <a:t>Existing Amazon Business User Registration Flow</a:t>
            </a:r>
            <a:br>
              <a:rPr lang="en-US" sz="1400" b="1" dirty="0">
                <a:solidFill>
                  <a:srgbClr val="00B0F0"/>
                </a:solidFill>
                <a:latin typeface="Amazon Ember Heavy" panose="020B0803020204020204" pitchFamily="34" charset="0"/>
                <a:ea typeface="Amazon Ember Heavy" panose="020B0803020204020204" pitchFamily="34" charset="0"/>
                <a:cs typeface="Amazon Ember Heavy" panose="020B0803020204020204" pitchFamily="34" charset="0"/>
              </a:rPr>
            </a:br>
            <a:br>
              <a:rPr lang="en-US" sz="1600" b="1" dirty="0">
                <a:solidFill>
                  <a:srgbClr val="00B0F0"/>
                </a:solidFill>
                <a:latin typeface="Amazon Ember Heavy" panose="020B0803020204020204" pitchFamily="34" charset="0"/>
                <a:ea typeface="Amazon Ember Heavy" panose="020B0803020204020204" pitchFamily="34" charset="0"/>
                <a:cs typeface="Amazon Ember Heavy" panose="020B0803020204020204" pitchFamily="34" charset="0"/>
              </a:rPr>
            </a:br>
            <a:endParaRPr lang="en-US" sz="1600" b="1" dirty="0">
              <a:solidFill>
                <a:srgbClr val="00B0F0"/>
              </a:solidFill>
              <a:latin typeface="Amazon Ember Heavy" panose="020B0803020204020204" pitchFamily="34" charset="0"/>
              <a:ea typeface="Amazon Ember Heavy" panose="020B0803020204020204" pitchFamily="34" charset="0"/>
              <a:cs typeface="Amazon Ember Heavy" panose="020B0803020204020204" pitchFamily="34" charset="0"/>
            </a:endParaRPr>
          </a:p>
        </p:txBody>
      </p:sp>
    </p:spTree>
    <p:extLst>
      <p:ext uri="{BB962C8B-B14F-4D97-AF65-F5344CB8AC3E}">
        <p14:creationId xmlns:p14="http://schemas.microsoft.com/office/powerpoint/2010/main" val="1819242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Members</a:t>
            </a:r>
          </a:p>
        </p:txBody>
      </p:sp>
      <p:sp>
        <p:nvSpPr>
          <p:cNvPr id="10" name="Rectangle 9"/>
          <p:cNvSpPr/>
          <p:nvPr/>
        </p:nvSpPr>
        <p:spPr>
          <a:xfrm>
            <a:off x="829778" y="934272"/>
            <a:ext cx="6362930" cy="646331"/>
          </a:xfrm>
          <a:prstGeom prst="rect">
            <a:avLst/>
          </a:prstGeom>
        </p:spPr>
        <p:txBody>
          <a:bodyPr wrap="square">
            <a:spAutoFit/>
          </a:bodyPr>
          <a:lstStyle/>
          <a:p>
            <a:r>
              <a:rPr lang="en-US" dirty="0">
                <a:solidFill>
                  <a:schemeClr val="accent3"/>
                </a:solidFill>
                <a:ea typeface="Amazon Ember" panose="02000000000000000000" pitchFamily="2" charset="0"/>
              </a:rPr>
              <a:t>Invite others to join the business account and organize them into groups with common settings</a:t>
            </a:r>
          </a:p>
        </p:txBody>
      </p:sp>
      <p:sp>
        <p:nvSpPr>
          <p:cNvPr id="11" name="Rectangle 10"/>
          <p:cNvSpPr/>
          <p:nvPr/>
        </p:nvSpPr>
        <p:spPr>
          <a:xfrm>
            <a:off x="838982" y="2032276"/>
            <a:ext cx="5085333" cy="4031873"/>
          </a:xfrm>
          <a:prstGeom prst="rect">
            <a:avLst/>
          </a:prstGeom>
        </p:spPr>
        <p:txBody>
          <a:bodyPr wrap="square">
            <a:spAutoFit/>
          </a:bodyPr>
          <a:lstStyle/>
          <a:p>
            <a:pPr marL="214313" indent="-214313">
              <a:buFont typeface="Arial" panose="020B0604020202020204" pitchFamily="34" charset="0"/>
              <a:buChar char="•"/>
            </a:pPr>
            <a:r>
              <a:rPr lang="en-US" sz="1600" dirty="0">
                <a:ea typeface="Amazon Ember" panose="02000000000000000000" pitchFamily="2" charset="0"/>
              </a:rPr>
              <a:t>The </a:t>
            </a:r>
            <a:r>
              <a:rPr lang="en-US" sz="1600" b="1" dirty="0">
                <a:solidFill>
                  <a:schemeClr val="accent3"/>
                </a:solidFill>
                <a:ea typeface="Amazon Ember" panose="02000000000000000000" pitchFamily="2" charset="0"/>
              </a:rPr>
              <a:t>People</a:t>
            </a:r>
            <a:r>
              <a:rPr lang="en-US" sz="1600" dirty="0">
                <a:ea typeface="Amazon Ember" panose="02000000000000000000" pitchFamily="2" charset="0"/>
              </a:rPr>
              <a:t> section of your account enables you to manage all active users on the business account. You can add and remove users, edit user roles, and download a complete list of account users from this section of your account. </a:t>
            </a:r>
          </a:p>
          <a:p>
            <a:endParaRPr lang="en-US" sz="1600" i="1" dirty="0">
              <a:ea typeface="Amazon Ember" panose="02000000000000000000" pitchFamily="2" charset="0"/>
            </a:endParaRPr>
          </a:p>
          <a:p>
            <a:pPr marL="214313" indent="-214313">
              <a:buFont typeface="Arial" panose="020B0604020202020204" pitchFamily="34" charset="0"/>
              <a:buChar char="•"/>
            </a:pPr>
            <a:r>
              <a:rPr lang="en-US" sz="1600" dirty="0">
                <a:ea typeface="Amazon Ember" panose="02000000000000000000" pitchFamily="2" charset="0"/>
              </a:rPr>
              <a:t>The </a:t>
            </a:r>
            <a:r>
              <a:rPr lang="en-US" sz="1600" b="1" dirty="0">
                <a:solidFill>
                  <a:schemeClr val="accent3"/>
                </a:solidFill>
                <a:ea typeface="Amazon Ember" panose="02000000000000000000" pitchFamily="2" charset="0"/>
              </a:rPr>
              <a:t>Invitations</a:t>
            </a:r>
            <a:r>
              <a:rPr lang="en-US" sz="1600" b="1" dirty="0">
                <a:ea typeface="Amazon Ember" panose="02000000000000000000" pitchFamily="2" charset="0"/>
              </a:rPr>
              <a:t> </a:t>
            </a:r>
            <a:r>
              <a:rPr lang="en-US" sz="1600" dirty="0">
                <a:ea typeface="Amazon Ember" panose="02000000000000000000" pitchFamily="2" charset="0"/>
              </a:rPr>
              <a:t>section tracks all </a:t>
            </a:r>
            <a:r>
              <a:rPr lang="en-US" sz="1600" i="1" dirty="0">
                <a:ea typeface="Amazon Ember" panose="02000000000000000000" pitchFamily="2" charset="0"/>
              </a:rPr>
              <a:t>pending and expired</a:t>
            </a:r>
            <a:r>
              <a:rPr lang="en-US" sz="1600" dirty="0">
                <a:ea typeface="Amazon Ember" panose="02000000000000000000" pitchFamily="2" charset="0"/>
              </a:rPr>
              <a:t> invitations to users. Once a user has accepted their invitation, that person will move to the </a:t>
            </a:r>
            <a:r>
              <a:rPr lang="en-US" sz="1600" b="1" dirty="0">
                <a:solidFill>
                  <a:schemeClr val="accent3"/>
                </a:solidFill>
                <a:ea typeface="Amazon Ember" panose="02000000000000000000" pitchFamily="2" charset="0"/>
              </a:rPr>
              <a:t>People</a:t>
            </a:r>
            <a:r>
              <a:rPr lang="en-US" sz="1600" dirty="0">
                <a:ea typeface="Amazon Ember" panose="02000000000000000000" pitchFamily="2" charset="0"/>
              </a:rPr>
              <a:t> section. </a:t>
            </a:r>
          </a:p>
          <a:p>
            <a:pPr marL="214313" indent="-214313">
              <a:buFont typeface="Arial" panose="020B0604020202020204" pitchFamily="34" charset="0"/>
              <a:buChar char="•"/>
            </a:pPr>
            <a:endParaRPr lang="en-US" sz="1600" dirty="0">
              <a:ea typeface="Amazon Ember" panose="02000000000000000000" pitchFamily="2" charset="0"/>
            </a:endParaRPr>
          </a:p>
          <a:p>
            <a:pPr marL="214313" indent="-214313">
              <a:buFont typeface="Arial" panose="020B0604020202020204" pitchFamily="34" charset="0"/>
              <a:buChar char="•"/>
            </a:pPr>
            <a:r>
              <a:rPr lang="en-US" sz="1600" dirty="0">
                <a:ea typeface="Amazon Ember" panose="02000000000000000000" pitchFamily="2" charset="0"/>
              </a:rPr>
              <a:t>To help keep your users organized, people can be added to specific </a:t>
            </a:r>
            <a:r>
              <a:rPr lang="en-US" sz="1600" b="1" dirty="0">
                <a:solidFill>
                  <a:schemeClr val="accent3"/>
                </a:solidFill>
                <a:ea typeface="Amazon Ember" panose="02000000000000000000" pitchFamily="2" charset="0"/>
              </a:rPr>
              <a:t>Groups</a:t>
            </a:r>
            <a:r>
              <a:rPr lang="en-US" sz="1600" dirty="0">
                <a:ea typeface="Amazon Ember" panose="02000000000000000000" pitchFamily="2" charset="0"/>
              </a:rPr>
              <a:t>. Many settings such as approvals, shared payment methods, and catalog curation messages can be configured at the group level</a:t>
            </a:r>
          </a:p>
        </p:txBody>
      </p:sp>
      <p:pic>
        <p:nvPicPr>
          <p:cNvPr id="12" name="Picture 11"/>
          <p:cNvPicPr>
            <a:picLocks noChangeAspect="1"/>
          </p:cNvPicPr>
          <p:nvPr/>
        </p:nvPicPr>
        <p:blipFill rotWithShape="1">
          <a:blip r:embed="rId2"/>
          <a:srcRect t="9410"/>
          <a:stretch/>
        </p:blipFill>
        <p:spPr>
          <a:xfrm>
            <a:off x="7288822" y="736138"/>
            <a:ext cx="4415937" cy="3075256"/>
          </a:xfrm>
          <a:prstGeom prst="rect">
            <a:avLst/>
          </a:prstGeom>
          <a:ln w="9525">
            <a:solidFill>
              <a:schemeClr val="bg2"/>
            </a:solidFill>
          </a:ln>
          <a:effectLst>
            <a:outerShdw blurRad="50800" dist="38100" dir="5400000" algn="t" rotWithShape="0">
              <a:prstClr val="black">
                <a:alpha val="40000"/>
              </a:prstClr>
            </a:outerShdw>
          </a:effectLst>
        </p:spPr>
      </p:pic>
      <p:pic>
        <p:nvPicPr>
          <p:cNvPr id="15" name="Picture 14"/>
          <p:cNvPicPr>
            <a:picLocks noChangeAspect="1"/>
          </p:cNvPicPr>
          <p:nvPr/>
        </p:nvPicPr>
        <p:blipFill>
          <a:blip r:embed="rId3"/>
          <a:stretch>
            <a:fillRect/>
          </a:stretch>
        </p:blipFill>
        <p:spPr>
          <a:xfrm>
            <a:off x="6432282" y="2745027"/>
            <a:ext cx="3250561" cy="2810105"/>
          </a:xfrm>
          <a:prstGeom prst="rect">
            <a:avLst/>
          </a:prstGeom>
          <a:solidFill>
            <a:srgbClr val="FFFFFF">
              <a:shade val="85000"/>
            </a:srgbClr>
          </a:solidFill>
          <a:ln w="9525" cap="sq">
            <a:solidFill>
              <a:schemeClr val="bg2"/>
            </a:solidFill>
            <a:miter lim="800000"/>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7" name="Rounded Rectangle 16"/>
          <p:cNvSpPr/>
          <p:nvPr/>
        </p:nvSpPr>
        <p:spPr>
          <a:xfrm>
            <a:off x="7732283" y="1831382"/>
            <a:ext cx="834136" cy="231374"/>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8666778" y="4227628"/>
            <a:ext cx="2266950" cy="2009775"/>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2818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62" y="-153105"/>
            <a:ext cx="11644439" cy="1325563"/>
          </a:xfrm>
        </p:spPr>
        <p:txBody>
          <a:bodyPr/>
          <a:lstStyle/>
          <a:p>
            <a:r>
              <a:rPr lang="en-US" dirty="0"/>
              <a:t>User Roles &amp; Permissions</a:t>
            </a:r>
          </a:p>
        </p:txBody>
      </p:sp>
      <p:sp>
        <p:nvSpPr>
          <p:cNvPr id="17" name="Text Placeholder 2">
            <a:extLst>
              <a:ext uri="{FF2B5EF4-FFF2-40B4-BE49-F238E27FC236}">
                <a16:creationId xmlns:a16="http://schemas.microsoft.com/office/drawing/2014/main" id="{0BB5612F-6A99-F843-83BF-B387B1C93B3A}"/>
              </a:ext>
            </a:extLst>
          </p:cNvPr>
          <p:cNvSpPr txBox="1">
            <a:spLocks/>
          </p:cNvSpPr>
          <p:nvPr/>
        </p:nvSpPr>
        <p:spPr>
          <a:xfrm>
            <a:off x="316822" y="852790"/>
            <a:ext cx="10389208" cy="1280205"/>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accent3"/>
                </a:solidFill>
                <a:latin typeface="+mn-lt"/>
              </a:rPr>
              <a:t>Each user can have multiple roles -- administrator or requisitioner, or both. Permissions can be assigned when an administrator invites a user to the business. Administrators can change user permissions at any time.</a:t>
            </a:r>
          </a:p>
          <a:p>
            <a:endParaRPr lang="en-US" sz="1400" dirty="0">
              <a:solidFill>
                <a:schemeClr val="accent3"/>
              </a:solidFill>
              <a:latin typeface="+mn-lt"/>
            </a:endParaRPr>
          </a:p>
          <a:p>
            <a:r>
              <a:rPr lang="en-US" sz="1400" dirty="0">
                <a:solidFill>
                  <a:schemeClr val="accent3"/>
                </a:solidFill>
                <a:latin typeface="+mn-lt"/>
              </a:rPr>
              <a:t>Assign administrator permissions on a per-group basis. One administrator can manage multiple groups. Group level administrators only have admin authority over the group(s) they are assigned.</a:t>
            </a:r>
          </a:p>
          <a:p>
            <a:endParaRPr lang="en-US" dirty="0">
              <a:solidFill>
                <a:schemeClr val="accent3"/>
              </a:solidFill>
              <a:latin typeface="+mn-lt"/>
            </a:endParaRPr>
          </a:p>
          <a:p>
            <a:endParaRPr lang="en-US" dirty="0">
              <a:solidFill>
                <a:schemeClr val="accent3"/>
              </a:solidFill>
              <a:latin typeface="+mn-lt"/>
            </a:endParaRPr>
          </a:p>
        </p:txBody>
      </p:sp>
      <p:graphicFrame>
        <p:nvGraphicFramePr>
          <p:cNvPr id="18" name="Table 17"/>
          <p:cNvGraphicFramePr>
            <a:graphicFrameLocks noGrp="1"/>
          </p:cNvGraphicFramePr>
          <p:nvPr>
            <p:extLst>
              <p:ext uri="{D42A27DB-BD31-4B8C-83A1-F6EECF244321}">
                <p14:modId xmlns:p14="http://schemas.microsoft.com/office/powerpoint/2010/main" val="2610747331"/>
              </p:ext>
            </p:extLst>
          </p:nvPr>
        </p:nvGraphicFramePr>
        <p:xfrm>
          <a:off x="884999" y="1932424"/>
          <a:ext cx="10130084" cy="2365474"/>
        </p:xfrm>
        <a:graphic>
          <a:graphicData uri="http://schemas.openxmlformats.org/drawingml/2006/table">
            <a:tbl>
              <a:tblPr firstRow="1" bandRow="1">
                <a:tableStyleId>{F5AB1C69-6EDB-4FF4-983F-18BD219EF322}</a:tableStyleId>
              </a:tblPr>
              <a:tblGrid>
                <a:gridCol w="1750656">
                  <a:extLst>
                    <a:ext uri="{9D8B030D-6E8A-4147-A177-3AD203B41FA5}">
                      <a16:colId xmlns:a16="http://schemas.microsoft.com/office/drawing/2014/main" val="573761971"/>
                    </a:ext>
                  </a:extLst>
                </a:gridCol>
                <a:gridCol w="4869413">
                  <a:extLst>
                    <a:ext uri="{9D8B030D-6E8A-4147-A177-3AD203B41FA5}">
                      <a16:colId xmlns:a16="http://schemas.microsoft.com/office/drawing/2014/main" val="2253109850"/>
                    </a:ext>
                  </a:extLst>
                </a:gridCol>
                <a:gridCol w="3510015">
                  <a:extLst>
                    <a:ext uri="{9D8B030D-6E8A-4147-A177-3AD203B41FA5}">
                      <a16:colId xmlns:a16="http://schemas.microsoft.com/office/drawing/2014/main" val="174644257"/>
                    </a:ext>
                  </a:extLst>
                </a:gridCol>
              </a:tblGrid>
              <a:tr h="322371">
                <a:tc>
                  <a:txBody>
                    <a:bodyPr/>
                    <a:lstStyle/>
                    <a:p>
                      <a:pPr algn="ctr"/>
                      <a:r>
                        <a:rPr lang="en-US" sz="1600" dirty="0">
                          <a:solidFill>
                            <a:schemeClr val="bg1"/>
                          </a:solidFill>
                          <a:latin typeface="+mn-lt"/>
                        </a:rPr>
                        <a:t>Role</a:t>
                      </a:r>
                    </a:p>
                  </a:txBody>
                  <a:tcPr>
                    <a:solidFill>
                      <a:srgbClr val="182947"/>
                    </a:solidFill>
                  </a:tcPr>
                </a:tc>
                <a:tc>
                  <a:txBody>
                    <a:bodyPr/>
                    <a:lstStyle/>
                    <a:p>
                      <a:pPr algn="ctr"/>
                      <a:r>
                        <a:rPr lang="en-US" sz="1600" dirty="0">
                          <a:solidFill>
                            <a:schemeClr val="bg1"/>
                          </a:solidFill>
                          <a:latin typeface="+mn-lt"/>
                        </a:rPr>
                        <a:t>Permissions &amp; Functionality</a:t>
                      </a:r>
                    </a:p>
                  </a:txBody>
                  <a:tcPr>
                    <a:solidFill>
                      <a:srgbClr val="182947"/>
                    </a:solidFill>
                  </a:tcPr>
                </a:tc>
                <a:tc>
                  <a:txBody>
                    <a:bodyPr/>
                    <a:lstStyle/>
                    <a:p>
                      <a:pPr algn="ctr"/>
                      <a:r>
                        <a:rPr lang="en-US" sz="1600" dirty="0">
                          <a:solidFill>
                            <a:schemeClr val="bg1"/>
                          </a:solidFill>
                          <a:latin typeface="+mn-lt"/>
                        </a:rPr>
                        <a:t>Visibility</a:t>
                      </a:r>
                    </a:p>
                  </a:txBody>
                  <a:tcPr>
                    <a:solidFill>
                      <a:srgbClr val="182947"/>
                    </a:solidFill>
                  </a:tcPr>
                </a:tc>
                <a:extLst>
                  <a:ext uri="{0D108BD9-81ED-4DB2-BD59-A6C34878D82A}">
                    <a16:rowId xmlns:a16="http://schemas.microsoft.com/office/drawing/2014/main" val="1608110987"/>
                  </a:ext>
                </a:extLst>
              </a:tr>
              <a:tr h="1204352">
                <a:tc>
                  <a:txBody>
                    <a:bodyPr/>
                    <a:lstStyle/>
                    <a:p>
                      <a:pPr algn="l"/>
                      <a:r>
                        <a:rPr lang="en-US" sz="1600" dirty="0">
                          <a:solidFill>
                            <a:schemeClr val="accent3"/>
                          </a:solidFill>
                          <a:latin typeface="+mn-lt"/>
                        </a:rPr>
                        <a:t>Admin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baseline="0" dirty="0">
                          <a:solidFill>
                            <a:schemeClr val="tx1"/>
                          </a:solidFill>
                          <a:latin typeface="+mn-lt"/>
                          <a:ea typeface="Amazon Ember" panose="02000000000000000000" pitchFamily="2" charset="0"/>
                          <a:cs typeface="+mn-cs"/>
                        </a:rPr>
                        <a:t>Manage business settings &amp; business features</a:t>
                      </a:r>
                      <a:endParaRPr lang="en-US" sz="900" kern="1200" dirty="0">
                        <a:solidFill>
                          <a:schemeClr val="tx1"/>
                        </a:solidFill>
                        <a:latin typeface="+mn-lt"/>
                        <a:ea typeface="Amazon Ember" panose="02000000000000000000" pitchFamily="2" charset="0"/>
                        <a:cs typeface="+mn-cs"/>
                      </a:endParaRPr>
                    </a:p>
                    <a:p>
                      <a:pPr marL="285750" indent="-285750">
                        <a:buFont typeface="Arial" panose="020B0604020202020204" pitchFamily="34" charset="0"/>
                        <a:buChar char="•"/>
                      </a:pPr>
                      <a:r>
                        <a:rPr lang="en-US" sz="900" kern="1200" dirty="0">
                          <a:solidFill>
                            <a:schemeClr val="tx1"/>
                          </a:solidFill>
                          <a:latin typeface="+mn-lt"/>
                          <a:ea typeface="Amazon Ember" panose="02000000000000000000" pitchFamily="2" charset="0"/>
                          <a:cs typeface="+mn-cs"/>
                        </a:rPr>
                        <a:t>Invite</a:t>
                      </a:r>
                      <a:r>
                        <a:rPr lang="en-US" sz="900" kern="1200" baseline="0" dirty="0">
                          <a:solidFill>
                            <a:schemeClr val="tx1"/>
                          </a:solidFill>
                          <a:latin typeface="+mn-lt"/>
                          <a:ea typeface="Amazon Ember" panose="02000000000000000000" pitchFamily="2" charset="0"/>
                          <a:cs typeface="+mn-cs"/>
                        </a:rPr>
                        <a:t> people to join the business account</a:t>
                      </a:r>
                    </a:p>
                    <a:p>
                      <a:pPr marL="285750" indent="-285750">
                        <a:buFont typeface="Arial" panose="020B0604020202020204" pitchFamily="34" charset="0"/>
                        <a:buChar char="•"/>
                      </a:pPr>
                      <a:r>
                        <a:rPr lang="en-US" sz="900" kern="1200" baseline="0" dirty="0">
                          <a:solidFill>
                            <a:schemeClr val="tx1"/>
                          </a:solidFill>
                          <a:latin typeface="+mn-lt"/>
                          <a:ea typeface="Amazon Ember" panose="02000000000000000000" pitchFamily="2" charset="0"/>
                          <a:cs typeface="+mn-cs"/>
                        </a:rPr>
                        <a:t>Remove users from the business account</a:t>
                      </a:r>
                    </a:p>
                    <a:p>
                      <a:pPr marL="285750" indent="-285750">
                        <a:buFont typeface="Arial" panose="020B0604020202020204" pitchFamily="34" charset="0"/>
                        <a:buChar char="•"/>
                      </a:pPr>
                      <a:r>
                        <a:rPr lang="en-US" sz="900" b="0" i="0" kern="1200" dirty="0">
                          <a:solidFill>
                            <a:schemeClr val="tx1"/>
                          </a:solidFill>
                          <a:effectLst/>
                          <a:latin typeface="+mn-lt"/>
                          <a:ea typeface="Amazon Ember" panose="02000000000000000000" pitchFamily="2" charset="0"/>
                          <a:cs typeface="+mn-cs"/>
                        </a:rPr>
                        <a:t>Assign a role to a user</a:t>
                      </a:r>
                      <a:endParaRPr lang="en-US" sz="900" kern="1200" baseline="0" dirty="0">
                        <a:solidFill>
                          <a:schemeClr val="tx1"/>
                        </a:solidFill>
                        <a:latin typeface="+mn-lt"/>
                        <a:ea typeface="Amazon Ember" panose="02000000000000000000" pitchFamily="2" charset="0"/>
                        <a:cs typeface="+mn-cs"/>
                      </a:endParaRPr>
                    </a:p>
                    <a:p>
                      <a:pPr marL="285750" indent="-285750">
                        <a:buFont typeface="Arial" panose="020B0604020202020204" pitchFamily="34" charset="0"/>
                        <a:buChar char="•"/>
                      </a:pPr>
                      <a:r>
                        <a:rPr lang="en-US" sz="900" kern="1200" baseline="0" dirty="0">
                          <a:solidFill>
                            <a:schemeClr val="tx1"/>
                          </a:solidFill>
                          <a:latin typeface="+mn-lt"/>
                          <a:ea typeface="Amazon Ember" panose="02000000000000000000" pitchFamily="2" charset="0"/>
                          <a:cs typeface="+mn-cs"/>
                        </a:rPr>
                        <a:t>Set up approval workflows and spending limits</a:t>
                      </a:r>
                    </a:p>
                    <a:p>
                      <a:pPr marL="285750" indent="-285750">
                        <a:buFont typeface="Arial" panose="020B0604020202020204" pitchFamily="34" charset="0"/>
                        <a:buChar char="•"/>
                      </a:pPr>
                      <a:r>
                        <a:rPr lang="en-US" sz="900" kern="1200" baseline="0" dirty="0">
                          <a:solidFill>
                            <a:schemeClr val="tx1"/>
                          </a:solidFill>
                          <a:latin typeface="+mn-lt"/>
                          <a:ea typeface="Amazon Ember" panose="02000000000000000000" pitchFamily="2" charset="0"/>
                          <a:cs typeface="+mn-cs"/>
                        </a:rPr>
                        <a:t>Configure shared payment methods and shipping addresses</a:t>
                      </a:r>
                    </a:p>
                    <a:p>
                      <a:pPr marL="285750" indent="-285750">
                        <a:buFont typeface="Arial" panose="020B0604020202020204" pitchFamily="34" charset="0"/>
                        <a:buChar char="•"/>
                      </a:pPr>
                      <a:r>
                        <a:rPr lang="en-US" sz="900" kern="1200" baseline="0" dirty="0">
                          <a:solidFill>
                            <a:schemeClr val="tx1"/>
                          </a:solidFill>
                          <a:latin typeface="+mn-lt"/>
                          <a:ea typeface="Amazon Ember" panose="02000000000000000000" pitchFamily="2" charset="0"/>
                          <a:cs typeface="+mn-cs"/>
                        </a:rPr>
                        <a:t>Add certifications such as tax exemptions to the business account</a:t>
                      </a:r>
                    </a:p>
                    <a:p>
                      <a:endParaRPr lang="en-US" sz="900" dirty="0">
                        <a:solidFill>
                          <a:schemeClr val="tx1"/>
                        </a:solidFill>
                        <a:latin typeface="+mn-lt"/>
                        <a:ea typeface="Amazon Ember" panose="02000000000000000000" pitchFamily="2"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Amazon Ember" panose="02000000000000000000" pitchFamily="2" charset="0"/>
                          <a:cs typeface="+mn-cs"/>
                        </a:rPr>
                        <a:t>Administrators can view orders and order history for all purchases in their group(s) on behalf of the business.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Amazon Ember" panose="02000000000000000000" pitchFamily="2" charset="0"/>
                          <a:cs typeface="+mn-cs"/>
                        </a:rPr>
                        <a:t>Last 4 digits of any payment methods used by Requisitioners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Amazon Ember" panose="02000000000000000000" pitchFamily="2" charset="0"/>
                          <a:cs typeface="+mn-cs"/>
                        </a:rPr>
                        <a:t>Billing &amp; Ship to addresses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Amazon Ember" panose="02000000000000000000" pitchFamily="2" charset="0"/>
                          <a:cs typeface="+mn-cs"/>
                        </a:rPr>
                        <a:t>All Amazon Business Analytics fields for orders placed by users in their group(s)</a:t>
                      </a:r>
                    </a:p>
                    <a:p>
                      <a:pPr algn="ctr"/>
                      <a:endParaRPr lang="en-US" sz="900" dirty="0">
                        <a:solidFill>
                          <a:schemeClr val="tx1"/>
                        </a:solidFill>
                        <a:latin typeface="+mn-lt"/>
                        <a:ea typeface="Amazon Ember" panose="02000000000000000000" pitchFamily="2" charset="0"/>
                      </a:endParaRPr>
                    </a:p>
                  </a:txBody>
                  <a:tcPr/>
                </a:tc>
                <a:extLst>
                  <a:ext uri="{0D108BD9-81ED-4DB2-BD59-A6C34878D82A}">
                    <a16:rowId xmlns:a16="http://schemas.microsoft.com/office/drawing/2014/main" val="4091335682"/>
                  </a:ext>
                </a:extLst>
              </a:tr>
              <a:tr h="825842">
                <a:tc>
                  <a:txBody>
                    <a:bodyPr/>
                    <a:lstStyle/>
                    <a:p>
                      <a:pPr algn="l"/>
                      <a:r>
                        <a:rPr lang="en-US" sz="1600" dirty="0">
                          <a:solidFill>
                            <a:schemeClr val="accent3"/>
                          </a:solidFill>
                          <a:latin typeface="+mn-lt"/>
                        </a:rPr>
                        <a:t>Buyer (</a:t>
                      </a:r>
                      <a:r>
                        <a:rPr lang="en-US" sz="1600" dirty="0" err="1">
                          <a:solidFill>
                            <a:schemeClr val="accent3"/>
                          </a:solidFill>
                          <a:latin typeface="+mn-lt"/>
                        </a:rPr>
                        <a:t>requisitioner</a:t>
                      </a:r>
                      <a:r>
                        <a:rPr lang="en-US" sz="1600" dirty="0">
                          <a:solidFill>
                            <a:schemeClr val="accent3"/>
                          </a:solidFill>
                          <a:latin typeface="+mn-lt"/>
                        </a:rPr>
                        <a:t>)</a:t>
                      </a:r>
                    </a:p>
                  </a:txBody>
                  <a:tcPr/>
                </a:tc>
                <a:tc>
                  <a:txBody>
                    <a:bodyPr/>
                    <a:lstStyle/>
                    <a:p>
                      <a:pPr marL="285750" indent="-285750">
                        <a:buFont typeface="Arial" panose="020B0604020202020204" pitchFamily="34" charset="0"/>
                        <a:buChar char="•"/>
                      </a:pPr>
                      <a:r>
                        <a:rPr lang="en-US" sz="900" kern="1200" dirty="0">
                          <a:solidFill>
                            <a:schemeClr val="tx1"/>
                          </a:solidFill>
                          <a:latin typeface="+mn-lt"/>
                          <a:ea typeface="Amazon Ember" panose="02000000000000000000" pitchFamily="2" charset="0"/>
                          <a:cs typeface="+mn-cs"/>
                        </a:rPr>
                        <a:t>Place orders</a:t>
                      </a:r>
                      <a:r>
                        <a:rPr lang="en-US" sz="900" kern="1200" baseline="0" dirty="0">
                          <a:solidFill>
                            <a:schemeClr val="tx1"/>
                          </a:solidFill>
                          <a:latin typeface="+mn-lt"/>
                          <a:ea typeface="Amazon Ember" panose="02000000000000000000" pitchFamily="2" charset="0"/>
                          <a:cs typeface="+mn-cs"/>
                        </a:rPr>
                        <a:t> on behalf of the organization</a:t>
                      </a:r>
                    </a:p>
                    <a:p>
                      <a:pPr marL="285750" indent="-285750">
                        <a:buFont typeface="Arial" panose="020B0604020202020204" pitchFamily="34" charset="0"/>
                        <a:buChar char="•"/>
                      </a:pPr>
                      <a:r>
                        <a:rPr lang="en-US" sz="900" kern="1200" baseline="0" dirty="0">
                          <a:solidFill>
                            <a:schemeClr val="tx1"/>
                          </a:solidFill>
                          <a:latin typeface="+mn-lt"/>
                          <a:ea typeface="Amazon Ember" panose="02000000000000000000" pitchFamily="2" charset="0"/>
                          <a:cs typeface="+mn-cs"/>
                        </a:rPr>
                        <a:t>Add payment methods and shipping addresses at checkout *if individual pay is configured</a:t>
                      </a:r>
                    </a:p>
                    <a:p>
                      <a:pPr marL="285750" indent="-285750">
                        <a:buFont typeface="Arial" panose="020B0604020202020204" pitchFamily="34" charset="0"/>
                        <a:buChar char="•"/>
                      </a:pPr>
                      <a:r>
                        <a:rPr lang="en-US" sz="900" kern="1200" baseline="0" dirty="0">
                          <a:solidFill>
                            <a:schemeClr val="tx1"/>
                          </a:solidFill>
                          <a:latin typeface="+mn-lt"/>
                          <a:ea typeface="Amazon Ember" panose="02000000000000000000" pitchFamily="2" charset="0"/>
                          <a:cs typeface="+mn-cs"/>
                        </a:rPr>
                        <a:t>Utilize Business Analytics for their own purchases </a:t>
                      </a:r>
                    </a:p>
                    <a:p>
                      <a:pPr marL="285750" indent="-285750">
                        <a:buFont typeface="Arial" panose="020B0604020202020204" pitchFamily="34" charset="0"/>
                        <a:buChar char="•"/>
                      </a:pPr>
                      <a:r>
                        <a:rPr lang="en-US" sz="900" kern="1200" baseline="0" dirty="0">
                          <a:solidFill>
                            <a:schemeClr val="tx1"/>
                          </a:solidFill>
                          <a:latin typeface="+mn-lt"/>
                          <a:ea typeface="Amazon Ember" panose="02000000000000000000" pitchFamily="2" charset="0"/>
                          <a:cs typeface="+mn-cs"/>
                        </a:rPr>
                        <a:t>Can be configured as an Approver</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Amazon Ember" panose="02000000000000000000" pitchFamily="2" charset="0"/>
                          <a:cs typeface="+mn-cs"/>
                        </a:rPr>
                        <a:t>Order history for all orders that they placed for their organization with their business user account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Amazon Ember" panose="02000000000000000000" pitchFamily="2" charset="0"/>
                          <a:cs typeface="+mn-cs"/>
                        </a:rPr>
                        <a:t>Shipping addresses &amp; payment methods (last 4 digits visible), as established by the administrator</a:t>
                      </a:r>
                    </a:p>
                    <a:p>
                      <a:pPr algn="ctr"/>
                      <a:endParaRPr lang="en-US" sz="900" dirty="0">
                        <a:solidFill>
                          <a:schemeClr val="tx1"/>
                        </a:solidFill>
                        <a:latin typeface="+mn-lt"/>
                        <a:ea typeface="Amazon Ember" panose="02000000000000000000" pitchFamily="2" charset="0"/>
                      </a:endParaRPr>
                    </a:p>
                  </a:txBody>
                  <a:tcPr/>
                </a:tc>
                <a:extLst>
                  <a:ext uri="{0D108BD9-81ED-4DB2-BD59-A6C34878D82A}">
                    <a16:rowId xmlns:a16="http://schemas.microsoft.com/office/drawing/2014/main" val="2901123298"/>
                  </a:ext>
                </a:extLst>
              </a:tr>
            </a:tbl>
          </a:graphicData>
        </a:graphic>
      </p:graphicFrame>
    </p:spTree>
    <p:extLst>
      <p:ext uri="{BB962C8B-B14F-4D97-AF65-F5344CB8AC3E}">
        <p14:creationId xmlns:p14="http://schemas.microsoft.com/office/powerpoint/2010/main" val="3600634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405" y="15501"/>
            <a:ext cx="11628255" cy="1325563"/>
          </a:xfrm>
        </p:spPr>
        <p:txBody>
          <a:bodyPr/>
          <a:lstStyle/>
          <a:p>
            <a:r>
              <a:rPr lang="en-US" dirty="0"/>
              <a:t>Accessing the Account through Single Sign On</a:t>
            </a:r>
          </a:p>
        </p:txBody>
      </p:sp>
      <p:sp>
        <p:nvSpPr>
          <p:cNvPr id="6"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Accessing the Amazon Business account is simple for end users when Amazon is integrated with your organization’s IDP</a:t>
            </a:r>
          </a:p>
          <a:p>
            <a:endParaRPr lang="en-US" sz="1800" dirty="0">
              <a:solidFill>
                <a:schemeClr val="accent3"/>
              </a:solidFill>
              <a:latin typeface="+mn-lt"/>
            </a:endParaRPr>
          </a:p>
        </p:txBody>
      </p:sp>
      <p:sp>
        <p:nvSpPr>
          <p:cNvPr id="7" name="Rectangle 6"/>
          <p:cNvSpPr/>
          <p:nvPr/>
        </p:nvSpPr>
        <p:spPr>
          <a:xfrm>
            <a:off x="1089915" y="1685883"/>
            <a:ext cx="4467028" cy="2215991"/>
          </a:xfrm>
          <a:prstGeom prst="rect">
            <a:avLst/>
          </a:prstGeom>
        </p:spPr>
        <p:txBody>
          <a:bodyPr wrap="square">
            <a:spAutoFit/>
          </a:bodyPr>
          <a:lstStyle/>
          <a:p>
            <a:pPr lvl="0">
              <a:spcAft>
                <a:spcPts val="1200"/>
              </a:spcAft>
            </a:pPr>
            <a:r>
              <a:rPr lang="en-US" sz="1600" u="sng" dirty="0">
                <a:solidFill>
                  <a:schemeClr val="accent3"/>
                </a:solidFill>
                <a:ea typeface="Amazon Ember" panose="02000000000000000000" pitchFamily="2" charset="0"/>
              </a:rPr>
              <a:t>How do end users sign in?</a:t>
            </a:r>
          </a:p>
          <a:p>
            <a:pPr marL="398463" lvl="0" indent="-227013">
              <a:buFont typeface="Arial" panose="020B0604020202020204" pitchFamily="34" charset="0"/>
              <a:buChar char="•"/>
            </a:pPr>
            <a:r>
              <a:rPr lang="en-US" sz="1600" dirty="0">
                <a:solidFill>
                  <a:srgbClr val="222C3A"/>
                </a:solidFill>
              </a:rPr>
              <a:t>Access via the SP Initiated URL (Provided to you in your Launch Email)</a:t>
            </a:r>
          </a:p>
          <a:p>
            <a:pPr marL="398463" lvl="0" indent="-227013">
              <a:buFont typeface="Arial" panose="020B0604020202020204" pitchFamily="34" charset="0"/>
              <a:buChar char="•"/>
            </a:pPr>
            <a:endParaRPr lang="en-US" sz="1600" dirty="0">
              <a:solidFill>
                <a:srgbClr val="222C3A"/>
              </a:solidFill>
            </a:endParaRPr>
          </a:p>
          <a:p>
            <a:pPr marL="398463" lvl="0" indent="-227013">
              <a:buFont typeface="Arial" panose="020B0604020202020204" pitchFamily="34" charset="0"/>
              <a:buChar char="•"/>
            </a:pPr>
            <a:r>
              <a:rPr lang="en-US" sz="1600" dirty="0">
                <a:solidFill>
                  <a:srgbClr val="222C3A"/>
                </a:solidFill>
              </a:rPr>
              <a:t>Once your account is active, you can log in to Amazon.com with your Link Blue Email Address. You will be routed to UKY’s Single Sign On</a:t>
            </a:r>
            <a:endParaRPr lang="en-US" sz="1600" dirty="0">
              <a:solidFill>
                <a:prstClr val="black"/>
              </a:solidFill>
              <a:ea typeface="Amazon Ember" panose="02000000000000000000" pitchFamily="2" charset="0"/>
            </a:endParaRPr>
          </a:p>
        </p:txBody>
      </p:sp>
      <p:pic>
        <p:nvPicPr>
          <p:cNvPr id="3" name="Picture 2">
            <a:extLst>
              <a:ext uri="{FF2B5EF4-FFF2-40B4-BE49-F238E27FC236}">
                <a16:creationId xmlns:a16="http://schemas.microsoft.com/office/drawing/2014/main" id="{01BBA94E-7AEB-4320-9DDD-C9E50E401690}"/>
              </a:ext>
            </a:extLst>
          </p:cNvPr>
          <p:cNvPicPr>
            <a:picLocks noChangeAspect="1"/>
          </p:cNvPicPr>
          <p:nvPr/>
        </p:nvPicPr>
        <p:blipFill>
          <a:blip r:embed="rId2"/>
          <a:stretch>
            <a:fillRect/>
          </a:stretch>
        </p:blipFill>
        <p:spPr>
          <a:xfrm>
            <a:off x="5910606" y="2152533"/>
            <a:ext cx="6121137" cy="2909827"/>
          </a:xfrm>
          <a:prstGeom prst="rect">
            <a:avLst/>
          </a:prstGeom>
        </p:spPr>
      </p:pic>
    </p:spTree>
    <p:extLst>
      <p:ext uri="{BB962C8B-B14F-4D97-AF65-F5344CB8AC3E}">
        <p14:creationId xmlns:p14="http://schemas.microsoft.com/office/powerpoint/2010/main" val="1595626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375" y="4363"/>
            <a:ext cx="11628255" cy="1325563"/>
          </a:xfrm>
        </p:spPr>
        <p:txBody>
          <a:bodyPr/>
          <a:lstStyle/>
          <a:p>
            <a:r>
              <a:rPr lang="en-US" dirty="0"/>
              <a:t>Inviting Users to Amazon Business</a:t>
            </a:r>
          </a:p>
        </p:txBody>
      </p:sp>
      <p:sp>
        <p:nvSpPr>
          <p:cNvPr id="8"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Administrators can add users to the account one by one or all at once by uploading a spreadsheet</a:t>
            </a:r>
          </a:p>
          <a:p>
            <a:endParaRPr lang="en-US" sz="1800" dirty="0">
              <a:solidFill>
                <a:schemeClr val="accent3"/>
              </a:solidFill>
              <a:latin typeface="+mn-lt"/>
            </a:endParaRPr>
          </a:p>
        </p:txBody>
      </p:sp>
      <p:sp>
        <p:nvSpPr>
          <p:cNvPr id="9" name="Rectangle 8"/>
          <p:cNvSpPr/>
          <p:nvPr/>
        </p:nvSpPr>
        <p:spPr>
          <a:xfrm>
            <a:off x="1017971" y="1557342"/>
            <a:ext cx="4467028" cy="4708981"/>
          </a:xfrm>
          <a:prstGeom prst="rect">
            <a:avLst/>
          </a:prstGeom>
        </p:spPr>
        <p:txBody>
          <a:bodyPr wrap="square">
            <a:spAutoFit/>
          </a:bodyPr>
          <a:lstStyle/>
          <a:p>
            <a:pPr lvl="0">
              <a:spcAft>
                <a:spcPts val="1200"/>
              </a:spcAft>
            </a:pPr>
            <a:r>
              <a:rPr lang="en-US" b="1"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How do Invitations Work?</a:t>
            </a:r>
          </a:p>
          <a:p>
            <a:pPr marL="398463" indent="-227013">
              <a:buFont typeface="Arial" panose="020B0604020202020204" pitchFamily="34" charset="0"/>
              <a:buChar char="•"/>
            </a:pPr>
            <a:r>
              <a:rPr lang="en-US" sz="1600" dirty="0"/>
              <a:t>When a user is added to the business account, an invitation to join is immediately emailed.</a:t>
            </a:r>
          </a:p>
          <a:p>
            <a:pPr marL="398463" indent="-227013">
              <a:buFont typeface="Arial" panose="020B0604020202020204" pitchFamily="34" charset="0"/>
              <a:buChar char="•"/>
            </a:pPr>
            <a:r>
              <a:rPr lang="en-US" sz="1600" dirty="0"/>
              <a:t>Invitations are tied to an end users email address. The recipient cannot change the email address they use to register for the account. </a:t>
            </a:r>
          </a:p>
          <a:p>
            <a:pPr marL="398463" indent="-227013">
              <a:buFont typeface="Arial" panose="020B0604020202020204" pitchFamily="34" charset="0"/>
              <a:buChar char="•"/>
            </a:pPr>
            <a:r>
              <a:rPr lang="en-US" sz="1600" dirty="0"/>
              <a:t>End users must take action after being invited to an account in order to become an active user. </a:t>
            </a:r>
          </a:p>
          <a:p>
            <a:pPr marL="398463" indent="-227013">
              <a:buFont typeface="Arial" panose="020B0604020202020204" pitchFamily="34" charset="0"/>
              <a:buChar char="•"/>
            </a:pPr>
            <a:r>
              <a:rPr lang="en-US" sz="1600" dirty="0"/>
              <a:t>User permissions are assigned when a user is invited.</a:t>
            </a:r>
          </a:p>
          <a:p>
            <a:pPr marL="398463" indent="-227013">
              <a:buFont typeface="Arial" panose="020B0604020202020204" pitchFamily="34" charset="0"/>
              <a:buChar char="•"/>
            </a:pPr>
            <a:r>
              <a:rPr lang="en-US" sz="1600" dirty="0"/>
              <a:t>Account invitations are valid for 90 days from send date. After 90 days, they will expire and need to be resent</a:t>
            </a:r>
          </a:p>
          <a:p>
            <a:pPr marL="398463" indent="-227013">
              <a:buFont typeface="Arial" panose="020B0604020202020204" pitchFamily="34" charset="0"/>
              <a:buChar char="•"/>
            </a:pPr>
            <a:endParaRPr lang="en-US" sz="1600" dirty="0">
              <a:solidFill>
                <a:prstClr val="black"/>
              </a:solidFill>
              <a:ea typeface="Amazon Ember" panose="02000000000000000000" pitchFamily="2" charset="0"/>
            </a:endParaRPr>
          </a:p>
          <a:p>
            <a:pPr marL="171450" lvl="0"/>
            <a:endParaRPr lang="en-US" sz="1600" dirty="0">
              <a:solidFill>
                <a:prstClr val="black"/>
              </a:solidFill>
              <a:ea typeface="Amazon Ember" panose="02000000000000000000" pitchFamily="2" charset="0"/>
            </a:endParaRPr>
          </a:p>
        </p:txBody>
      </p:sp>
      <p:grpSp>
        <p:nvGrpSpPr>
          <p:cNvPr id="10" name="Group 9"/>
          <p:cNvGrpSpPr/>
          <p:nvPr/>
        </p:nvGrpSpPr>
        <p:grpSpPr>
          <a:xfrm>
            <a:off x="5872493" y="2076310"/>
            <a:ext cx="5346492" cy="3475623"/>
            <a:chOff x="5872493" y="1979595"/>
            <a:chExt cx="5346492" cy="3475623"/>
          </a:xfrm>
          <a:effectLst>
            <a:outerShdw blurRad="50800" dist="38100" dir="5400000" algn="t" rotWithShape="0">
              <a:prstClr val="black">
                <a:alpha val="40000"/>
              </a:prstClr>
            </a:outerShdw>
          </a:effectLst>
        </p:grpSpPr>
        <p:pic>
          <p:nvPicPr>
            <p:cNvPr id="14" name="Picture 13"/>
            <p:cNvPicPr>
              <a:picLocks noChangeAspect="1"/>
            </p:cNvPicPr>
            <p:nvPr/>
          </p:nvPicPr>
          <p:blipFill>
            <a:blip r:embed="rId2"/>
            <a:stretch>
              <a:fillRect/>
            </a:stretch>
          </p:blipFill>
          <p:spPr>
            <a:xfrm>
              <a:off x="5872493" y="1979595"/>
              <a:ext cx="5346492" cy="3475623"/>
            </a:xfrm>
            <a:prstGeom prst="rect">
              <a:avLst/>
            </a:prstGeom>
            <a:ln w="9525" cap="sq">
              <a:solidFill>
                <a:schemeClr val="bg2"/>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6507039" y="4160325"/>
              <a:ext cx="2189921" cy="223138"/>
            </a:xfrm>
            <a:prstGeom prst="rect">
              <a:avLst/>
            </a:prstGeom>
            <a:solidFill>
              <a:schemeClr val="tx2"/>
            </a:solidFill>
            <a:ln w="9525">
              <a:noFill/>
            </a:ln>
          </p:spPr>
          <p:txBody>
            <a:bodyPr wrap="square" rtlCol="0">
              <a:spAutoFit/>
            </a:bodyPr>
            <a:lstStyle/>
            <a:p>
              <a:r>
                <a:rPr lang="en-US" sz="800" dirty="0">
                  <a:latin typeface="Amazon Ember" panose="02000000000000000000" pitchFamily="2" charset="0"/>
                  <a:ea typeface="Amazon Ember" panose="02000000000000000000" pitchFamily="2" charset="0"/>
                </a:rPr>
                <a:t>your account admin email@company.com</a:t>
              </a:r>
              <a:r>
                <a:rPr lang="en-US" sz="850" dirty="0">
                  <a:latin typeface="Amazon Ember" panose="02000000000000000000" pitchFamily="2" charset="0"/>
                  <a:ea typeface="Amazon Ember" panose="02000000000000000000" pitchFamily="2" charset="0"/>
                </a:rPr>
                <a:t>)</a:t>
              </a:r>
            </a:p>
          </p:txBody>
        </p:sp>
      </p:grpSp>
      <p:sp>
        <p:nvSpPr>
          <p:cNvPr id="3" name="Rectangle 2"/>
          <p:cNvSpPr/>
          <p:nvPr/>
        </p:nvSpPr>
        <p:spPr>
          <a:xfrm>
            <a:off x="5999833" y="2730926"/>
            <a:ext cx="2131576" cy="147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5297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49583" y="553429"/>
            <a:ext cx="5299857" cy="113244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3"/>
                </a:solidFill>
                <a:latin typeface="Amazon Ember Display" panose="020F0603020204020204" pitchFamily="34" charset="0"/>
                <a:ea typeface="Amazon Ember Display" panose="020F0603020204020204" pitchFamily="34" charset="0"/>
                <a:cs typeface="Amazon Ember Display" panose="020F0603020204020204" pitchFamily="34" charset="0"/>
              </a:rPr>
              <a:t>Table of Contents</a:t>
            </a:r>
          </a:p>
        </p:txBody>
      </p:sp>
      <p:sp>
        <p:nvSpPr>
          <p:cNvPr id="5" name="Rectangle 4"/>
          <p:cNvSpPr/>
          <p:nvPr/>
        </p:nvSpPr>
        <p:spPr>
          <a:xfrm>
            <a:off x="1649583" y="1685878"/>
            <a:ext cx="6096000" cy="3739229"/>
          </a:xfrm>
          <a:prstGeom prst="rect">
            <a:avLst/>
          </a:prstGeom>
        </p:spPr>
        <p:txBody>
          <a:bodyPr>
            <a:spAutoFit/>
          </a:bodyPr>
          <a:lstStyle/>
          <a:p>
            <a:pPr marL="342891" indent="-342891" defTabSz="914354">
              <a:lnSpc>
                <a:spcPct val="150000"/>
              </a:lnSpc>
              <a:buFont typeface="Arial" panose="020B0604020202020204" pitchFamily="34" charset="0"/>
              <a:buChar char="•"/>
            </a:pPr>
            <a:r>
              <a:rPr lang="en-US" sz="2000" dirty="0">
                <a:solidFill>
                  <a:schemeClr val="accent4"/>
                </a:solidFill>
                <a:ea typeface="Amazon Ember" panose="02000000000000000000" pitchFamily="2" charset="0"/>
              </a:rPr>
              <a:t>Shopping on Amazon Business</a:t>
            </a:r>
          </a:p>
          <a:p>
            <a:pPr marL="342891" lvl="0" indent="-342891" defTabSz="914354">
              <a:lnSpc>
                <a:spcPct val="150000"/>
              </a:lnSpc>
              <a:buFont typeface="Arial" panose="020B0604020202020204" pitchFamily="34" charset="0"/>
              <a:buChar char="•"/>
            </a:pPr>
            <a:r>
              <a:rPr lang="en-US" sz="2000" dirty="0">
                <a:solidFill>
                  <a:schemeClr val="accent4"/>
                </a:solidFill>
                <a:ea typeface="Amazon Ember" panose="02000000000000000000" pitchFamily="2" charset="0"/>
              </a:rPr>
              <a:t>Business Account Navigation </a:t>
            </a:r>
          </a:p>
          <a:p>
            <a:pPr marL="342891" indent="-342891" defTabSz="914354">
              <a:lnSpc>
                <a:spcPct val="150000"/>
              </a:lnSpc>
              <a:buFont typeface="Arial" panose="020B0604020202020204" pitchFamily="34" charset="0"/>
              <a:buChar char="•"/>
            </a:pPr>
            <a:r>
              <a:rPr lang="en-US" sz="2000" dirty="0">
                <a:solidFill>
                  <a:schemeClr val="accent4"/>
                </a:solidFill>
                <a:ea typeface="Amazon Ember" panose="02000000000000000000" pitchFamily="2" charset="0"/>
              </a:rPr>
              <a:t>Members </a:t>
            </a:r>
          </a:p>
          <a:p>
            <a:pPr marL="342900" lvl="2" indent="-342900" defTabSz="914354">
              <a:lnSpc>
                <a:spcPct val="150000"/>
              </a:lnSpc>
              <a:buFont typeface="Arial" panose="020B0604020202020204" pitchFamily="34" charset="0"/>
              <a:buChar char="•"/>
            </a:pPr>
            <a:r>
              <a:rPr lang="en-US" sz="2000" dirty="0">
                <a:solidFill>
                  <a:schemeClr val="accent4"/>
                </a:solidFill>
                <a:ea typeface="Amazon Ember" panose="02000000000000000000" pitchFamily="2" charset="0"/>
              </a:rPr>
              <a:t>Buying Policies </a:t>
            </a:r>
          </a:p>
          <a:p>
            <a:pPr marL="342900" lvl="2" indent="-342900" defTabSz="914354">
              <a:lnSpc>
                <a:spcPct val="150000"/>
              </a:lnSpc>
              <a:buFont typeface="Arial" panose="020B0604020202020204" pitchFamily="34" charset="0"/>
              <a:buChar char="•"/>
            </a:pPr>
            <a:r>
              <a:rPr lang="en-US" sz="2000" dirty="0">
                <a:solidFill>
                  <a:schemeClr val="accent4"/>
                </a:solidFill>
                <a:ea typeface="Amazon Ember" panose="02000000000000000000" pitchFamily="2" charset="0"/>
              </a:rPr>
              <a:t>Approvals  </a:t>
            </a:r>
          </a:p>
          <a:p>
            <a:pPr marL="344488" indent="-344488" defTabSz="914354">
              <a:lnSpc>
                <a:spcPct val="150000"/>
              </a:lnSpc>
              <a:buFont typeface="Arial" panose="020B0604020202020204" pitchFamily="34" charset="0"/>
              <a:buChar char="•"/>
            </a:pPr>
            <a:r>
              <a:rPr lang="en-US" sz="2000" dirty="0">
                <a:solidFill>
                  <a:schemeClr val="accent4"/>
                </a:solidFill>
                <a:ea typeface="Amazon Ember" panose="02000000000000000000" pitchFamily="2" charset="0"/>
              </a:rPr>
              <a:t>Amazon Business Analytics</a:t>
            </a:r>
          </a:p>
          <a:p>
            <a:pPr marL="344488" indent="-344488" defTabSz="914354">
              <a:lnSpc>
                <a:spcPct val="150000"/>
              </a:lnSpc>
              <a:buFont typeface="Arial" panose="020B0604020202020204" pitchFamily="34" charset="0"/>
              <a:buChar char="•"/>
            </a:pPr>
            <a:r>
              <a:rPr lang="en-US" sz="2000" dirty="0">
                <a:solidFill>
                  <a:schemeClr val="accent4"/>
                </a:solidFill>
                <a:ea typeface="Amazon Ember" panose="02000000000000000000" pitchFamily="2" charset="0"/>
              </a:rPr>
              <a:t>Your Orders</a:t>
            </a:r>
          </a:p>
          <a:p>
            <a:pPr marL="344488" indent="-344488" defTabSz="914354">
              <a:lnSpc>
                <a:spcPct val="150000"/>
              </a:lnSpc>
              <a:buFont typeface="Arial" panose="020B0604020202020204" pitchFamily="34" charset="0"/>
              <a:buChar char="•"/>
            </a:pPr>
            <a:r>
              <a:rPr lang="en-US" sz="2000" dirty="0">
                <a:solidFill>
                  <a:schemeClr val="accent4"/>
                </a:solidFill>
                <a:ea typeface="Amazon Ember" panose="02000000000000000000" pitchFamily="2" charset="0"/>
              </a:rPr>
              <a:t>Business Customer Support</a:t>
            </a:r>
          </a:p>
        </p:txBody>
      </p:sp>
    </p:spTree>
    <p:extLst>
      <p:ext uri="{BB962C8B-B14F-4D97-AF65-F5344CB8AC3E}">
        <p14:creationId xmlns:p14="http://schemas.microsoft.com/office/powerpoint/2010/main" val="3018169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43309" y="1472205"/>
            <a:ext cx="5122558" cy="3805824"/>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829777" y="146642"/>
            <a:ext cx="11644439" cy="1325563"/>
          </a:xfrm>
        </p:spPr>
        <p:txBody>
          <a:bodyPr/>
          <a:lstStyle/>
          <a:p>
            <a:r>
              <a:rPr lang="en-US" dirty="0"/>
              <a:t>Add a New User</a:t>
            </a:r>
          </a:p>
        </p:txBody>
      </p:sp>
      <p:sp>
        <p:nvSpPr>
          <p:cNvPr id="7"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Administrators can add users to the account one by one or in bulk using a spreadsheet</a:t>
            </a:r>
          </a:p>
          <a:p>
            <a:endParaRPr lang="en-US" sz="1800" dirty="0">
              <a:solidFill>
                <a:schemeClr val="accent3"/>
              </a:solidFill>
              <a:latin typeface="+mn-lt"/>
            </a:endParaRPr>
          </a:p>
        </p:txBody>
      </p:sp>
      <p:sp>
        <p:nvSpPr>
          <p:cNvPr id="8" name="Rectangle 7"/>
          <p:cNvSpPr/>
          <p:nvPr/>
        </p:nvSpPr>
        <p:spPr>
          <a:xfrm>
            <a:off x="829777" y="1611281"/>
            <a:ext cx="3837318" cy="3046988"/>
          </a:xfrm>
          <a:prstGeom prst="rect">
            <a:avLst/>
          </a:prstGeom>
        </p:spPr>
        <p:txBody>
          <a:bodyPr wrap="square">
            <a:spAutoFit/>
          </a:bodyPr>
          <a:lstStyle/>
          <a:p>
            <a:r>
              <a:rPr lang="en-US" sz="1600" b="1" u="sng" dirty="0">
                <a:solidFill>
                  <a:schemeClr val="accent3"/>
                </a:solidFill>
                <a:ea typeface="Amazon Ember" panose="02000000000000000000" pitchFamily="2" charset="0"/>
              </a:rPr>
              <a:t>Add Users from Business Settings</a:t>
            </a:r>
            <a:endParaRPr lang="en-US" sz="1600" dirty="0">
              <a:solidFill>
                <a:schemeClr val="accent3"/>
              </a:solidFill>
              <a:ea typeface="Amazon Ember" panose="02000000000000000000" pitchFamily="2" charset="0"/>
            </a:endParaRPr>
          </a:p>
          <a:p>
            <a:pPr marL="398463" indent="-227013">
              <a:buFont typeface="Arial" panose="020B0604020202020204" pitchFamily="34" charset="0"/>
              <a:buChar char="•"/>
            </a:pPr>
            <a:r>
              <a:rPr lang="en-US" sz="1600" dirty="0">
                <a:ea typeface="Amazon Ember" panose="02000000000000000000" pitchFamily="2" charset="0"/>
              </a:rPr>
              <a:t>Under the “Add people” button at the account or group level, select “Add people” again. Enter the user’s email address and select the appropriate user permissions. You can select one role or both. Up to 12 people can be invited in this window at once. </a:t>
            </a:r>
          </a:p>
          <a:p>
            <a:pPr marL="171450"/>
            <a:endParaRPr lang="en-US" sz="1600" dirty="0"/>
          </a:p>
          <a:p>
            <a:pPr marL="398463" indent="-227013">
              <a:buFont typeface="Arial" panose="020B0604020202020204" pitchFamily="34" charset="0"/>
              <a:buChar char="•"/>
            </a:pPr>
            <a:endParaRPr lang="en-US" sz="1600" dirty="0"/>
          </a:p>
          <a:p>
            <a:pPr lvl="1"/>
            <a:endParaRPr lang="en-US" sz="1600" dirty="0"/>
          </a:p>
        </p:txBody>
      </p:sp>
      <p:pic>
        <p:nvPicPr>
          <p:cNvPr id="15" name="Picture 14"/>
          <p:cNvPicPr>
            <a:picLocks noChangeAspect="1"/>
          </p:cNvPicPr>
          <p:nvPr/>
        </p:nvPicPr>
        <p:blipFill>
          <a:blip r:embed="rId3"/>
          <a:stretch>
            <a:fillRect/>
          </a:stretch>
        </p:blipFill>
        <p:spPr>
          <a:xfrm>
            <a:off x="6651996" y="4965151"/>
            <a:ext cx="5311715" cy="1414362"/>
          </a:xfrm>
          <a:prstGeom prst="rect">
            <a:avLst/>
          </a:prstGeom>
          <a:ln w="9525">
            <a:solidFill>
              <a:schemeClr val="bg1">
                <a:lumMod val="75000"/>
              </a:schemeClr>
            </a:solidFill>
          </a:ln>
          <a:effectLst>
            <a:outerShdw blurRad="50800" dist="38100" dir="2700000" algn="tl" rotWithShape="0">
              <a:prstClr val="black">
                <a:alpha val="40000"/>
              </a:prstClr>
            </a:outerShdw>
          </a:effectLst>
        </p:spPr>
      </p:pic>
      <p:sp>
        <p:nvSpPr>
          <p:cNvPr id="10" name="Rounded Rectangle 9"/>
          <p:cNvSpPr/>
          <p:nvPr/>
        </p:nvSpPr>
        <p:spPr>
          <a:xfrm>
            <a:off x="10811434" y="5895192"/>
            <a:ext cx="1075765" cy="387274"/>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9558951" y="1375158"/>
            <a:ext cx="2266950" cy="2009775"/>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8424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7" y="146642"/>
            <a:ext cx="11644439" cy="1325563"/>
          </a:xfrm>
        </p:spPr>
        <p:txBody>
          <a:bodyPr/>
          <a:lstStyle/>
          <a:p>
            <a:r>
              <a:rPr lang="en-US" dirty="0"/>
              <a:t>Determine Who is in Your Group(s)</a:t>
            </a:r>
          </a:p>
        </p:txBody>
      </p:sp>
      <p:sp>
        <p:nvSpPr>
          <p:cNvPr id="9" name="Text Placeholder 2"/>
          <p:cNvSpPr txBox="1">
            <a:spLocks/>
          </p:cNvSpPr>
          <p:nvPr/>
        </p:nvSpPr>
        <p:spPr>
          <a:xfrm>
            <a:off x="871357" y="1400281"/>
            <a:ext cx="4682420" cy="3110300"/>
          </a:xfrm>
          <a:prstGeom prst="rect">
            <a:avLst/>
          </a:prstGeom>
        </p:spPr>
        <p:txBody>
          <a:bodyPr numCol="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u="sng" dirty="0">
                <a:solidFill>
                  <a:schemeClr val="accent3"/>
                </a:solidFill>
              </a:rPr>
              <a:t>Download a user list</a:t>
            </a:r>
          </a:p>
          <a:p>
            <a:pPr marL="342900" indent="-342900">
              <a:buFont typeface="+mj-lt"/>
              <a:buAutoNum type="arabicPeriod"/>
            </a:pPr>
            <a:endParaRPr lang="en-US" sz="1600" dirty="0"/>
          </a:p>
          <a:p>
            <a:pPr marL="342900" indent="-342900">
              <a:buFont typeface="Arial" panose="020B0604020202020204" pitchFamily="34" charset="0"/>
              <a:buChar char="•"/>
            </a:pPr>
            <a:r>
              <a:rPr lang="en-US" sz="1600" dirty="0">
                <a:solidFill>
                  <a:prstClr val="black"/>
                </a:solidFill>
                <a:ea typeface="Amazon Ember" panose="02000000000000000000" pitchFamily="2" charset="0"/>
              </a:rPr>
              <a:t>Navigate to “Business Settings”</a:t>
            </a:r>
          </a:p>
          <a:p>
            <a:pPr marL="342900" indent="-342900">
              <a:buFont typeface="Arial" panose="020B0604020202020204" pitchFamily="34" charset="0"/>
              <a:buChar char="•"/>
            </a:pPr>
            <a:r>
              <a:rPr lang="en-US" sz="1600" dirty="0">
                <a:solidFill>
                  <a:prstClr val="black"/>
                </a:solidFill>
                <a:ea typeface="Amazon Ember" panose="02000000000000000000" pitchFamily="2" charset="0"/>
              </a:rPr>
              <a:t>Select “Add people”</a:t>
            </a:r>
          </a:p>
          <a:p>
            <a:pPr marL="342900" indent="-342900">
              <a:buFont typeface="Arial" panose="020B0604020202020204" pitchFamily="34" charset="0"/>
              <a:buChar char="•"/>
            </a:pPr>
            <a:r>
              <a:rPr lang="en-US" sz="1600" dirty="0">
                <a:solidFill>
                  <a:prstClr val="black"/>
                </a:solidFill>
                <a:ea typeface="Amazon Ember" panose="02000000000000000000" pitchFamily="2" charset="0"/>
              </a:rPr>
              <a:t>Select “Download list of people”. This action will trigger an email from </a:t>
            </a:r>
            <a:r>
              <a:rPr lang="en-US" sz="1600" dirty="0">
                <a:solidFill>
                  <a:prstClr val="black"/>
                </a:solidFill>
                <a:ea typeface="Amazon Ember" panose="02000000000000000000" pitchFamily="2" charset="0"/>
                <a:hlinkClick r:id="rId2"/>
              </a:rPr>
              <a:t>no-reply@amazon.com</a:t>
            </a:r>
            <a:r>
              <a:rPr lang="en-US" sz="1600" dirty="0">
                <a:solidFill>
                  <a:prstClr val="black"/>
                </a:solidFill>
                <a:ea typeface="Amazon Ember" panose="02000000000000000000" pitchFamily="2" charset="0"/>
              </a:rPr>
              <a:t> sent to your inbox titled “YOUR NAME, your customer list is ready to download”</a:t>
            </a:r>
          </a:p>
          <a:p>
            <a:pPr marL="342900" indent="-342900">
              <a:buFont typeface="Arial" panose="020B0604020202020204" pitchFamily="34" charset="0"/>
              <a:buChar char="•"/>
            </a:pPr>
            <a:r>
              <a:rPr lang="en-US" sz="1600" dirty="0">
                <a:solidFill>
                  <a:prstClr val="black"/>
                </a:solidFill>
                <a:ea typeface="Amazon Ember" panose="02000000000000000000" pitchFamily="2" charset="0"/>
              </a:rPr>
              <a:t>Select the hyperlink in the email to download an excel file</a:t>
            </a:r>
          </a:p>
          <a:p>
            <a:r>
              <a:rPr lang="en-US" sz="1600" dirty="0"/>
              <a:t>  </a:t>
            </a:r>
          </a:p>
          <a:p>
            <a:pPr marL="342900" indent="-342900">
              <a:buFont typeface="+mj-lt"/>
              <a:buAutoNum type="arabicPeriod"/>
            </a:pPr>
            <a:endParaRPr lang="en-US" sz="1600" dirty="0"/>
          </a:p>
        </p:txBody>
      </p:sp>
      <p:pic>
        <p:nvPicPr>
          <p:cNvPr id="24" name="Picture 23"/>
          <p:cNvPicPr>
            <a:picLocks noChangeAspect="1"/>
          </p:cNvPicPr>
          <p:nvPr/>
        </p:nvPicPr>
        <p:blipFill>
          <a:blip r:embed="rId3"/>
          <a:stretch>
            <a:fillRect/>
          </a:stretch>
        </p:blipFill>
        <p:spPr>
          <a:xfrm>
            <a:off x="5245477" y="4135453"/>
            <a:ext cx="6118307" cy="1655269"/>
          </a:xfrm>
          <a:prstGeom prst="rect">
            <a:avLst/>
          </a:prstGeom>
          <a:ln w="9525">
            <a:solidFill>
              <a:schemeClr val="bg2"/>
            </a:solidFill>
          </a:ln>
          <a:effectLst>
            <a:outerShdw blurRad="50800" dist="38100" dir="5400000" algn="t" rotWithShape="0">
              <a:prstClr val="black">
                <a:alpha val="40000"/>
              </a:prstClr>
            </a:outerShdw>
          </a:effectLst>
        </p:spPr>
      </p:pic>
      <p:sp>
        <p:nvSpPr>
          <p:cNvPr id="4" name="Rounded Rectangle 3"/>
          <p:cNvSpPr/>
          <p:nvPr/>
        </p:nvSpPr>
        <p:spPr>
          <a:xfrm>
            <a:off x="9728180" y="5053263"/>
            <a:ext cx="355627" cy="182880"/>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553777" y="4776631"/>
            <a:ext cx="839607" cy="13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a:stretch>
            <a:fillRect/>
          </a:stretch>
        </p:blipFill>
        <p:spPr>
          <a:xfrm>
            <a:off x="8851553" y="1409917"/>
            <a:ext cx="2266950" cy="200977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1" name="Rounded Rectangle 10"/>
          <p:cNvSpPr/>
          <p:nvPr/>
        </p:nvSpPr>
        <p:spPr>
          <a:xfrm>
            <a:off x="8986060" y="2735480"/>
            <a:ext cx="1781902" cy="367641"/>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0384" y="1199611"/>
            <a:ext cx="2008609" cy="2786289"/>
          </a:xfrm>
          <a:prstGeom prst="rect">
            <a:avLst/>
          </a:prstGeom>
          <a:noFill/>
          <a:ln w="9525" algn="ctr">
            <a:solidFill>
              <a:srgbClr val="90969C"/>
            </a:solidFill>
            <a:miter lim="800000"/>
            <a:headEnd/>
            <a:tailEnd/>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007CB6"/>
                </a:solidFill>
              </a14:hiddenFill>
            </a:ext>
          </a:extLst>
        </p:spPr>
      </p:pic>
      <p:sp>
        <p:nvSpPr>
          <p:cNvPr id="12" name="Rounded Rectangle 11"/>
          <p:cNvSpPr/>
          <p:nvPr/>
        </p:nvSpPr>
        <p:spPr>
          <a:xfrm>
            <a:off x="6210338" y="2210441"/>
            <a:ext cx="1169408" cy="231545"/>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1074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Buying Policies</a:t>
            </a:r>
          </a:p>
        </p:txBody>
      </p:sp>
    </p:spTree>
    <p:extLst>
      <p:ext uri="{BB962C8B-B14F-4D97-AF65-F5344CB8AC3E}">
        <p14:creationId xmlns:p14="http://schemas.microsoft.com/office/powerpoint/2010/main" val="1469871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3762" y="1908412"/>
            <a:ext cx="3939881" cy="3513124"/>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829778" y="83823"/>
            <a:ext cx="11644439" cy="1325563"/>
          </a:xfrm>
        </p:spPr>
        <p:txBody>
          <a:bodyPr/>
          <a:lstStyle/>
          <a:p>
            <a:r>
              <a:rPr lang="en-US" dirty="0"/>
              <a:t>Organization Restricted</a:t>
            </a:r>
          </a:p>
        </p:txBody>
      </p:sp>
      <p:pic>
        <p:nvPicPr>
          <p:cNvPr id="3" name="Picture 2"/>
          <p:cNvPicPr>
            <a:picLocks noChangeAspect="1"/>
          </p:cNvPicPr>
          <p:nvPr/>
        </p:nvPicPr>
        <p:blipFill rotWithShape="1">
          <a:blip r:embed="rId3"/>
          <a:srcRect r="13310" b="31435"/>
          <a:stretch/>
        </p:blipFill>
        <p:spPr>
          <a:xfrm>
            <a:off x="4266971" y="3882585"/>
            <a:ext cx="7108450" cy="2696177"/>
          </a:xfrm>
          <a:prstGeom prst="rect">
            <a:avLst/>
          </a:prstGeom>
          <a:ln>
            <a:solidFill>
              <a:schemeClr val="accent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stretch>
            <a:fillRect/>
          </a:stretch>
        </p:blipFill>
        <p:spPr>
          <a:xfrm>
            <a:off x="6761167" y="380124"/>
            <a:ext cx="666750" cy="581025"/>
          </a:xfrm>
          <a:prstGeom prst="rect">
            <a:avLst/>
          </a:prstGeom>
          <a:ln>
            <a:solidFill>
              <a:schemeClr val="accent1"/>
            </a:solidFill>
          </a:ln>
          <a:effectLst>
            <a:outerShdw blurRad="50800" dist="38100" dir="2700000" algn="tl" rotWithShape="0">
              <a:prstClr val="black">
                <a:alpha val="40000"/>
              </a:prstClr>
            </a:outerShdw>
          </a:effectLst>
        </p:spPr>
      </p:pic>
      <p:sp>
        <p:nvSpPr>
          <p:cNvPr id="10" name="Rounded Rectangle 9"/>
          <p:cNvSpPr/>
          <p:nvPr/>
        </p:nvSpPr>
        <p:spPr>
          <a:xfrm>
            <a:off x="743761" y="3743775"/>
            <a:ext cx="3346457" cy="27762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AEDED"/>
              </a:solidFill>
              <a:effectLst/>
              <a:uLnTx/>
              <a:uFillTx/>
              <a:latin typeface="Calibri" panose="020F0502020204030204"/>
              <a:ea typeface="+mn-ea"/>
              <a:cs typeface="+mn-cs"/>
            </a:endParaRPr>
          </a:p>
        </p:txBody>
      </p:sp>
      <p:sp>
        <p:nvSpPr>
          <p:cNvPr id="11"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rPr>
              <a:t>Administrators can customize messaging to let end users know IF and WHEN they can purchase certain UNSPSC based categories on Amazon Business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endParaRPr>
          </a:p>
        </p:txBody>
      </p:sp>
      <p:sp>
        <p:nvSpPr>
          <p:cNvPr id="12" name="Rectangle 11"/>
          <p:cNvSpPr/>
          <p:nvPr/>
        </p:nvSpPr>
        <p:spPr>
          <a:xfrm>
            <a:off x="5045206" y="1908412"/>
            <a:ext cx="4765421" cy="20928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chemeClr val="accent3"/>
                </a:solidFill>
                <a:effectLst/>
                <a:uLnTx/>
                <a:uFillTx/>
                <a:ea typeface="Amazon Ember" panose="02000000000000000000" pitchFamily="2" charset="0"/>
                <a:cs typeface="+mn-cs"/>
              </a:rPr>
              <a:t>Restriction Best Practice:</a:t>
            </a:r>
            <a:endParaRPr kumimoji="0" lang="en-US" sz="1600" b="0" i="0" u="none" strike="noStrike" kern="1200" cap="none" spc="0" normalizeH="0" baseline="0" noProof="0" dirty="0">
              <a:ln>
                <a:noFill/>
              </a:ln>
              <a:solidFill>
                <a:schemeClr val="accent3"/>
              </a:solidFill>
              <a:effectLst/>
              <a:uLnTx/>
              <a:uFillTx/>
              <a:ea typeface="Amazon Ember" panose="02000000000000000000" pitchFamily="2" charset="0"/>
              <a:cs typeface="+mn-cs"/>
            </a:endParaRP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Amazon Ember" panose="02000000000000000000" pitchFamily="2" charset="0"/>
                <a:cs typeface="+mn-cs"/>
              </a:rPr>
              <a:t>If you are unsure of the specific</a:t>
            </a:r>
            <a:r>
              <a:rPr kumimoji="0" lang="en-US" sz="1600" b="0" i="0" u="none" strike="noStrike" kern="1200" cap="none" spc="0" normalizeH="0" noProof="0" dirty="0">
                <a:ln>
                  <a:noFill/>
                </a:ln>
                <a:solidFill>
                  <a:prstClr val="black"/>
                </a:solidFill>
                <a:effectLst/>
                <a:uLnTx/>
                <a:uFillTx/>
                <a:ea typeface="Amazon Ember" panose="02000000000000000000" pitchFamily="2" charset="0"/>
                <a:cs typeface="+mn-cs"/>
              </a:rPr>
              <a:t> UNSPSC you want to restrict, use the tool to search the product name for suggested codes and sample product images. </a:t>
            </a:r>
            <a:endParaRPr kumimoji="0" lang="en-US" sz="1600" b="0" i="0" u="none" strike="noStrike" kern="1200" cap="none" spc="0" normalizeH="0" baseline="0" noProof="0" dirty="0">
              <a:ln>
                <a:noFill/>
              </a:ln>
              <a:solidFill>
                <a:prstClr val="black"/>
              </a:solidFill>
              <a:effectLst/>
              <a:uLnTx/>
              <a:uFillTx/>
              <a:ea typeface="Amazon Ember" panose="02000000000000000000" pitchFamily="2" charset="0"/>
              <a:cs typeface="+mn-cs"/>
            </a:endParaRP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Amazon Ember" panose="02000000000000000000" pitchFamily="2" charset="0"/>
                <a:cs typeface="+mn-cs"/>
              </a:rPr>
              <a:t>Be aware, restricting a category does not prevent a purchase but adds a warning.</a:t>
            </a:r>
            <a:endParaRPr kumimoji="0" lang="en-US" sz="1600" b="0" i="0" u="none" strike="noStrike" kern="1200" cap="none" spc="0" normalizeH="0" baseline="0" noProof="0" dirty="0">
              <a:ln>
                <a:noFill/>
              </a:ln>
              <a:solidFill>
                <a:srgbClr val="222C3A"/>
              </a:solidFill>
              <a:effectLst/>
              <a:uLnTx/>
              <a:uFillTx/>
              <a:ea typeface="Amazon Ember" panose="02000000000000000000" pitchFamily="2" charset="0"/>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C3A"/>
              </a:solidFill>
              <a:effectLst/>
              <a:uLnTx/>
              <a:uFillTx/>
              <a:cs typeface="+mn-cs"/>
            </a:endParaRPr>
          </a:p>
        </p:txBody>
      </p:sp>
    </p:spTree>
    <p:extLst>
      <p:ext uri="{BB962C8B-B14F-4D97-AF65-F5344CB8AC3E}">
        <p14:creationId xmlns:p14="http://schemas.microsoft.com/office/powerpoint/2010/main" val="1537921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75902" y="1985811"/>
            <a:ext cx="8329382" cy="3878916"/>
          </a:xfrm>
          <a:prstGeom prst="rect">
            <a:avLst/>
          </a:prstGeom>
        </p:spPr>
      </p:pic>
      <p:sp>
        <p:nvSpPr>
          <p:cNvPr id="2" name="Title 1"/>
          <p:cNvSpPr>
            <a:spLocks noGrp="1"/>
          </p:cNvSpPr>
          <p:nvPr>
            <p:ph type="title"/>
          </p:nvPr>
        </p:nvSpPr>
        <p:spPr>
          <a:xfrm>
            <a:off x="790267" y="0"/>
            <a:ext cx="11644439" cy="1325563"/>
          </a:xfrm>
        </p:spPr>
        <p:txBody>
          <a:bodyPr/>
          <a:lstStyle/>
          <a:p>
            <a:r>
              <a:rPr lang="en-US" dirty="0"/>
              <a:t>Organization Blocked</a:t>
            </a:r>
          </a:p>
        </p:txBody>
      </p:sp>
      <p:pic>
        <p:nvPicPr>
          <p:cNvPr id="11" name="Picture 10"/>
          <p:cNvPicPr>
            <a:picLocks noChangeAspect="1"/>
          </p:cNvPicPr>
          <p:nvPr/>
        </p:nvPicPr>
        <p:blipFill rotWithShape="1">
          <a:blip r:embed="rId3"/>
          <a:srcRect l="5562" t="1" b="6713"/>
          <a:stretch/>
        </p:blipFill>
        <p:spPr>
          <a:xfrm>
            <a:off x="6243483" y="340829"/>
            <a:ext cx="567478" cy="542472"/>
          </a:xfrm>
          <a:prstGeom prst="rect">
            <a:avLst/>
          </a:prstGeom>
          <a:ln>
            <a:solidFill>
              <a:schemeClr val="accent1"/>
            </a:solidFill>
          </a:ln>
          <a:effectLst>
            <a:outerShdw blurRad="50800" dist="38100" dir="2700000" algn="tl" rotWithShape="0">
              <a:prstClr val="black">
                <a:alpha val="40000"/>
              </a:prstClr>
            </a:outerShdw>
          </a:effectLst>
        </p:spPr>
      </p:pic>
      <p:sp>
        <p:nvSpPr>
          <p:cNvPr id="14" name="Rounded Rectangle 13"/>
          <p:cNvSpPr/>
          <p:nvPr/>
        </p:nvSpPr>
        <p:spPr>
          <a:xfrm>
            <a:off x="1247610" y="2134957"/>
            <a:ext cx="5261345" cy="559081"/>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AEDED"/>
              </a:solidFill>
              <a:effectLst/>
              <a:uLnTx/>
              <a:uFillTx/>
              <a:latin typeface="Calibri" panose="020F0502020204030204"/>
              <a:ea typeface="+mn-ea"/>
              <a:cs typeface="+mn-cs"/>
            </a:endParaRPr>
          </a:p>
        </p:txBody>
      </p:sp>
      <p:pic>
        <p:nvPicPr>
          <p:cNvPr id="16" name="Picture 15"/>
          <p:cNvPicPr>
            <a:picLocks noChangeAspect="1"/>
          </p:cNvPicPr>
          <p:nvPr/>
        </p:nvPicPr>
        <p:blipFill>
          <a:blip r:embed="rId4"/>
          <a:stretch>
            <a:fillRect/>
          </a:stretch>
        </p:blipFill>
        <p:spPr>
          <a:xfrm>
            <a:off x="8438748" y="2226207"/>
            <a:ext cx="2585662" cy="2704740"/>
          </a:xfrm>
          <a:prstGeom prst="rect">
            <a:avLst/>
          </a:prstGeom>
          <a:ln w="9525" cap="sq">
            <a:solidFill>
              <a:schemeClr val="bg2"/>
            </a:solidFill>
            <a:prstDash val="solid"/>
            <a:miter lim="800000"/>
          </a:ln>
          <a:effectLst>
            <a:outerShdw blurRad="50800" dist="38100" dir="5400000" algn="t" rotWithShape="0">
              <a:prstClr val="black">
                <a:alpha val="40000"/>
              </a:prstClr>
            </a:outerShdw>
          </a:effectLst>
        </p:spPr>
      </p:pic>
      <p:sp>
        <p:nvSpPr>
          <p:cNvPr id="18" name="Rounded Rectangle 17"/>
          <p:cNvSpPr/>
          <p:nvPr/>
        </p:nvSpPr>
        <p:spPr>
          <a:xfrm>
            <a:off x="8546322" y="2891710"/>
            <a:ext cx="2356338" cy="33022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AEDED"/>
              </a:solidFill>
              <a:effectLst/>
              <a:uLnTx/>
              <a:uFillTx/>
              <a:latin typeface="Calibri" panose="020F0502020204030204"/>
              <a:ea typeface="+mn-ea"/>
              <a:cs typeface="+mn-cs"/>
            </a:endParaRPr>
          </a:p>
        </p:txBody>
      </p:sp>
      <p:sp>
        <p:nvSpPr>
          <p:cNvPr id="20"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70095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800" dirty="0">
                <a:solidFill>
                  <a:srgbClr val="007CB6"/>
                </a:solidFill>
                <a:latin typeface="+mn-lt"/>
              </a:rPr>
              <a:t>Hard blocking product categories prevents an end </a:t>
            </a:r>
            <a:r>
              <a:rPr lang="en-US" sz="1800">
                <a:solidFill>
                  <a:srgbClr val="007CB6"/>
                </a:solidFill>
                <a:latin typeface="+mn-lt"/>
              </a:rPr>
              <a:t>user from </a:t>
            </a:r>
            <a:r>
              <a:rPr lang="en-US" sz="1800" dirty="0">
                <a:solidFill>
                  <a:srgbClr val="007CB6"/>
                </a:solidFill>
                <a:latin typeface="+mn-lt"/>
              </a:rPr>
              <a:t>adding these product to their cart. The add to cart option will appear greyed out for any product categories that are blocked </a:t>
            </a:r>
            <a:endParaRPr kumimoji="0" lang="en-US" sz="1600" b="0" i="0" u="none" strike="noStrike" kern="1200" cap="none" spc="0" normalizeH="0" baseline="0" noProof="0" dirty="0">
              <a:ln>
                <a:noFill/>
              </a:ln>
              <a:solidFill>
                <a:srgbClr val="007CB6"/>
              </a:solidFill>
              <a:effectLst/>
              <a:uLnTx/>
              <a:uFillTx/>
              <a:latin typeface="+mn-lt"/>
            </a:endParaRPr>
          </a:p>
        </p:txBody>
      </p:sp>
      <p:pic>
        <p:nvPicPr>
          <p:cNvPr id="8" name="Picture 7"/>
          <p:cNvPicPr>
            <a:picLocks noChangeAspect="1"/>
          </p:cNvPicPr>
          <p:nvPr/>
        </p:nvPicPr>
        <p:blipFill>
          <a:blip r:embed="rId5"/>
          <a:stretch>
            <a:fillRect/>
          </a:stretch>
        </p:blipFill>
        <p:spPr>
          <a:xfrm>
            <a:off x="5968221" y="4136541"/>
            <a:ext cx="4185751" cy="2011557"/>
          </a:xfrm>
          <a:prstGeom prst="rect">
            <a:avLst/>
          </a:prstGeom>
          <a:ln>
            <a:solidFill>
              <a:schemeClr val="accent1"/>
            </a:solidFill>
          </a:ln>
          <a:effectLst>
            <a:outerShdw blurRad="50800" dist="38100" dir="2700000" algn="tl" rotWithShape="0">
              <a:prstClr val="black">
                <a:alpha val="40000"/>
              </a:prstClr>
            </a:outerShdw>
          </a:effectLst>
        </p:spPr>
      </p:pic>
      <p:sp>
        <p:nvSpPr>
          <p:cNvPr id="7" name="Rectangle 6"/>
          <p:cNvSpPr/>
          <p:nvPr/>
        </p:nvSpPr>
        <p:spPr>
          <a:xfrm>
            <a:off x="1956619" y="2414497"/>
            <a:ext cx="3703181" cy="198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07459" y="2412368"/>
            <a:ext cx="3628104" cy="230832"/>
          </a:xfrm>
          <a:prstGeom prst="rect">
            <a:avLst/>
          </a:prstGeom>
          <a:noFill/>
        </p:spPr>
        <p:txBody>
          <a:bodyPr wrap="square" rtlCol="0">
            <a:spAutoFit/>
          </a:bodyPr>
          <a:lstStyle/>
          <a:p>
            <a:r>
              <a:rPr lang="en-US" sz="900" i="1" dirty="0">
                <a:latin typeface="Calibri" panose="020F0502020204030204" pitchFamily="34" charset="0"/>
                <a:cs typeface="Calibri" panose="020F0502020204030204" pitchFamily="34" charset="0"/>
              </a:rPr>
              <a:t>Please contact IT for laptop acquisition.</a:t>
            </a:r>
          </a:p>
        </p:txBody>
      </p:sp>
      <p:sp>
        <p:nvSpPr>
          <p:cNvPr id="17" name="Rounded Rectangle 16"/>
          <p:cNvSpPr/>
          <p:nvPr/>
        </p:nvSpPr>
        <p:spPr>
          <a:xfrm>
            <a:off x="8275206" y="4203318"/>
            <a:ext cx="1644162" cy="33022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AEDE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4203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Approvals</a:t>
            </a:r>
          </a:p>
        </p:txBody>
      </p:sp>
    </p:spTree>
    <p:extLst>
      <p:ext uri="{BB962C8B-B14F-4D97-AF65-F5344CB8AC3E}">
        <p14:creationId xmlns:p14="http://schemas.microsoft.com/office/powerpoint/2010/main" val="282043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Approval Policies</a:t>
            </a:r>
          </a:p>
        </p:txBody>
      </p:sp>
      <p:sp>
        <p:nvSpPr>
          <p:cNvPr id="7" name="Rectangle 6"/>
          <p:cNvSpPr/>
          <p:nvPr/>
        </p:nvSpPr>
        <p:spPr>
          <a:xfrm>
            <a:off x="838982" y="1227839"/>
            <a:ext cx="10634980" cy="369332"/>
          </a:xfrm>
          <a:prstGeom prst="rect">
            <a:avLst/>
          </a:prstGeom>
        </p:spPr>
        <p:txBody>
          <a:bodyPr wrap="square">
            <a:spAutoFit/>
          </a:bodyPr>
          <a:lstStyle/>
          <a:p>
            <a:r>
              <a:rPr lang="en-US" b="1" dirty="0">
                <a:solidFill>
                  <a:schemeClr val="accent3"/>
                </a:solidFill>
                <a:ea typeface="Amazon Ember" panose="02000000000000000000" pitchFamily="2" charset="0"/>
              </a:rPr>
              <a:t>Approval workflows provide visibility and control over purchasing </a:t>
            </a:r>
          </a:p>
        </p:txBody>
      </p:sp>
      <p:sp>
        <p:nvSpPr>
          <p:cNvPr id="8" name="Rectangle 7"/>
          <p:cNvSpPr/>
          <p:nvPr/>
        </p:nvSpPr>
        <p:spPr>
          <a:xfrm>
            <a:off x="1071139" y="1718392"/>
            <a:ext cx="5807091" cy="2062103"/>
          </a:xfrm>
          <a:prstGeom prst="rect">
            <a:avLst/>
          </a:prstGeom>
        </p:spPr>
        <p:txBody>
          <a:bodyPr wrap="square">
            <a:spAutoFit/>
          </a:bodyPr>
          <a:lstStyle/>
          <a:p>
            <a:pPr marL="214313" indent="-214313">
              <a:buFont typeface="Arial" panose="020B0604020202020204" pitchFamily="34" charset="0"/>
              <a:buChar char="•"/>
            </a:pPr>
            <a:r>
              <a:rPr lang="en-US" sz="1600" dirty="0">
                <a:ea typeface="Amazon Ember" panose="02000000000000000000" pitchFamily="2" charset="0"/>
              </a:rPr>
              <a:t>Each level of approval can have more than one approver. Only one approval is needed at each level.</a:t>
            </a:r>
          </a:p>
          <a:p>
            <a:pPr marL="214313" indent="-214313">
              <a:buFont typeface="Arial" panose="020B0604020202020204" pitchFamily="34" charset="0"/>
              <a:buChar char="•"/>
            </a:pPr>
            <a:endParaRPr lang="en-US" sz="1600" dirty="0">
              <a:ea typeface="Amazon Ember" panose="02000000000000000000" pitchFamily="2" charset="0"/>
            </a:endParaRPr>
          </a:p>
          <a:p>
            <a:pPr marL="214313" indent="-214313">
              <a:buFont typeface="Arial" panose="020B0604020202020204" pitchFamily="34" charset="0"/>
              <a:buChar char="•"/>
            </a:pPr>
            <a:r>
              <a:rPr lang="en-US" sz="1600" dirty="0">
                <a:ea typeface="Amazon Ember" panose="02000000000000000000" pitchFamily="2" charset="0"/>
              </a:rPr>
              <a:t>Approvers are notified of pending orders through email as well as when they log into their Amazon Business account. </a:t>
            </a:r>
          </a:p>
          <a:p>
            <a:pPr marL="214313" indent="-214313">
              <a:buFont typeface="Arial" panose="020B0604020202020204" pitchFamily="34" charset="0"/>
              <a:buChar char="•"/>
            </a:pPr>
            <a:endParaRPr lang="en-US" sz="1600" dirty="0">
              <a:ea typeface="Amazon Ember" panose="02000000000000000000" pitchFamily="2" charset="0"/>
            </a:endParaRPr>
          </a:p>
          <a:p>
            <a:pPr marL="214313" indent="-214313">
              <a:buFont typeface="Arial" panose="020B0604020202020204" pitchFamily="34" charset="0"/>
              <a:buChar char="•"/>
            </a:pPr>
            <a:r>
              <a:rPr lang="en-US" sz="1600" dirty="0">
                <a:ea typeface="Amazon Ember" panose="02000000000000000000" pitchFamily="2" charset="0"/>
              </a:rPr>
              <a:t>Only active account users can be configured as approvers. </a:t>
            </a:r>
          </a:p>
          <a:p>
            <a:pPr marL="214313" indent="-214313">
              <a:buFont typeface="Arial" panose="020B0604020202020204" pitchFamily="34" charset="0"/>
              <a:buChar char="•"/>
            </a:pPr>
            <a:endParaRPr lang="en-US" sz="1600" dirty="0">
              <a:ea typeface="Amazon Ember" panose="02000000000000000000" pitchFamily="2" charset="0"/>
            </a:endParaRPr>
          </a:p>
        </p:txBody>
      </p:sp>
      <p:pic>
        <p:nvPicPr>
          <p:cNvPr id="12" name="Picture 11"/>
          <p:cNvPicPr>
            <a:picLocks noChangeAspect="1"/>
          </p:cNvPicPr>
          <p:nvPr/>
        </p:nvPicPr>
        <p:blipFill>
          <a:blip r:embed="rId2"/>
          <a:stretch>
            <a:fillRect/>
          </a:stretch>
        </p:blipFill>
        <p:spPr>
          <a:xfrm>
            <a:off x="7023375" y="1899137"/>
            <a:ext cx="4177383" cy="3769123"/>
          </a:xfrm>
          <a:prstGeom prst="rect">
            <a:avLst/>
          </a:prstGeom>
          <a:ln w="9525">
            <a:solidFill>
              <a:schemeClr val="bg2"/>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6809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Approving Orders</a:t>
            </a:r>
          </a:p>
        </p:txBody>
      </p:sp>
      <p:sp>
        <p:nvSpPr>
          <p:cNvPr id="13" name="Text Placeholder 2">
            <a:extLst>
              <a:ext uri="{FF2B5EF4-FFF2-40B4-BE49-F238E27FC236}">
                <a16:creationId xmlns:a16="http://schemas.microsoft.com/office/drawing/2014/main" id="{0BB5612F-6A99-F843-83BF-B387B1C93B3A}"/>
              </a:ext>
            </a:extLst>
          </p:cNvPr>
          <p:cNvSpPr txBox="1">
            <a:spLocks/>
          </p:cNvSpPr>
          <p:nvPr/>
        </p:nvSpPr>
        <p:spPr>
          <a:xfrm>
            <a:off x="829778" y="1102510"/>
            <a:ext cx="5241716" cy="1027830"/>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accent3"/>
              </a:solidFill>
              <a:latin typeface="+mn-lt"/>
            </a:endParaRPr>
          </a:p>
        </p:txBody>
      </p:sp>
      <p:sp>
        <p:nvSpPr>
          <p:cNvPr id="18" name="Rectangle 17"/>
          <p:cNvSpPr/>
          <p:nvPr/>
        </p:nvSpPr>
        <p:spPr>
          <a:xfrm>
            <a:off x="642414" y="1409386"/>
            <a:ext cx="4708388" cy="3902158"/>
          </a:xfrm>
          <a:prstGeom prst="rect">
            <a:avLst/>
          </a:prstGeom>
        </p:spPr>
        <p:txBody>
          <a:bodyPr wrap="square">
            <a:spAutoFit/>
          </a:bodyPr>
          <a:lstStyle/>
          <a:p>
            <a:pPr marL="285750" indent="-285750">
              <a:lnSpc>
                <a:spcPct val="107000"/>
              </a:lnSpc>
              <a:spcAft>
                <a:spcPts val="600"/>
              </a:spcAft>
              <a:buFont typeface="Arial" panose="020B0604020202020204" pitchFamily="34" charset="0"/>
              <a:buChar char="•"/>
            </a:pPr>
            <a:r>
              <a:rPr lang="en-US" sz="1600" dirty="0">
                <a:ea typeface="Amazon Ember" panose="02000000000000000000" pitchFamily="2" charset="0"/>
                <a:cs typeface="Calibri Light" panose="020F0302020204030204" pitchFamily="34" charset="0"/>
              </a:rPr>
              <a:t>When a user places an order with an approval policy required, the approver will </a:t>
            </a:r>
            <a:r>
              <a:rPr lang="en-US" sz="1600" dirty="0"/>
              <a:t>get an email notifying them of the request.</a:t>
            </a:r>
            <a:endParaRPr lang="en-US" sz="1600" dirty="0">
              <a:ea typeface="Amazon Ember" panose="02000000000000000000" pitchFamily="2" charset="0"/>
              <a:cs typeface="Calibri Light" panose="020F0302020204030204" pitchFamily="34" charset="0"/>
            </a:endParaRPr>
          </a:p>
          <a:p>
            <a:pPr marL="285750" indent="-285750">
              <a:lnSpc>
                <a:spcPct val="107000"/>
              </a:lnSpc>
              <a:spcAft>
                <a:spcPts val="600"/>
              </a:spcAft>
              <a:buFont typeface="Arial" panose="020B0604020202020204" pitchFamily="34" charset="0"/>
              <a:buChar char="•"/>
            </a:pPr>
            <a:endParaRPr lang="en-US" sz="1600" dirty="0">
              <a:ea typeface="Amazon Ember" panose="02000000000000000000" pitchFamily="2" charset="0"/>
              <a:cs typeface="Calibri Light" panose="020F0302020204030204" pitchFamily="34" charset="0"/>
            </a:endParaRPr>
          </a:p>
          <a:p>
            <a:pPr marL="285750" indent="-285750">
              <a:lnSpc>
                <a:spcPct val="107000"/>
              </a:lnSpc>
              <a:spcAft>
                <a:spcPts val="600"/>
              </a:spcAft>
              <a:buFont typeface="Arial" panose="020B0604020202020204" pitchFamily="34" charset="0"/>
              <a:buChar char="•"/>
            </a:pPr>
            <a:r>
              <a:rPr lang="en-US" sz="1600" dirty="0">
                <a:ea typeface="Amazon Ember" panose="02000000000000000000" pitchFamily="2" charset="0"/>
                <a:cs typeface="Calibri Light" panose="020F0302020204030204" pitchFamily="34" charset="0"/>
              </a:rPr>
              <a:t>Once a purchase is submitted for approval, the order is held for 7 days. Approval requests that take longer than 7 days will be rejected</a:t>
            </a:r>
          </a:p>
          <a:p>
            <a:pPr marL="285750" indent="-285750">
              <a:lnSpc>
                <a:spcPct val="107000"/>
              </a:lnSpc>
              <a:spcAft>
                <a:spcPts val="600"/>
              </a:spcAft>
              <a:buFont typeface="Arial" panose="020B0604020202020204" pitchFamily="34" charset="0"/>
              <a:buChar char="•"/>
            </a:pPr>
            <a:endParaRPr lang="en-US" sz="1600" dirty="0"/>
          </a:p>
          <a:p>
            <a:pPr marL="285750" indent="-285750">
              <a:lnSpc>
                <a:spcPct val="107000"/>
              </a:lnSpc>
              <a:spcAft>
                <a:spcPts val="600"/>
              </a:spcAft>
              <a:buFont typeface="Arial" panose="020B0604020202020204" pitchFamily="34" charset="0"/>
              <a:buChar char="•"/>
            </a:pPr>
            <a:r>
              <a:rPr lang="en-US" sz="1600" dirty="0"/>
              <a:t>Purchase requests can be approved directly from the email or by navigating to </a:t>
            </a:r>
            <a:r>
              <a:rPr lang="en-US" sz="1600" b="1" dirty="0"/>
              <a:t>Approve Orders </a:t>
            </a:r>
            <a:r>
              <a:rPr lang="en-US" sz="1600" dirty="0"/>
              <a:t>in the top right drop down of your account. </a:t>
            </a:r>
          </a:p>
          <a:p>
            <a:pPr marL="285750" indent="-285750">
              <a:lnSpc>
                <a:spcPct val="107000"/>
              </a:lnSpc>
              <a:spcAft>
                <a:spcPts val="600"/>
              </a:spcAft>
              <a:buFont typeface="Arial" panose="020B0604020202020204" pitchFamily="34" charset="0"/>
              <a:buChar char="•"/>
            </a:pPr>
            <a:endParaRPr lang="en-US" sz="1600" dirty="0">
              <a:ea typeface="Amazon Ember" panose="02000000000000000000" pitchFamily="2" charset="0"/>
              <a:cs typeface="Calibri Light" panose="020F0302020204030204" pitchFamily="34" charset="0"/>
            </a:endParaRPr>
          </a:p>
        </p:txBody>
      </p:sp>
      <p:pic>
        <p:nvPicPr>
          <p:cNvPr id="11" name="Picture 10"/>
          <p:cNvPicPr>
            <a:picLocks noChangeAspect="1"/>
          </p:cNvPicPr>
          <p:nvPr/>
        </p:nvPicPr>
        <p:blipFill rotWithShape="1">
          <a:blip r:embed="rId2"/>
          <a:srcRect l="810" t="934" r="1416" b="2070"/>
          <a:stretch/>
        </p:blipFill>
        <p:spPr>
          <a:xfrm>
            <a:off x="6733880" y="650633"/>
            <a:ext cx="5077951" cy="5042127"/>
          </a:xfrm>
          <a:prstGeom prst="rect">
            <a:avLst/>
          </a:prstGeom>
          <a:ln w="9525" cap="sq">
            <a:solidFill>
              <a:schemeClr val="accent1"/>
            </a:solidFill>
            <a:prstDash val="solid"/>
            <a:miter lim="800000"/>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085787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Approving Orders</a:t>
            </a:r>
          </a:p>
        </p:txBody>
      </p:sp>
      <p:sp>
        <p:nvSpPr>
          <p:cNvPr id="13" name="Text Placeholder 2">
            <a:extLst>
              <a:ext uri="{FF2B5EF4-FFF2-40B4-BE49-F238E27FC236}">
                <a16:creationId xmlns:a16="http://schemas.microsoft.com/office/drawing/2014/main" id="{0BB5612F-6A99-F843-83BF-B387B1C93B3A}"/>
              </a:ext>
            </a:extLst>
          </p:cNvPr>
          <p:cNvSpPr txBox="1">
            <a:spLocks/>
          </p:cNvSpPr>
          <p:nvPr/>
        </p:nvSpPr>
        <p:spPr>
          <a:xfrm>
            <a:off x="829778" y="1102510"/>
            <a:ext cx="5241716" cy="1027830"/>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accent3"/>
              </a:solidFill>
              <a:latin typeface="+mn-lt"/>
            </a:endParaRPr>
          </a:p>
        </p:txBody>
      </p:sp>
      <p:sp>
        <p:nvSpPr>
          <p:cNvPr id="18" name="Rectangle 17"/>
          <p:cNvSpPr/>
          <p:nvPr/>
        </p:nvSpPr>
        <p:spPr>
          <a:xfrm>
            <a:off x="642413" y="1409386"/>
            <a:ext cx="7410541" cy="959686"/>
          </a:xfrm>
          <a:prstGeom prst="rect">
            <a:avLst/>
          </a:prstGeom>
        </p:spPr>
        <p:txBody>
          <a:bodyPr wrap="square">
            <a:spAutoFit/>
          </a:bodyPr>
          <a:lstStyle/>
          <a:p>
            <a:pPr marL="285750" indent="-285750">
              <a:lnSpc>
                <a:spcPct val="107000"/>
              </a:lnSpc>
              <a:spcAft>
                <a:spcPts val="600"/>
              </a:spcAft>
              <a:buFont typeface="Arial" panose="020B0604020202020204" pitchFamily="34" charset="0"/>
              <a:buChar char="•"/>
            </a:pPr>
            <a:r>
              <a:rPr lang="en-US" sz="1600"/>
              <a:t>Since UKY </a:t>
            </a:r>
            <a:r>
              <a:rPr lang="en-US" sz="1600" dirty="0"/>
              <a:t>has enabled SSO, you will need to go to Amazon via </a:t>
            </a:r>
            <a:r>
              <a:rPr lang="en-US" sz="1600" dirty="0" err="1"/>
              <a:t>Okta</a:t>
            </a:r>
            <a:r>
              <a:rPr lang="en-US" sz="1600" dirty="0"/>
              <a:t> and navigate to </a:t>
            </a:r>
            <a:r>
              <a:rPr lang="en-US" sz="1600" b="1" dirty="0"/>
              <a:t>Approve Orders </a:t>
            </a:r>
            <a:r>
              <a:rPr lang="en-US" sz="1600" dirty="0"/>
              <a:t>in the top right drop down of your account. </a:t>
            </a:r>
          </a:p>
          <a:p>
            <a:pPr marL="285750" indent="-285750">
              <a:lnSpc>
                <a:spcPct val="107000"/>
              </a:lnSpc>
              <a:spcAft>
                <a:spcPts val="600"/>
              </a:spcAft>
              <a:buFont typeface="Arial" panose="020B0604020202020204" pitchFamily="34" charset="0"/>
              <a:buChar char="•"/>
            </a:pPr>
            <a:endParaRPr lang="en-US" sz="1600" dirty="0">
              <a:ea typeface="Amazon Ember" panose="02000000000000000000" pitchFamily="2" charset="0"/>
              <a:cs typeface="Calibri Light" panose="020F0302020204030204" pitchFamily="34" charset="0"/>
            </a:endParaRPr>
          </a:p>
        </p:txBody>
      </p:sp>
      <p:pic>
        <p:nvPicPr>
          <p:cNvPr id="12" name="Picture 11"/>
          <p:cNvPicPr>
            <a:picLocks noChangeAspect="1"/>
          </p:cNvPicPr>
          <p:nvPr/>
        </p:nvPicPr>
        <p:blipFill rotWithShape="1">
          <a:blip r:embed="rId2"/>
          <a:srcRect l="5630"/>
          <a:stretch/>
        </p:blipFill>
        <p:spPr>
          <a:xfrm>
            <a:off x="10172700" y="831476"/>
            <a:ext cx="1672650" cy="5096277"/>
          </a:xfrm>
          <a:prstGeom prst="rect">
            <a:avLst/>
          </a:prstGeom>
        </p:spPr>
      </p:pic>
      <p:sp>
        <p:nvSpPr>
          <p:cNvPr id="10" name="Rounded Rectangle 9"/>
          <p:cNvSpPr/>
          <p:nvPr/>
        </p:nvSpPr>
        <p:spPr>
          <a:xfrm flipV="1">
            <a:off x="10083842" y="862647"/>
            <a:ext cx="1207698" cy="383431"/>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a:stretch>
            <a:fillRect/>
          </a:stretch>
        </p:blipFill>
        <p:spPr>
          <a:xfrm>
            <a:off x="3039317" y="2223858"/>
            <a:ext cx="6750153" cy="3920772"/>
          </a:xfrm>
          <a:prstGeom prst="rect">
            <a:avLst/>
          </a:prstGeom>
        </p:spPr>
      </p:pic>
    </p:spTree>
    <p:extLst>
      <p:ext uri="{BB962C8B-B14F-4D97-AF65-F5344CB8AC3E}">
        <p14:creationId xmlns:p14="http://schemas.microsoft.com/office/powerpoint/2010/main" val="1881313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Purchase requests page</a:t>
            </a:r>
          </a:p>
        </p:txBody>
      </p:sp>
      <p:sp>
        <p:nvSpPr>
          <p:cNvPr id="13" name="Text Placeholder 2">
            <a:extLst>
              <a:ext uri="{FF2B5EF4-FFF2-40B4-BE49-F238E27FC236}">
                <a16:creationId xmlns:a16="http://schemas.microsoft.com/office/drawing/2014/main" id="{0BB5612F-6A99-F843-83BF-B387B1C93B3A}"/>
              </a:ext>
            </a:extLst>
          </p:cNvPr>
          <p:cNvSpPr txBox="1">
            <a:spLocks/>
          </p:cNvSpPr>
          <p:nvPr/>
        </p:nvSpPr>
        <p:spPr>
          <a:xfrm>
            <a:off x="829778" y="1102510"/>
            <a:ext cx="5241716" cy="1027830"/>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accent3"/>
              </a:solidFill>
              <a:latin typeface="+mn-lt"/>
            </a:endParaRPr>
          </a:p>
        </p:txBody>
      </p:sp>
      <p:sp>
        <p:nvSpPr>
          <p:cNvPr id="18" name="Rectangle 17"/>
          <p:cNvSpPr/>
          <p:nvPr/>
        </p:nvSpPr>
        <p:spPr>
          <a:xfrm>
            <a:off x="642414" y="1409386"/>
            <a:ext cx="4740077" cy="4001095"/>
          </a:xfrm>
          <a:prstGeom prst="rect">
            <a:avLst/>
          </a:prstGeom>
        </p:spPr>
        <p:txBody>
          <a:bodyPr wrap="square">
            <a:spAutoFit/>
          </a:bodyPr>
          <a:lstStyle/>
          <a:p>
            <a:pPr marL="285750" indent="-285750">
              <a:spcBef>
                <a:spcPts val="600"/>
              </a:spcBef>
              <a:buFont typeface="Arial" panose="020B0604020202020204" pitchFamily="34" charset="0"/>
              <a:buChar char="•"/>
            </a:pPr>
            <a:r>
              <a:rPr lang="en-US" dirty="0"/>
              <a:t>The </a:t>
            </a:r>
            <a:r>
              <a:rPr lang="en-US" b="1" dirty="0"/>
              <a:t>Purchase requests </a:t>
            </a:r>
            <a:r>
              <a:rPr lang="en-US" dirty="0"/>
              <a:t>page allows you to review orders that have been submitted for approval. </a:t>
            </a:r>
          </a:p>
          <a:p>
            <a:pPr marL="285750" indent="-285750">
              <a:spcBef>
                <a:spcPts val="600"/>
              </a:spcBef>
              <a:buFont typeface="Arial" panose="020B0604020202020204" pitchFamily="34" charset="0"/>
              <a:buChar char="•"/>
            </a:pPr>
            <a:r>
              <a:rPr lang="en-US" dirty="0"/>
              <a:t>You can select the check box on the left hand side of the order and </a:t>
            </a:r>
            <a:r>
              <a:rPr lang="en-US" b="1" dirty="0"/>
              <a:t>Approve selected </a:t>
            </a:r>
            <a:r>
              <a:rPr lang="en-US" dirty="0"/>
              <a:t>or </a:t>
            </a:r>
            <a:r>
              <a:rPr lang="en-US" b="1" dirty="0"/>
              <a:t>Reject selected </a:t>
            </a:r>
            <a:r>
              <a:rPr lang="en-US" dirty="0"/>
              <a:t>order(s) from this page. </a:t>
            </a:r>
          </a:p>
          <a:p>
            <a:pPr marL="285750" indent="-285750">
              <a:spcBef>
                <a:spcPts val="600"/>
              </a:spcBef>
              <a:buFont typeface="Arial" panose="020B0604020202020204" pitchFamily="34" charset="0"/>
              <a:buChar char="•"/>
            </a:pPr>
            <a:r>
              <a:rPr lang="en-US" dirty="0"/>
              <a:t>If you wish to review the order in further detail, you can select </a:t>
            </a:r>
            <a:r>
              <a:rPr lang="en-US" b="1" dirty="0"/>
              <a:t>Needs Review</a:t>
            </a:r>
            <a:r>
              <a:rPr lang="en-US" dirty="0"/>
              <a:t>. </a:t>
            </a:r>
          </a:p>
          <a:p>
            <a:pPr marL="285750" indent="-285750">
              <a:spcBef>
                <a:spcPts val="600"/>
              </a:spcBef>
              <a:buFont typeface="Arial" panose="020B0604020202020204" pitchFamily="34" charset="0"/>
              <a:buChar char="•"/>
            </a:pPr>
            <a:r>
              <a:rPr lang="en-US" dirty="0">
                <a:ea typeface="Amazon Ember" panose="02000000000000000000" pitchFamily="2" charset="0"/>
                <a:cs typeface="Calibri Light" panose="020F0302020204030204" pitchFamily="34" charset="0"/>
              </a:rPr>
              <a:t>If you have multiple orders awaiting approval, you have the option to approve or reject them in bulk</a:t>
            </a:r>
          </a:p>
          <a:p>
            <a:pPr marL="285750" indent="-285750">
              <a:spcBef>
                <a:spcPts val="600"/>
              </a:spcBef>
              <a:buFont typeface="Arial" panose="020B0604020202020204" pitchFamily="34" charset="0"/>
              <a:buChar char="•"/>
            </a:pPr>
            <a:endParaRPr lang="en-US" dirty="0"/>
          </a:p>
        </p:txBody>
      </p:sp>
      <p:pic>
        <p:nvPicPr>
          <p:cNvPr id="3" name="Picture 2"/>
          <p:cNvPicPr>
            <a:picLocks noChangeAspect="1"/>
          </p:cNvPicPr>
          <p:nvPr/>
        </p:nvPicPr>
        <p:blipFill>
          <a:blip r:embed="rId2"/>
          <a:stretch>
            <a:fillRect/>
          </a:stretch>
        </p:blipFill>
        <p:spPr>
          <a:xfrm>
            <a:off x="5468821" y="1748596"/>
            <a:ext cx="6521674" cy="1358953"/>
          </a:xfrm>
          <a:prstGeom prst="rect">
            <a:avLst/>
          </a:prstGeom>
        </p:spPr>
      </p:pic>
      <p:pic>
        <p:nvPicPr>
          <p:cNvPr id="8" name="Picture 7"/>
          <p:cNvPicPr>
            <a:picLocks noChangeAspect="1"/>
          </p:cNvPicPr>
          <p:nvPr/>
        </p:nvPicPr>
        <p:blipFill>
          <a:blip r:embed="rId3"/>
          <a:stretch>
            <a:fillRect/>
          </a:stretch>
        </p:blipFill>
        <p:spPr>
          <a:xfrm>
            <a:off x="6331605" y="3807831"/>
            <a:ext cx="5658890" cy="1667510"/>
          </a:xfrm>
          <a:prstGeom prst="rect">
            <a:avLst/>
          </a:prstGeom>
          <a:ln w="9525" cap="sq">
            <a:solidFill>
              <a:schemeClr val="bg2"/>
            </a:solidFill>
            <a:prstDash val="solid"/>
            <a:miter lim="800000"/>
          </a:ln>
          <a:effectLst>
            <a:outerShdw blurRad="50800" dist="38100" dir="5400000" algn="t" rotWithShape="0">
              <a:prstClr val="black">
                <a:alpha val="40000"/>
              </a:prstClr>
            </a:outerShdw>
          </a:effectLst>
        </p:spPr>
      </p:pic>
      <p:sp>
        <p:nvSpPr>
          <p:cNvPr id="9" name="Rounded Rectangle 8"/>
          <p:cNvSpPr/>
          <p:nvPr/>
        </p:nvSpPr>
        <p:spPr>
          <a:xfrm flipV="1">
            <a:off x="6419103" y="4380113"/>
            <a:ext cx="345440" cy="934720"/>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392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Shopping on Amazon Business </a:t>
            </a:r>
          </a:p>
        </p:txBody>
      </p:sp>
    </p:spTree>
    <p:extLst>
      <p:ext uri="{BB962C8B-B14F-4D97-AF65-F5344CB8AC3E}">
        <p14:creationId xmlns:p14="http://schemas.microsoft.com/office/powerpoint/2010/main" val="2530531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Approve/Reject</a:t>
            </a:r>
          </a:p>
        </p:txBody>
      </p:sp>
      <p:sp>
        <p:nvSpPr>
          <p:cNvPr id="13" name="Text Placeholder 2">
            <a:extLst>
              <a:ext uri="{FF2B5EF4-FFF2-40B4-BE49-F238E27FC236}">
                <a16:creationId xmlns:a16="http://schemas.microsoft.com/office/drawing/2014/main" id="{0BB5612F-6A99-F843-83BF-B387B1C93B3A}"/>
              </a:ext>
            </a:extLst>
          </p:cNvPr>
          <p:cNvSpPr txBox="1">
            <a:spLocks/>
          </p:cNvSpPr>
          <p:nvPr/>
        </p:nvSpPr>
        <p:spPr>
          <a:xfrm>
            <a:off x="829778" y="1102510"/>
            <a:ext cx="5241716" cy="1027830"/>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accent3"/>
              </a:solidFill>
              <a:latin typeface="+mn-lt"/>
            </a:endParaRPr>
          </a:p>
        </p:txBody>
      </p:sp>
      <p:sp>
        <p:nvSpPr>
          <p:cNvPr id="18" name="Rectangle 17"/>
          <p:cNvSpPr/>
          <p:nvPr/>
        </p:nvSpPr>
        <p:spPr>
          <a:xfrm>
            <a:off x="642414" y="1409386"/>
            <a:ext cx="4744873" cy="1754326"/>
          </a:xfrm>
          <a:prstGeom prst="rect">
            <a:avLst/>
          </a:prstGeom>
        </p:spPr>
        <p:txBody>
          <a:bodyPr wrap="square">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Review order details and </a:t>
            </a:r>
            <a:r>
              <a:rPr lang="en-US" b="1" dirty="0"/>
              <a:t>Approve </a:t>
            </a:r>
            <a:r>
              <a:rPr lang="en-US" dirty="0"/>
              <a:t>or </a:t>
            </a:r>
            <a:r>
              <a:rPr lang="en-US" b="1" dirty="0"/>
              <a:t>Reject </a:t>
            </a:r>
            <a:r>
              <a:rPr lang="en-US" dirty="0"/>
              <a:t>the order. You are also able to include comments on the reasoning for order approval or rejection for the user to review. </a:t>
            </a:r>
          </a:p>
        </p:txBody>
      </p:sp>
      <p:pic>
        <p:nvPicPr>
          <p:cNvPr id="4" name="Picture 3"/>
          <p:cNvPicPr>
            <a:picLocks noChangeAspect="1"/>
          </p:cNvPicPr>
          <p:nvPr/>
        </p:nvPicPr>
        <p:blipFill>
          <a:blip r:embed="rId2"/>
          <a:stretch>
            <a:fillRect/>
          </a:stretch>
        </p:blipFill>
        <p:spPr>
          <a:xfrm>
            <a:off x="5886601" y="355997"/>
            <a:ext cx="6149774" cy="6046874"/>
          </a:xfrm>
          <a:prstGeom prst="rect">
            <a:avLst/>
          </a:prstGeom>
        </p:spPr>
      </p:pic>
    </p:spTree>
    <p:extLst>
      <p:ext uri="{BB962C8B-B14F-4D97-AF65-F5344CB8AC3E}">
        <p14:creationId xmlns:p14="http://schemas.microsoft.com/office/powerpoint/2010/main" val="3530443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Approving Orders On the Go</a:t>
            </a:r>
          </a:p>
        </p:txBody>
      </p:sp>
      <p:sp>
        <p:nvSpPr>
          <p:cNvPr id="3" name="Rectangle 2"/>
          <p:cNvSpPr/>
          <p:nvPr/>
        </p:nvSpPr>
        <p:spPr>
          <a:xfrm>
            <a:off x="632888" y="978675"/>
            <a:ext cx="9082612" cy="959686"/>
          </a:xfrm>
          <a:prstGeom prst="rect">
            <a:avLst/>
          </a:prstGeom>
        </p:spPr>
        <p:txBody>
          <a:bodyPr wrap="square">
            <a:spAutoFit/>
          </a:bodyPr>
          <a:lstStyle/>
          <a:p>
            <a:pPr>
              <a:lnSpc>
                <a:spcPct val="107000"/>
              </a:lnSpc>
              <a:spcAft>
                <a:spcPts val="600"/>
              </a:spcAft>
            </a:pPr>
            <a:r>
              <a:rPr lang="en-US" sz="1600" dirty="0">
                <a:solidFill>
                  <a:schemeClr val="accent3"/>
                </a:solidFill>
              </a:rPr>
              <a:t>Purchase requests can be approved directly from your mobile device with the Amazon Business Mobile App. </a:t>
            </a:r>
          </a:p>
          <a:p>
            <a:pPr marL="285750" indent="-285750">
              <a:lnSpc>
                <a:spcPct val="107000"/>
              </a:lnSpc>
              <a:spcAft>
                <a:spcPts val="600"/>
              </a:spcAft>
              <a:buFont typeface="Arial" panose="020B0604020202020204" pitchFamily="34" charset="0"/>
              <a:buChar char="•"/>
            </a:pPr>
            <a:endParaRPr lang="en-US" sz="1600" dirty="0">
              <a:ea typeface="Amazon Ember" panose="02000000000000000000" pitchFamily="2" charset="0"/>
              <a:cs typeface="Calibri Light" panose="020F03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045" y="2130249"/>
            <a:ext cx="1842921" cy="4009293"/>
          </a:xfrm>
          <a:prstGeom prst="rect">
            <a:avLst/>
          </a:prstGeom>
          <a:ln>
            <a:solidFill>
              <a:srgbClr val="C0C0C0"/>
            </a:solidFill>
          </a:ln>
          <a:effectLst>
            <a:outerShdw blurRad="50800" dist="38100" dir="2700000" algn="tl" rotWithShape="0">
              <a:prstClr val="black">
                <a:alpha val="40000"/>
              </a:prstClr>
            </a:outerShdw>
          </a:effectLst>
        </p:spPr>
      </p:pic>
      <p:pic>
        <p:nvPicPr>
          <p:cNvPr id="1026" name="4A942E4E-55AA-4660-8370-AD623A921429" descr="4A942E4E-55AA-4660-8370-AD623A9214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5523" y="2130245"/>
            <a:ext cx="1916944" cy="4009293"/>
          </a:xfrm>
          <a:prstGeom prst="rect">
            <a:avLst/>
          </a:prstGeom>
          <a:noFill/>
          <a:ln w="9525">
            <a:solidFill>
              <a:schemeClr val="bg1">
                <a:lumMod val="75000"/>
              </a:schemeClr>
            </a:solidFill>
            <a:miter lim="800000"/>
            <a:headEnd/>
            <a:tailEnd/>
          </a:ln>
          <a:effectLst>
            <a:outerShdw blurRad="50800" dist="38100" dir="2700000" algn="tl" rotWithShape="0">
              <a:schemeClr val="accent6">
                <a:lumMod val="25000"/>
                <a:alpha val="40000"/>
              </a:scheme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9976" y="2130245"/>
            <a:ext cx="1804182" cy="4009293"/>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22126" y="2130247"/>
            <a:ext cx="1804182" cy="4009293"/>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0" name="Rounded Rectangle 9"/>
          <p:cNvSpPr/>
          <p:nvPr/>
        </p:nvSpPr>
        <p:spPr>
          <a:xfrm flipV="1">
            <a:off x="3435044" y="4062589"/>
            <a:ext cx="1842921" cy="32843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flipV="1">
            <a:off x="6095999" y="3771900"/>
            <a:ext cx="952501" cy="1905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flipV="1">
            <a:off x="7952874" y="3552823"/>
            <a:ext cx="1781283" cy="314325"/>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61950" y="1938361"/>
            <a:ext cx="2905125" cy="4124206"/>
          </a:xfrm>
          <a:prstGeom prst="rect">
            <a:avLst/>
          </a:prstGeom>
          <a:noFill/>
        </p:spPr>
        <p:txBody>
          <a:bodyPr wrap="square" rtlCol="0">
            <a:spAutoFit/>
          </a:bodyPr>
          <a:lstStyle/>
          <a:p>
            <a:r>
              <a:rPr lang="en-US" sz="1600" dirty="0">
                <a:ea typeface="Amazon Ember" panose="02000000000000000000" pitchFamily="2" charset="0"/>
                <a:cs typeface="Calibri Light" panose="020F0302020204030204" pitchFamily="34" charset="0"/>
              </a:rPr>
              <a:t>When an approver has the Amazon Business Mobile App installed on their mobile device and a user places an order with an approval policy required, the approver will </a:t>
            </a:r>
            <a:r>
              <a:rPr lang="en-US" sz="1600" dirty="0"/>
              <a:t>get an email notifying them of the request as well as a push notification on their device. </a:t>
            </a:r>
          </a:p>
          <a:p>
            <a:endParaRPr lang="en-US" sz="1600" dirty="0"/>
          </a:p>
          <a:p>
            <a:r>
              <a:rPr lang="en-US" sz="1600" dirty="0"/>
              <a:t>The approval can be actioned from the push notification or the email.</a:t>
            </a:r>
          </a:p>
          <a:p>
            <a:endParaRPr lang="en-US" dirty="0">
              <a:ea typeface="Amazon Ember" panose="02000000000000000000" pitchFamily="2" charset="0"/>
              <a:cs typeface="Calibri Light" panose="020F0302020204030204" pitchFamily="34" charset="0"/>
            </a:endParaRPr>
          </a:p>
          <a:p>
            <a:endParaRPr lang="en-US" dirty="0">
              <a:ea typeface="Amazon Ember" panose="02000000000000000000" pitchFamily="2" charset="0"/>
              <a:cs typeface="Calibri Light" panose="020F0302020204030204" pitchFamily="34" charset="0"/>
            </a:endParaRPr>
          </a:p>
          <a:p>
            <a:endParaRPr lang="en-US" dirty="0"/>
          </a:p>
        </p:txBody>
      </p:sp>
    </p:spTree>
    <p:extLst>
      <p:ext uri="{BB962C8B-B14F-4D97-AF65-F5344CB8AC3E}">
        <p14:creationId xmlns:p14="http://schemas.microsoft.com/office/powerpoint/2010/main" val="14862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Email Confirmation</a:t>
            </a:r>
          </a:p>
        </p:txBody>
      </p:sp>
      <p:sp>
        <p:nvSpPr>
          <p:cNvPr id="13" name="Text Placeholder 2">
            <a:extLst>
              <a:ext uri="{FF2B5EF4-FFF2-40B4-BE49-F238E27FC236}">
                <a16:creationId xmlns:a16="http://schemas.microsoft.com/office/drawing/2014/main" id="{0BB5612F-6A99-F843-83BF-B387B1C93B3A}"/>
              </a:ext>
            </a:extLst>
          </p:cNvPr>
          <p:cNvSpPr txBox="1">
            <a:spLocks/>
          </p:cNvSpPr>
          <p:nvPr/>
        </p:nvSpPr>
        <p:spPr>
          <a:xfrm>
            <a:off x="829778" y="1102510"/>
            <a:ext cx="5241716" cy="1027830"/>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accent3"/>
              </a:solidFill>
              <a:latin typeface="+mn-lt"/>
            </a:endParaRPr>
          </a:p>
        </p:txBody>
      </p:sp>
      <p:sp>
        <p:nvSpPr>
          <p:cNvPr id="18" name="Rectangle 17"/>
          <p:cNvSpPr/>
          <p:nvPr/>
        </p:nvSpPr>
        <p:spPr>
          <a:xfrm>
            <a:off x="642414" y="1409386"/>
            <a:ext cx="4744873" cy="923330"/>
          </a:xfrm>
          <a:prstGeom prst="rect">
            <a:avLst/>
          </a:prstGeom>
        </p:spPr>
        <p:txBody>
          <a:bodyPr wrap="square">
            <a:spAutoFit/>
          </a:bodyPr>
          <a:lstStyle/>
          <a:p>
            <a:pPr marL="285750" indent="-285750">
              <a:buFont typeface="Arial" panose="020B0604020202020204" pitchFamily="34" charset="0"/>
              <a:buChar char="•"/>
            </a:pPr>
            <a:r>
              <a:rPr lang="en-US" dirty="0"/>
              <a:t>Once an order is approved or rejected, you will receive a confirmation and the order requestor will also be notified via email. </a:t>
            </a:r>
          </a:p>
        </p:txBody>
      </p:sp>
      <p:pic>
        <p:nvPicPr>
          <p:cNvPr id="3" name="Picture 2"/>
          <p:cNvPicPr>
            <a:picLocks noChangeAspect="1"/>
          </p:cNvPicPr>
          <p:nvPr/>
        </p:nvPicPr>
        <p:blipFill>
          <a:blip r:embed="rId2"/>
          <a:stretch>
            <a:fillRect/>
          </a:stretch>
        </p:blipFill>
        <p:spPr>
          <a:xfrm>
            <a:off x="6172199" y="1102510"/>
            <a:ext cx="5267271" cy="4952099"/>
          </a:xfrm>
          <a:prstGeom prst="rect">
            <a:avLst/>
          </a:prstGeom>
        </p:spPr>
      </p:pic>
    </p:spTree>
    <p:extLst>
      <p:ext uri="{BB962C8B-B14F-4D97-AF65-F5344CB8AC3E}">
        <p14:creationId xmlns:p14="http://schemas.microsoft.com/office/powerpoint/2010/main" val="3942194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Assign an Approval Delegate</a:t>
            </a:r>
          </a:p>
        </p:txBody>
      </p:sp>
      <p:sp>
        <p:nvSpPr>
          <p:cNvPr id="13" name="Text Placeholder 2">
            <a:extLst>
              <a:ext uri="{FF2B5EF4-FFF2-40B4-BE49-F238E27FC236}">
                <a16:creationId xmlns:a16="http://schemas.microsoft.com/office/drawing/2014/main" id="{0BB5612F-6A99-F843-83BF-B387B1C93B3A}"/>
              </a:ext>
            </a:extLst>
          </p:cNvPr>
          <p:cNvSpPr txBox="1">
            <a:spLocks/>
          </p:cNvSpPr>
          <p:nvPr/>
        </p:nvSpPr>
        <p:spPr>
          <a:xfrm>
            <a:off x="829778" y="1102510"/>
            <a:ext cx="5241716" cy="1027830"/>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7CB6"/>
              </a:solidFill>
              <a:effectLst/>
              <a:uLnTx/>
              <a:uFillTx/>
              <a:latin typeface="Amazon Ember Light"/>
              <a:ea typeface="Amazon Ember" panose="02000000000000000000" pitchFamily="2" charset="0"/>
              <a:cs typeface="+mn-cs"/>
            </a:endParaRPr>
          </a:p>
        </p:txBody>
      </p:sp>
      <p:sp>
        <p:nvSpPr>
          <p:cNvPr id="18" name="Rectangle 17"/>
          <p:cNvSpPr/>
          <p:nvPr/>
        </p:nvSpPr>
        <p:spPr>
          <a:xfrm>
            <a:off x="695285" y="1924399"/>
            <a:ext cx="3731462" cy="4387676"/>
          </a:xfrm>
          <a:prstGeom prst="rect">
            <a:avLst/>
          </a:prstGeom>
        </p:spPr>
        <p:txBody>
          <a:bodyPr wrap="square">
            <a:spAutoFit/>
          </a:bodyPr>
          <a:lstStyle/>
          <a:p>
            <a:pPr marL="285750" marR="0" lvl="0"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22D3A"/>
                </a:solidFill>
                <a:effectLst/>
                <a:uLnTx/>
                <a:uFillTx/>
                <a:latin typeface="Amazon Ember Light"/>
                <a:ea typeface="+mn-ea"/>
                <a:cs typeface="+mn-cs"/>
              </a:rPr>
              <a:t>Navigate to </a:t>
            </a:r>
            <a:r>
              <a:rPr lang="en-US" sz="1600" dirty="0">
                <a:solidFill>
                  <a:srgbClr val="222D3A"/>
                </a:solidFill>
                <a:latin typeface="Amazon Ember Light"/>
              </a:rPr>
              <a:t>your approval queue by selecting </a:t>
            </a:r>
            <a:r>
              <a:rPr kumimoji="0" lang="en-US" sz="1600" b="1" i="0" u="none" strike="noStrike" kern="1200" cap="none" spc="0" normalizeH="0" baseline="0" noProof="0" dirty="0">
                <a:ln>
                  <a:noFill/>
                </a:ln>
                <a:solidFill>
                  <a:srgbClr val="222D3A"/>
                </a:solidFill>
                <a:effectLst/>
                <a:uLnTx/>
                <a:uFillTx/>
                <a:latin typeface="Amazon Ember Light"/>
                <a:ea typeface="+mn-ea"/>
                <a:cs typeface="+mn-cs"/>
              </a:rPr>
              <a:t>Approve Orders </a:t>
            </a:r>
            <a:r>
              <a:rPr kumimoji="0" lang="en-US" sz="1600" b="0" i="0" u="none" strike="noStrike" kern="1200" cap="none" spc="0" normalizeH="0" baseline="0" noProof="0" dirty="0">
                <a:ln>
                  <a:noFill/>
                </a:ln>
                <a:solidFill>
                  <a:srgbClr val="222D3A"/>
                </a:solidFill>
                <a:effectLst/>
                <a:uLnTx/>
                <a:uFillTx/>
                <a:latin typeface="Amazon Ember Light"/>
                <a:ea typeface="+mn-ea"/>
                <a:cs typeface="+mn-cs"/>
              </a:rPr>
              <a:t>from</a:t>
            </a:r>
            <a:r>
              <a:rPr kumimoji="0" lang="en-US" sz="1600" b="0" i="0" u="none" strike="noStrike" kern="1200" cap="none" spc="0" normalizeH="0" noProof="0" dirty="0">
                <a:ln>
                  <a:noFill/>
                </a:ln>
                <a:solidFill>
                  <a:srgbClr val="222D3A"/>
                </a:solidFill>
                <a:effectLst/>
                <a:uLnTx/>
                <a:uFillTx/>
                <a:latin typeface="Amazon Ember Light"/>
                <a:ea typeface="+mn-ea"/>
                <a:cs typeface="+mn-cs"/>
              </a:rPr>
              <a:t> the</a:t>
            </a:r>
            <a:r>
              <a:rPr kumimoji="0" lang="en-US" sz="1600" b="0" i="0" u="none" strike="noStrike" kern="1200" cap="none" spc="0" normalizeH="0" baseline="0" noProof="0" dirty="0">
                <a:ln>
                  <a:noFill/>
                </a:ln>
                <a:solidFill>
                  <a:srgbClr val="222D3A"/>
                </a:solidFill>
                <a:effectLst/>
                <a:uLnTx/>
                <a:uFillTx/>
                <a:latin typeface="Amazon Ember Light"/>
                <a:ea typeface="+mn-ea"/>
                <a:cs typeface="+mn-cs"/>
              </a:rPr>
              <a:t> drop down menu in the top right hand corner</a:t>
            </a:r>
            <a:r>
              <a:rPr kumimoji="0" lang="en-US" sz="1600" b="0" i="0" u="none" strike="noStrike" kern="1200" cap="none" spc="0" normalizeH="0" noProof="0" dirty="0">
                <a:ln>
                  <a:noFill/>
                </a:ln>
                <a:solidFill>
                  <a:srgbClr val="222D3A"/>
                </a:solidFill>
                <a:effectLst/>
                <a:uLnTx/>
                <a:uFillTx/>
                <a:latin typeface="Amazon Ember Light"/>
                <a:ea typeface="+mn-ea"/>
                <a:cs typeface="+mn-cs"/>
              </a:rPr>
              <a:t> </a:t>
            </a:r>
            <a:r>
              <a:rPr kumimoji="0" lang="en-US" sz="1600" b="0" i="0" u="none" strike="noStrike" kern="1200" cap="none" spc="0" normalizeH="0" baseline="0" noProof="0" dirty="0">
                <a:ln>
                  <a:noFill/>
                </a:ln>
                <a:solidFill>
                  <a:srgbClr val="222D3A"/>
                </a:solidFill>
                <a:effectLst/>
                <a:uLnTx/>
                <a:uFillTx/>
                <a:latin typeface="Amazon Ember Light"/>
                <a:ea typeface="+mn-ea"/>
                <a:cs typeface="+mn-cs"/>
              </a:rPr>
              <a:t>of your homepage.</a:t>
            </a:r>
          </a:p>
          <a:p>
            <a:pPr marL="285750" marR="0" lvl="0"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endParaRPr lang="en-US" sz="1600" dirty="0">
              <a:solidFill>
                <a:srgbClr val="222D3A"/>
              </a:solidFill>
              <a:latin typeface="Amazon Ember Light"/>
            </a:endParaRPr>
          </a:p>
          <a:p>
            <a:pPr marL="285750" marR="0" lvl="0"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22D3A"/>
                </a:solidFill>
                <a:effectLst/>
                <a:uLnTx/>
                <a:uFillTx/>
                <a:latin typeface="Amazon Ember Light"/>
                <a:ea typeface="+mn-ea"/>
                <a:cs typeface="+mn-cs"/>
              </a:rPr>
              <a:t> Click </a:t>
            </a:r>
            <a:r>
              <a:rPr kumimoji="0" lang="en-US" sz="1600" b="1" i="0" u="none" strike="noStrike" kern="1200" cap="none" spc="0" normalizeH="0" baseline="0" noProof="0" dirty="0">
                <a:ln>
                  <a:noFill/>
                </a:ln>
                <a:solidFill>
                  <a:srgbClr val="222D3A"/>
                </a:solidFill>
                <a:effectLst/>
                <a:uLnTx/>
                <a:uFillTx/>
                <a:latin typeface="Amazon Ember Light"/>
                <a:ea typeface="+mn-ea"/>
                <a:cs typeface="+mn-cs"/>
              </a:rPr>
              <a:t>Assign</a:t>
            </a:r>
            <a:r>
              <a:rPr kumimoji="0" lang="en-US" sz="1600" b="1" i="0" u="none" strike="noStrike" kern="1200" cap="none" spc="0" normalizeH="0" noProof="0" dirty="0">
                <a:ln>
                  <a:noFill/>
                </a:ln>
                <a:solidFill>
                  <a:srgbClr val="222D3A"/>
                </a:solidFill>
                <a:effectLst/>
                <a:uLnTx/>
                <a:uFillTx/>
                <a:latin typeface="Amazon Ember Light"/>
                <a:ea typeface="+mn-ea"/>
                <a:cs typeface="+mn-cs"/>
              </a:rPr>
              <a:t> a temporary delegate</a:t>
            </a:r>
            <a:r>
              <a:rPr kumimoji="0" lang="en-US" sz="1600" b="0" i="0" u="none" strike="noStrike" kern="1200" cap="none" spc="0" normalizeH="0" noProof="0" dirty="0">
                <a:ln>
                  <a:noFill/>
                </a:ln>
                <a:solidFill>
                  <a:srgbClr val="222D3A"/>
                </a:solidFill>
                <a:effectLst/>
                <a:uLnTx/>
                <a:uFillTx/>
                <a:latin typeface="Amazon Ember Light"/>
                <a:ea typeface="+mn-ea"/>
                <a:cs typeface="+mn-cs"/>
              </a:rPr>
              <a:t>.</a:t>
            </a:r>
          </a:p>
          <a:p>
            <a:pPr marL="285750" marR="0" lvl="0"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endParaRPr lang="en-US" sz="1600" dirty="0">
              <a:solidFill>
                <a:srgbClr val="222D3A"/>
              </a:solidFill>
              <a:latin typeface="Amazon Ember Light"/>
            </a:endParaRPr>
          </a:p>
          <a:p>
            <a:pPr marL="285750" marR="0" lvl="0"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en-US" dirty="0"/>
              <a:t>Enter approval delegate’s email address and the start and end date for the approval delegation to be applied and save.</a:t>
            </a:r>
          </a:p>
          <a:p>
            <a:r>
              <a:rPr lang="en-US" dirty="0"/>
              <a:t> </a:t>
            </a:r>
          </a:p>
          <a:p>
            <a:pPr marL="285750" marR="0" lvl="0"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22D3A"/>
              </a:solidFill>
              <a:effectLst/>
              <a:uLnTx/>
              <a:uFillTx/>
              <a:latin typeface="Amazon Ember Light"/>
              <a:ea typeface="+mn-ea"/>
              <a:cs typeface="+mn-cs"/>
            </a:endParaRPr>
          </a:p>
          <a:p>
            <a:pPr marL="285750" marR="0" lvl="0"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22D3A"/>
              </a:solidFill>
              <a:effectLst/>
              <a:uLnTx/>
              <a:uFillTx/>
              <a:latin typeface="Amazon Ember Light"/>
              <a:ea typeface="Amazon Ember" panose="02000000000000000000" pitchFamily="2" charset="0"/>
              <a:cs typeface="Calibri Light" panose="020F0302020204030204" pitchFamily="34" charset="0"/>
            </a:endParaRPr>
          </a:p>
        </p:txBody>
      </p:sp>
      <p:pic>
        <p:nvPicPr>
          <p:cNvPr id="12" name="Picture 11"/>
          <p:cNvPicPr>
            <a:picLocks noChangeAspect="1"/>
          </p:cNvPicPr>
          <p:nvPr/>
        </p:nvPicPr>
        <p:blipFill rotWithShape="1">
          <a:blip r:embed="rId3"/>
          <a:srcRect l="5630"/>
          <a:stretch/>
        </p:blipFill>
        <p:spPr>
          <a:xfrm>
            <a:off x="4686424" y="1777174"/>
            <a:ext cx="1600150" cy="4875383"/>
          </a:xfrm>
          <a:prstGeom prst="rect">
            <a:avLst/>
          </a:prstGeom>
        </p:spPr>
      </p:pic>
      <p:sp>
        <p:nvSpPr>
          <p:cNvPr id="10" name="Rounded Rectangle 9"/>
          <p:cNvSpPr/>
          <p:nvPr/>
        </p:nvSpPr>
        <p:spPr>
          <a:xfrm flipV="1">
            <a:off x="4589741" y="1813294"/>
            <a:ext cx="1160926" cy="371474"/>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mazon Ember Light"/>
              <a:ea typeface="+mn-ea"/>
              <a:cs typeface="+mn-cs"/>
            </a:endParaRPr>
          </a:p>
        </p:txBody>
      </p:sp>
      <p:sp>
        <p:nvSpPr>
          <p:cNvPr id="3" name="Rectangle 2"/>
          <p:cNvSpPr/>
          <p:nvPr/>
        </p:nvSpPr>
        <p:spPr>
          <a:xfrm>
            <a:off x="829778" y="1030030"/>
            <a:ext cx="8784159" cy="1048300"/>
          </a:xfrm>
          <a:prstGeom prst="rect">
            <a:avLst/>
          </a:prstGeom>
        </p:spPr>
        <p:txBody>
          <a:bodyPr wrap="square">
            <a:spAutoFit/>
          </a:bodyPr>
          <a:lstStyle/>
          <a:p>
            <a:pPr>
              <a:lnSpc>
                <a:spcPct val="119000"/>
              </a:lnSpc>
              <a:spcAft>
                <a:spcPts val="600"/>
              </a:spcAft>
            </a:pPr>
            <a:r>
              <a:rPr lang="en-US" kern="1400" dirty="0">
                <a:solidFill>
                  <a:srgbClr val="007CB6"/>
                </a:solidFill>
                <a:latin typeface="Amazon Ember" panose="02000000000000000000" pitchFamily="2" charset="0"/>
              </a:rPr>
              <a:t>An approver can assign an approval delegate for time periods where that primary approver will be out of the office or unable to approve orders.</a:t>
            </a:r>
            <a:endParaRPr lang="en-US" sz="1200" kern="1400" dirty="0">
              <a:solidFill>
                <a:srgbClr val="001F3C"/>
              </a:solidFill>
              <a:latin typeface="Amazon Ember" panose="02000000000000000000" pitchFamily="2" charset="0"/>
            </a:endParaRPr>
          </a:p>
          <a:p>
            <a:pPr>
              <a:lnSpc>
                <a:spcPct val="119000"/>
              </a:lnSpc>
              <a:spcAft>
                <a:spcPts val="600"/>
              </a:spcAft>
            </a:pPr>
            <a:r>
              <a:rPr lang="en-US" sz="1200" kern="1400" dirty="0">
                <a:solidFill>
                  <a:srgbClr val="001F3C"/>
                </a:solidFill>
                <a:latin typeface="Amazon Ember" panose="02000000000000000000" pitchFamily="2" charset="0"/>
              </a:rPr>
              <a:t> </a:t>
            </a:r>
            <a:endParaRPr lang="en-US" sz="1200" kern="1400" dirty="0">
              <a:ln>
                <a:noFill/>
              </a:ln>
              <a:solidFill>
                <a:srgbClr val="001F3C"/>
              </a:solidFill>
              <a:effectLst/>
              <a:latin typeface="Amazon Ember" panose="02000000000000000000" pitchFamily="2"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2562" y="1924399"/>
            <a:ext cx="2505075" cy="1009650"/>
          </a:xfrm>
          <a:prstGeom prst="rect">
            <a:avLst/>
          </a:prstGeom>
          <a:noFill/>
          <a:ln w="9525" algn="ctr">
            <a:solidFill>
              <a:srgbClr val="C0C0C0"/>
            </a:solidFill>
            <a:miter lim="800000"/>
            <a:headEnd/>
            <a:tailEnd/>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007CB6"/>
                </a:solidFill>
              </a14:hiddenFill>
            </a:ext>
          </a:extLst>
        </p:spPr>
      </p:pic>
      <p:sp>
        <p:nvSpPr>
          <p:cNvPr id="4" name="AutoShape 3"/>
          <p:cNvSpPr>
            <a:spLocks noChangeArrowheads="1"/>
          </p:cNvSpPr>
          <p:nvPr/>
        </p:nvSpPr>
        <p:spPr bwMode="auto">
          <a:xfrm>
            <a:off x="6672887" y="2432399"/>
            <a:ext cx="1957388" cy="433388"/>
          </a:xfrm>
          <a:prstGeom prst="roundRect">
            <a:avLst>
              <a:gd name="adj" fmla="val 16667"/>
            </a:avLst>
          </a:prstGeom>
          <a:noFill/>
          <a:ln w="28575" algn="ctr">
            <a:solidFill>
              <a:srgbClr val="FF9900"/>
            </a:solidFill>
            <a:round/>
            <a:headEnd/>
            <a:tailEnd/>
          </a:ln>
          <a:effectLst/>
          <a:extLst>
            <a:ext uri="{909E8E84-426E-40DD-AFC4-6F175D3DCCD1}">
              <a14:hiddenFill xmlns:a14="http://schemas.microsoft.com/office/drawing/2010/main">
                <a:solidFill>
                  <a:srgbClr val="007CB6"/>
                </a:solidFill>
              </a14:hiddenFill>
            </a:ext>
            <a:ext uri="{AF507438-7753-43E0-B8FC-AC1667EBCBE1}">
              <a14:hiddenEffects xmlns:a14="http://schemas.microsoft.com/office/drawing/2010/main">
                <a:effectLst>
                  <a:outerShdw dist="35921" dir="2700000" algn="ctr" rotWithShape="0">
                    <a:srgbClr val="001F3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28" name="Picture 4" descr="in-control-bl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4062" y="2599087"/>
            <a:ext cx="425450" cy="425450"/>
          </a:xfrm>
          <a:prstGeom prst="rect">
            <a:avLst/>
          </a:prstGeom>
          <a:noFill/>
          <a:ln>
            <a:noFill/>
          </a:ln>
          <a:effectLst/>
          <a:extLst>
            <a:ext uri="{909E8E84-426E-40DD-AFC4-6F175D3DCCD1}">
              <a14:hiddenFill xmlns:a14="http://schemas.microsoft.com/office/drawing/2010/main">
                <a:solidFill>
                  <a:srgbClr val="007CB6"/>
                </a:solidFill>
              </a14:hiddenFill>
            </a:ext>
            <a:ext uri="{91240B29-F687-4F45-9708-019B960494DF}">
              <a14:hiddenLine xmlns:a14="http://schemas.microsoft.com/office/drawing/2010/main" w="25400" algn="ctr">
                <a:solidFill>
                  <a:srgbClr val="001F3C"/>
                </a:solidFill>
                <a:miter lim="800000"/>
                <a:headEnd/>
                <a:tailEnd/>
              </a14:hiddenLine>
            </a:ext>
            <a:ext uri="{AF507438-7753-43E0-B8FC-AC1667EBCBE1}">
              <a14:hiddenEffects xmlns:a14="http://schemas.microsoft.com/office/drawing/2010/main">
                <a:effectLst>
                  <a:outerShdw dist="35921" dir="2700000" algn="ctr" rotWithShape="0">
                    <a:srgbClr val="001F3C"/>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8113" y="3191225"/>
            <a:ext cx="5294052" cy="2541145"/>
          </a:xfrm>
          <a:prstGeom prst="rect">
            <a:avLst/>
          </a:prstGeom>
          <a:noFill/>
          <a:ln w="9525" algn="ctr">
            <a:solidFill>
              <a:srgbClr val="C0C0C0"/>
            </a:solidFill>
            <a:miter lim="800000"/>
            <a:headEnd/>
            <a:tailEnd/>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007CB6"/>
                </a:solidFill>
              </a14:hiddenFill>
            </a:ext>
          </a:extLst>
        </p:spPr>
      </p:pic>
      <p:sp>
        <p:nvSpPr>
          <p:cNvPr id="5" name="AutoShape 6"/>
          <p:cNvSpPr>
            <a:spLocks noChangeArrowheads="1"/>
          </p:cNvSpPr>
          <p:nvPr/>
        </p:nvSpPr>
        <p:spPr bwMode="auto">
          <a:xfrm>
            <a:off x="6612562" y="5277038"/>
            <a:ext cx="1134717" cy="326793"/>
          </a:xfrm>
          <a:prstGeom prst="roundRect">
            <a:avLst>
              <a:gd name="adj" fmla="val 16667"/>
            </a:avLst>
          </a:prstGeom>
          <a:noFill/>
          <a:ln w="28575" algn="ctr">
            <a:solidFill>
              <a:srgbClr val="FF9900"/>
            </a:solidFill>
            <a:round/>
            <a:headEnd/>
            <a:tailEnd/>
          </a:ln>
          <a:effectLst/>
          <a:extLst>
            <a:ext uri="{909E8E84-426E-40DD-AFC4-6F175D3DCCD1}">
              <a14:hiddenFill xmlns:a14="http://schemas.microsoft.com/office/drawing/2010/main">
                <a:solidFill>
                  <a:srgbClr val="007CB6"/>
                </a:solidFill>
              </a14:hiddenFill>
            </a:ext>
            <a:ext uri="{AF507438-7753-43E0-B8FC-AC1667EBCBE1}">
              <a14:hiddenEffects xmlns:a14="http://schemas.microsoft.com/office/drawing/2010/main">
                <a:effectLst>
                  <a:outerShdw dist="35921" dir="2700000" algn="ctr" rotWithShape="0">
                    <a:srgbClr val="001F3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AutoShape 7"/>
          <p:cNvSpPr>
            <a:spLocks noChangeArrowheads="1"/>
          </p:cNvSpPr>
          <p:nvPr/>
        </p:nvSpPr>
        <p:spPr bwMode="auto">
          <a:xfrm>
            <a:off x="6612562" y="4639215"/>
            <a:ext cx="3455886" cy="344767"/>
          </a:xfrm>
          <a:prstGeom prst="roundRect">
            <a:avLst>
              <a:gd name="adj" fmla="val 16667"/>
            </a:avLst>
          </a:prstGeom>
          <a:noFill/>
          <a:ln w="28575" algn="ctr">
            <a:solidFill>
              <a:srgbClr val="FF9900"/>
            </a:solidFill>
            <a:round/>
            <a:headEnd/>
            <a:tailEnd/>
          </a:ln>
          <a:effectLst/>
          <a:extLst>
            <a:ext uri="{909E8E84-426E-40DD-AFC4-6F175D3DCCD1}">
              <a14:hiddenFill xmlns:a14="http://schemas.microsoft.com/office/drawing/2010/main">
                <a:solidFill>
                  <a:srgbClr val="007CB6"/>
                </a:solidFill>
              </a14:hiddenFill>
            </a:ext>
            <a:ext uri="{AF507438-7753-43E0-B8FC-AC1667EBCBE1}">
              <a14:hiddenEffects xmlns:a14="http://schemas.microsoft.com/office/drawing/2010/main">
                <a:effectLst>
                  <a:outerShdw dist="35921" dir="2700000" algn="ctr" rotWithShape="0">
                    <a:srgbClr val="001F3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AutoShape 8"/>
          <p:cNvSpPr>
            <a:spLocks noChangeArrowheads="1"/>
          </p:cNvSpPr>
          <p:nvPr/>
        </p:nvSpPr>
        <p:spPr bwMode="auto">
          <a:xfrm>
            <a:off x="8340505" y="5277038"/>
            <a:ext cx="1125042" cy="326793"/>
          </a:xfrm>
          <a:prstGeom prst="roundRect">
            <a:avLst>
              <a:gd name="adj" fmla="val 16667"/>
            </a:avLst>
          </a:prstGeom>
          <a:noFill/>
          <a:ln w="28575" algn="ctr">
            <a:solidFill>
              <a:srgbClr val="FF9900"/>
            </a:solidFill>
            <a:round/>
            <a:headEnd/>
            <a:tailEnd/>
          </a:ln>
          <a:effectLst/>
          <a:extLst>
            <a:ext uri="{909E8E84-426E-40DD-AFC4-6F175D3DCCD1}">
              <a14:hiddenFill xmlns:a14="http://schemas.microsoft.com/office/drawing/2010/main">
                <a:solidFill>
                  <a:srgbClr val="007CB6"/>
                </a:solidFill>
              </a14:hiddenFill>
            </a:ext>
            <a:ext uri="{AF507438-7753-43E0-B8FC-AC1667EBCBE1}">
              <a14:hiddenEffects xmlns:a14="http://schemas.microsoft.com/office/drawing/2010/main">
                <a:effectLst>
                  <a:outerShdw dist="35921" dir="2700000" algn="ctr" rotWithShape="0">
                    <a:srgbClr val="001F3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7976" y="4307237"/>
            <a:ext cx="1623510" cy="172547"/>
          </a:xfrm>
          <a:prstGeom prst="rect">
            <a:avLst/>
          </a:prstGeom>
          <a:noFill/>
          <a:ln>
            <a:noFill/>
          </a:ln>
          <a:effectLst/>
          <a:extLst>
            <a:ext uri="{909E8E84-426E-40DD-AFC4-6F175D3DCCD1}">
              <a14:hiddenFill xmlns:a14="http://schemas.microsoft.com/office/drawing/2010/main">
                <a:solidFill>
                  <a:srgbClr val="007CB6"/>
                </a:solidFill>
              </a14:hiddenFill>
            </a:ext>
            <a:ext uri="{91240B29-F687-4F45-9708-019B960494DF}">
              <a14:hiddenLine xmlns:a14="http://schemas.microsoft.com/office/drawing/2010/main" w="25400" algn="ctr">
                <a:solidFill>
                  <a:srgbClr val="001F3C"/>
                </a:solidFill>
                <a:miter lim="800000"/>
                <a:headEnd/>
                <a:tailEnd/>
              </a14:hiddenLine>
            </a:ext>
            <a:ext uri="{AF507438-7753-43E0-B8FC-AC1667EBCBE1}">
              <a14:hiddenEffects xmlns:a14="http://schemas.microsoft.com/office/drawing/2010/main">
                <a:effectLst>
                  <a:outerShdw dist="35921" dir="2700000" algn="ctr" rotWithShape="0">
                    <a:srgbClr val="001F3C"/>
                  </a:outerShdw>
                </a:effectLst>
              </a14:hiddenEffects>
            </a:ext>
          </a:extLst>
        </p:spPr>
      </p:pic>
    </p:spTree>
    <p:extLst>
      <p:ext uri="{BB962C8B-B14F-4D97-AF65-F5344CB8AC3E}">
        <p14:creationId xmlns:p14="http://schemas.microsoft.com/office/powerpoint/2010/main" val="3825260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Approval Workflow – User Experience</a:t>
            </a:r>
          </a:p>
        </p:txBody>
      </p:sp>
      <p:sp>
        <p:nvSpPr>
          <p:cNvPr id="4"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99320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All orders placed on the account are subject to approval before being fulfilled</a:t>
            </a:r>
          </a:p>
          <a:p>
            <a:endParaRPr lang="en-US" sz="1800" dirty="0">
              <a:solidFill>
                <a:schemeClr val="accent3"/>
              </a:solidFill>
              <a:latin typeface="+mn-lt"/>
            </a:endParaRPr>
          </a:p>
        </p:txBody>
      </p:sp>
      <p:sp>
        <p:nvSpPr>
          <p:cNvPr id="5" name="Rectangle 4"/>
          <p:cNvSpPr/>
          <p:nvPr/>
        </p:nvSpPr>
        <p:spPr>
          <a:xfrm>
            <a:off x="958026" y="1715722"/>
            <a:ext cx="5793765" cy="4355038"/>
          </a:xfrm>
          <a:prstGeom prst="rect">
            <a:avLst/>
          </a:prstGeom>
        </p:spPr>
        <p:txBody>
          <a:bodyPr wrap="square">
            <a:spAutoFit/>
          </a:bodyPr>
          <a:lstStyle/>
          <a:p>
            <a:pPr lvl="0">
              <a:spcAft>
                <a:spcPts val="1200"/>
              </a:spcAft>
            </a:pPr>
            <a:r>
              <a:rPr lang="en-US" sz="1400" b="1" u="sng" dirty="0">
                <a:solidFill>
                  <a:schemeClr val="accent3"/>
                </a:solidFill>
                <a:ea typeface="Amazon Ember" panose="02000000000000000000" pitchFamily="2" charset="0"/>
              </a:rPr>
              <a:t>How do I order with Approvals configured?</a:t>
            </a:r>
            <a:endParaRPr lang="en-US" sz="1400" dirty="0">
              <a:solidFill>
                <a:schemeClr val="accent3"/>
              </a:solidFill>
              <a:ea typeface="Amazon Ember" panose="02000000000000000000" pitchFamily="2" charset="0"/>
            </a:endParaRPr>
          </a:p>
          <a:p>
            <a:pPr marL="398463" indent="-227013">
              <a:spcAft>
                <a:spcPts val="600"/>
              </a:spcAft>
              <a:buFont typeface="Arial" panose="020B0604020202020204" pitchFamily="34" charset="0"/>
              <a:buChar char="•"/>
            </a:pPr>
            <a:r>
              <a:rPr lang="en-US" sz="1400" dirty="0">
                <a:solidFill>
                  <a:prstClr val="black"/>
                </a:solidFill>
                <a:ea typeface="Amazon Ember" panose="02000000000000000000" pitchFamily="2" charset="0"/>
              </a:rPr>
              <a:t>There are no additional steps to take to submit your order for approval. Check out as you normally would and you will see the option at checkout. As an approver, you will not have to approve your own orders despite selecting </a:t>
            </a:r>
            <a:r>
              <a:rPr lang="en-US" sz="1400" b="1" dirty="0">
                <a:solidFill>
                  <a:prstClr val="black"/>
                </a:solidFill>
                <a:ea typeface="Amazon Ember" panose="02000000000000000000" pitchFamily="2" charset="0"/>
              </a:rPr>
              <a:t>Submit order for approval </a:t>
            </a:r>
            <a:r>
              <a:rPr lang="en-US" sz="1400" dirty="0">
                <a:solidFill>
                  <a:prstClr val="black"/>
                </a:solidFill>
                <a:ea typeface="Amazon Ember" panose="02000000000000000000" pitchFamily="2" charset="0"/>
              </a:rPr>
              <a:t>at checkout.</a:t>
            </a:r>
          </a:p>
          <a:p>
            <a:pPr marL="398463" lvl="0" indent="-227013">
              <a:spcAft>
                <a:spcPts val="600"/>
              </a:spcAft>
              <a:buFont typeface="Arial" panose="020B0604020202020204" pitchFamily="34" charset="0"/>
              <a:buChar char="•"/>
            </a:pPr>
            <a:r>
              <a:rPr lang="en-US" sz="1400" dirty="0">
                <a:solidFill>
                  <a:prstClr val="black"/>
                </a:solidFill>
                <a:ea typeface="Amazon Ember" panose="02000000000000000000" pitchFamily="2" charset="0"/>
              </a:rPr>
              <a:t>Your order will not be processed until it is approved by the appropriate approver. Keep this in mind for shipping timelines. You will be notified over email once your order is submitted and then again once your order has been approved and processed. Just as with a normal order on Amazon, you will also receive relevant shipping updates.</a:t>
            </a:r>
          </a:p>
          <a:p>
            <a:pPr marL="398463" lvl="0" indent="-227013">
              <a:spcAft>
                <a:spcPts val="600"/>
              </a:spcAft>
              <a:buFont typeface="Arial" panose="020B0604020202020204" pitchFamily="34" charset="0"/>
              <a:buChar char="•"/>
            </a:pPr>
            <a:r>
              <a:rPr lang="en-US" sz="1400" dirty="0">
                <a:solidFill>
                  <a:prstClr val="black"/>
                </a:solidFill>
                <a:ea typeface="Amazon Ember" panose="02000000000000000000" pitchFamily="2" charset="0"/>
              </a:rPr>
              <a:t>If your order is not approved </a:t>
            </a:r>
            <a:r>
              <a:rPr lang="en-US" sz="1400" b="1" dirty="0">
                <a:solidFill>
                  <a:schemeClr val="accent3"/>
                </a:solidFill>
                <a:ea typeface="Amazon Ember" panose="02000000000000000000" pitchFamily="2" charset="0"/>
              </a:rPr>
              <a:t>within 7 days</a:t>
            </a:r>
            <a:r>
              <a:rPr lang="en-US" sz="1400" dirty="0">
                <a:solidFill>
                  <a:prstClr val="black"/>
                </a:solidFill>
                <a:ea typeface="Amazon Ember" panose="02000000000000000000" pitchFamily="2" charset="0"/>
              </a:rPr>
              <a:t>, the order will automatically be canceled; however, the items in your order will not be deleted. If your order is canceled, you will need to submit the order again for approval.</a:t>
            </a:r>
          </a:p>
          <a:p>
            <a:pPr marL="398463" indent="-227013">
              <a:buFont typeface="Arial" panose="020B0604020202020204" pitchFamily="34" charset="0"/>
              <a:buChar char="•"/>
            </a:pPr>
            <a:endParaRPr lang="en-US" sz="1400" dirty="0">
              <a:solidFill>
                <a:prstClr val="black"/>
              </a:solidFill>
              <a:ea typeface="Amazon Ember" panose="02000000000000000000" pitchFamily="2" charset="0"/>
            </a:endParaRPr>
          </a:p>
          <a:p>
            <a:pPr marL="171450" lvl="0"/>
            <a:endParaRPr lang="en-US" sz="1400" dirty="0">
              <a:solidFill>
                <a:prstClr val="black"/>
              </a:solidFill>
              <a:ea typeface="Amazon Ember" panose="02000000000000000000" pitchFamily="2" charset="0"/>
            </a:endParaRPr>
          </a:p>
        </p:txBody>
      </p:sp>
      <p:pic>
        <p:nvPicPr>
          <p:cNvPr id="6" name="Picture 5"/>
          <p:cNvPicPr>
            <a:picLocks noChangeAspect="1"/>
          </p:cNvPicPr>
          <p:nvPr/>
        </p:nvPicPr>
        <p:blipFill>
          <a:blip r:embed="rId2"/>
          <a:stretch>
            <a:fillRect/>
          </a:stretch>
        </p:blipFill>
        <p:spPr>
          <a:xfrm>
            <a:off x="7444160" y="1982495"/>
            <a:ext cx="3148498" cy="3591098"/>
          </a:xfrm>
          <a:prstGeom prst="rect">
            <a:avLst/>
          </a:prstGeom>
          <a:ln w="9525" cap="sq">
            <a:solidFill>
              <a:schemeClr val="accent1"/>
            </a:solidFill>
            <a:prstDash val="solid"/>
            <a:miter lim="800000"/>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83579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Business Analytics</a:t>
            </a:r>
          </a:p>
        </p:txBody>
      </p:sp>
    </p:spTree>
    <p:extLst>
      <p:ext uri="{BB962C8B-B14F-4D97-AF65-F5344CB8AC3E}">
        <p14:creationId xmlns:p14="http://schemas.microsoft.com/office/powerpoint/2010/main" val="2684938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380" y="0"/>
            <a:ext cx="11644439" cy="1325563"/>
          </a:xfrm>
        </p:spPr>
        <p:txBody>
          <a:bodyPr/>
          <a:lstStyle/>
          <a:p>
            <a:r>
              <a:rPr lang="en-US" dirty="0"/>
              <a:t>Amazon Business Analytics</a:t>
            </a:r>
          </a:p>
        </p:txBody>
      </p:sp>
      <p:sp>
        <p:nvSpPr>
          <p:cNvPr id="4" name="Rectangle 3"/>
          <p:cNvSpPr/>
          <p:nvPr/>
        </p:nvSpPr>
        <p:spPr>
          <a:xfrm>
            <a:off x="693380" y="1409386"/>
            <a:ext cx="2796473" cy="4086824"/>
          </a:xfrm>
          <a:prstGeom prst="rect">
            <a:avLst/>
          </a:prstGeom>
        </p:spPr>
        <p:txBody>
          <a:bodyPr wrap="square">
            <a:spAutoFit/>
          </a:bodyPr>
          <a:lstStyle/>
          <a:p>
            <a:pPr lvl="0">
              <a:spcAft>
                <a:spcPts val="600"/>
              </a:spcAft>
            </a:pPr>
            <a:r>
              <a:rPr lang="en-US" sz="1600"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Amazon Business Analytics provides the ability to: </a:t>
            </a:r>
          </a:p>
          <a:p>
            <a:pPr marL="285750" indent="-285750">
              <a:lnSpc>
                <a:spcPct val="107000"/>
              </a:lnSpc>
              <a:buFont typeface="Arial" panose="020B0604020202020204" pitchFamily="34" charset="0"/>
              <a:buChar char="•"/>
            </a:pPr>
            <a:r>
              <a:rPr lang="en-US" sz="1600" dirty="0">
                <a:ea typeface="Amazon Ember" panose="02000000000000000000" pitchFamily="2" charset="0"/>
                <a:cs typeface="Calibri Light" panose="020F0302020204030204" pitchFamily="34" charset="0"/>
              </a:rPr>
              <a:t>Aggregate purchases to compare and track spend over time</a:t>
            </a:r>
          </a:p>
          <a:p>
            <a:pPr marL="285750" indent="-285750">
              <a:lnSpc>
                <a:spcPct val="107000"/>
              </a:lnSpc>
              <a:buFont typeface="Arial" panose="020B0604020202020204" pitchFamily="34" charset="0"/>
              <a:buChar char="•"/>
            </a:pPr>
            <a:r>
              <a:rPr lang="en-US" sz="1600" dirty="0">
                <a:ea typeface="Amazon Ember" panose="02000000000000000000" pitchFamily="2" charset="0"/>
                <a:cs typeface="Calibri Light" panose="020F0302020204030204" pitchFamily="34" charset="0"/>
              </a:rPr>
              <a:t>Monitor and track 60+ data fields including customer info, shipment info, payment info, and seller info </a:t>
            </a:r>
          </a:p>
          <a:p>
            <a:pPr marL="285750" indent="-285750">
              <a:lnSpc>
                <a:spcPct val="107000"/>
              </a:lnSpc>
              <a:buFont typeface="Arial" panose="020B0604020202020204" pitchFamily="34" charset="0"/>
              <a:buChar char="•"/>
            </a:pPr>
            <a:r>
              <a:rPr lang="en-US" sz="1600" dirty="0">
                <a:ea typeface="Amazon Ember" panose="02000000000000000000" pitchFamily="2" charset="0"/>
                <a:cs typeface="Calibri Light" panose="020F0302020204030204" pitchFamily="34" charset="0"/>
              </a:rPr>
              <a:t>Customize and save report templates to meet business needs</a:t>
            </a:r>
          </a:p>
          <a:p>
            <a:pPr marL="285750" indent="-285750">
              <a:lnSpc>
                <a:spcPct val="107000"/>
              </a:lnSpc>
              <a:buFont typeface="Arial" panose="020B0604020202020204" pitchFamily="34" charset="0"/>
              <a:buChar char="•"/>
            </a:pPr>
            <a:r>
              <a:rPr lang="en-US" sz="1600" dirty="0">
                <a:ea typeface="Amazon Ember" panose="02000000000000000000" pitchFamily="2" charset="0"/>
                <a:cs typeface="Calibri Light" panose="020F0302020204030204" pitchFamily="34" charset="0"/>
              </a:rPr>
              <a:t>Download CSV files to analyze your data in excel</a:t>
            </a:r>
          </a:p>
        </p:txBody>
      </p:sp>
      <p:pic>
        <p:nvPicPr>
          <p:cNvPr id="5" name="Picture 4">
            <a:extLst>
              <a:ext uri="{FF2B5EF4-FFF2-40B4-BE49-F238E27FC236}">
                <a16:creationId xmlns:a16="http://schemas.microsoft.com/office/drawing/2014/main" id="{A1540866-B15A-48DB-BF31-1D4B170A8DA1}"/>
              </a:ext>
            </a:extLst>
          </p:cNvPr>
          <p:cNvPicPr>
            <a:picLocks noChangeAspect="1"/>
          </p:cNvPicPr>
          <p:nvPr/>
        </p:nvPicPr>
        <p:blipFill>
          <a:blip r:embed="rId2"/>
          <a:stretch>
            <a:fillRect/>
          </a:stretch>
        </p:blipFill>
        <p:spPr>
          <a:xfrm>
            <a:off x="3830466" y="1555939"/>
            <a:ext cx="7668154" cy="3519401"/>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95575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Your Orders </a:t>
            </a:r>
          </a:p>
        </p:txBody>
      </p:sp>
    </p:spTree>
    <p:extLst>
      <p:ext uri="{BB962C8B-B14F-4D97-AF65-F5344CB8AC3E}">
        <p14:creationId xmlns:p14="http://schemas.microsoft.com/office/powerpoint/2010/main" val="1163187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7705" y="1856467"/>
            <a:ext cx="5827563" cy="3264173"/>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829778" y="83823"/>
            <a:ext cx="11644439" cy="1325563"/>
          </a:xfrm>
        </p:spPr>
        <p:txBody>
          <a:bodyPr/>
          <a:lstStyle/>
          <a:p>
            <a:r>
              <a:rPr lang="en-US" dirty="0"/>
              <a:t>Your Orders</a:t>
            </a:r>
          </a:p>
        </p:txBody>
      </p:sp>
      <p:sp>
        <p:nvSpPr>
          <p:cNvPr id="8"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598274"/>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This section of the account provides additional detail regarding the status of all orders that have been placed within the Business Account.</a:t>
            </a:r>
          </a:p>
          <a:p>
            <a:endParaRPr lang="en-US" sz="1800" dirty="0">
              <a:solidFill>
                <a:schemeClr val="accent3"/>
              </a:solidFill>
              <a:latin typeface="+mn-lt"/>
            </a:endParaRPr>
          </a:p>
          <a:p>
            <a:endParaRPr lang="en-US" sz="1800" b="1" dirty="0">
              <a:solidFill>
                <a:schemeClr val="accent3"/>
              </a:solidFill>
              <a:latin typeface="+mn-lt"/>
            </a:endParaRPr>
          </a:p>
        </p:txBody>
      </p:sp>
      <p:sp>
        <p:nvSpPr>
          <p:cNvPr id="12" name="Rectangle 11"/>
          <p:cNvSpPr/>
          <p:nvPr/>
        </p:nvSpPr>
        <p:spPr>
          <a:xfrm>
            <a:off x="7442329" y="1856467"/>
            <a:ext cx="3776656" cy="1077218"/>
          </a:xfrm>
          <a:prstGeom prst="rect">
            <a:avLst/>
          </a:prstGeom>
        </p:spPr>
        <p:txBody>
          <a:bodyPr wrap="square">
            <a:spAutoFit/>
          </a:bodyPr>
          <a:lstStyle/>
          <a:p>
            <a:pPr marL="227013" defTabSz="914354"/>
            <a:r>
              <a:rPr lang="en-US" sz="1600" dirty="0">
                <a:solidFill>
                  <a:schemeClr val="accent3"/>
                </a:solidFill>
                <a:ea typeface="Amazon Ember" panose="02000000000000000000" pitchFamily="2" charset="0"/>
              </a:rPr>
              <a:t>Direct users to the Your Orders page  to take actions such as initiating returns or tracking the delivery of a package.</a:t>
            </a:r>
          </a:p>
        </p:txBody>
      </p:sp>
      <p:pic>
        <p:nvPicPr>
          <p:cNvPr id="4" name="Picture 3"/>
          <p:cNvPicPr>
            <a:picLocks noChangeAspect="1"/>
          </p:cNvPicPr>
          <p:nvPr/>
        </p:nvPicPr>
        <p:blipFill>
          <a:blip r:embed="rId3"/>
          <a:stretch>
            <a:fillRect/>
          </a:stretch>
        </p:blipFill>
        <p:spPr>
          <a:xfrm>
            <a:off x="5014722" y="3280219"/>
            <a:ext cx="1516600" cy="3111437"/>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stretch>
            <a:fillRect/>
          </a:stretch>
        </p:blipFill>
        <p:spPr>
          <a:xfrm>
            <a:off x="6377178" y="3778662"/>
            <a:ext cx="2400300" cy="211455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a:stretch>
            <a:fillRect/>
          </a:stretch>
        </p:blipFill>
        <p:spPr>
          <a:xfrm>
            <a:off x="6467665" y="3938337"/>
            <a:ext cx="2219325" cy="419100"/>
          </a:xfrm>
          <a:prstGeom prst="rect">
            <a:avLst/>
          </a:prstGeom>
        </p:spPr>
      </p:pic>
    </p:spTree>
    <p:extLst>
      <p:ext uri="{BB962C8B-B14F-4D97-AF65-F5344CB8AC3E}">
        <p14:creationId xmlns:p14="http://schemas.microsoft.com/office/powerpoint/2010/main" val="485553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797705" y="2030203"/>
            <a:ext cx="5827563" cy="3264173"/>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547561" y="-25771"/>
            <a:ext cx="11644439" cy="1325563"/>
          </a:xfrm>
        </p:spPr>
        <p:txBody>
          <a:bodyPr/>
          <a:lstStyle/>
          <a:p>
            <a:r>
              <a:rPr lang="en-US" dirty="0"/>
              <a:t>Return an Item</a:t>
            </a:r>
          </a:p>
        </p:txBody>
      </p:sp>
      <p:sp>
        <p:nvSpPr>
          <p:cNvPr id="15" name="Text Placeholder 2">
            <a:extLst>
              <a:ext uri="{FF2B5EF4-FFF2-40B4-BE49-F238E27FC236}">
                <a16:creationId xmlns:a16="http://schemas.microsoft.com/office/drawing/2014/main" id="{0BB5612F-6A99-F843-83BF-B387B1C93B3A}"/>
              </a:ext>
            </a:extLst>
          </p:cNvPr>
          <p:cNvSpPr txBox="1">
            <a:spLocks/>
          </p:cNvSpPr>
          <p:nvPr/>
        </p:nvSpPr>
        <p:spPr>
          <a:xfrm>
            <a:off x="664809" y="1101903"/>
            <a:ext cx="10389208" cy="42735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noProof="0" dirty="0">
                <a:solidFill>
                  <a:schemeClr val="accent3"/>
                </a:solidFill>
                <a:latin typeface="+mn-lt"/>
              </a:rPr>
              <a:t>When an </a:t>
            </a:r>
            <a:r>
              <a:rPr lang="en-US" sz="1800" dirty="0">
                <a:solidFill>
                  <a:schemeClr val="accent3"/>
                </a:solidFill>
                <a:latin typeface="+mn-lt"/>
              </a:rPr>
              <a:t>item needs to be returned, have the user who placed the order n</a:t>
            </a:r>
            <a:r>
              <a:rPr kumimoji="0" lang="en-US" sz="1800" b="0" i="0" u="none" strike="noStrike" kern="1200" cap="none" spc="0" normalizeH="0" baseline="0" noProof="0" dirty="0" err="1">
                <a:ln>
                  <a:noFill/>
                </a:ln>
                <a:solidFill>
                  <a:schemeClr val="accent3"/>
                </a:solidFill>
                <a:effectLst/>
                <a:uLnTx/>
                <a:uFillTx/>
                <a:latin typeface="+mn-lt"/>
                <a:ea typeface="Amazon Ember" panose="02000000000000000000" pitchFamily="2" charset="0"/>
                <a:cs typeface="+mn-cs"/>
              </a:rPr>
              <a:t>avigate</a:t>
            </a:r>
            <a:r>
              <a:rPr kumimoji="0" lang="en-US" sz="1800" b="0" i="0" u="none" strike="noStrike" kern="1200" cap="none" spc="0" normalizeH="0" noProof="0" dirty="0">
                <a:ln>
                  <a:noFill/>
                </a:ln>
                <a:solidFill>
                  <a:schemeClr val="accent3"/>
                </a:solidFill>
                <a:effectLst/>
                <a:uLnTx/>
                <a:uFillTx/>
                <a:latin typeface="+mn-lt"/>
                <a:ea typeface="Amazon Ember" panose="02000000000000000000" pitchFamily="2" charset="0"/>
                <a:cs typeface="+mn-cs"/>
              </a:rPr>
              <a:t> to </a:t>
            </a:r>
            <a:r>
              <a:rPr kumimoji="0" lang="en-US" sz="1800" b="0" i="0" u="none" strike="noStrike" kern="1200" cap="none" spc="0" normalizeH="0" noProof="0" dirty="0">
                <a:ln>
                  <a:noFill/>
                </a:ln>
                <a:solidFill>
                  <a:schemeClr val="accent3"/>
                </a:solidFill>
                <a:effectLst/>
                <a:uLnTx/>
                <a:uFillTx/>
                <a:latin typeface="Amazon Ember" panose="020B0603020204020204" pitchFamily="34" charset="0"/>
                <a:ea typeface="Amazon Ember" panose="020B0603020204020204" pitchFamily="34" charset="0"/>
                <a:cs typeface="Amazon Ember" panose="020B0603020204020204" pitchFamily="34" charset="0"/>
              </a:rPr>
              <a:t>Your Orders </a:t>
            </a:r>
            <a:r>
              <a:rPr kumimoji="0" lang="en-US" sz="1800" i="0" u="none" strike="noStrike" kern="1200" cap="none" spc="0" normalizeH="0" noProof="0" dirty="0">
                <a:ln>
                  <a:noFill/>
                </a:ln>
                <a:solidFill>
                  <a:schemeClr val="accent3"/>
                </a:solidFill>
                <a:effectLst/>
                <a:uLnTx/>
                <a:uFillTx/>
                <a:latin typeface="+mn-lt"/>
                <a:ea typeface="Amazon Ember" panose="020B0603020204020204" pitchFamily="34" charset="0"/>
                <a:cs typeface="Amazon Ember" panose="020B0603020204020204" pitchFamily="34" charset="0"/>
              </a:rPr>
              <a:t>and select</a:t>
            </a:r>
            <a:r>
              <a:rPr kumimoji="0" lang="en-US" sz="1800" b="0" i="0" u="none" strike="noStrike" kern="1200" cap="none" spc="0" normalizeH="0" noProof="0" dirty="0">
                <a:ln>
                  <a:noFill/>
                </a:ln>
                <a:solidFill>
                  <a:schemeClr val="accent3"/>
                </a:solidFill>
                <a:effectLst/>
                <a:uLnTx/>
                <a:uFillTx/>
                <a:latin typeface="Amazon Ember" panose="020B0603020204020204" pitchFamily="34" charset="0"/>
                <a:ea typeface="Amazon Ember" panose="020B0603020204020204" pitchFamily="34" charset="0"/>
                <a:cs typeface="Amazon Ember" panose="020B0603020204020204" pitchFamily="34" charset="0"/>
              </a:rPr>
              <a:t> Return or replace items.  </a:t>
            </a:r>
            <a:r>
              <a:rPr kumimoji="0" lang="en-US" sz="1800" b="0" i="0" u="none" strike="noStrike" kern="1200" cap="none" spc="0" normalizeH="0" noProof="0" dirty="0">
                <a:ln>
                  <a:noFill/>
                </a:ln>
                <a:solidFill>
                  <a:schemeClr val="accent3"/>
                </a:solidFill>
                <a:effectLst/>
                <a:uLnTx/>
                <a:uFillTx/>
                <a:latin typeface="+mj-lt"/>
                <a:ea typeface="Amazon Ember" panose="020B0603020204020204" pitchFamily="34" charset="0"/>
                <a:cs typeface="Amazon Ember" panose="020B0603020204020204" pitchFamily="34" charset="0"/>
              </a:rPr>
              <a:t>For additional assistance, they contact Amazon Business Customer Service.</a:t>
            </a:r>
            <a:endParaRPr kumimoji="0" lang="en-US" sz="1800" b="0" i="0" u="none" strike="noStrike" kern="1200" cap="none" spc="0" normalizeH="0" baseline="0" noProof="0" dirty="0">
              <a:ln>
                <a:noFill/>
              </a:ln>
              <a:solidFill>
                <a:schemeClr val="accent3"/>
              </a:solidFill>
              <a:effectLst/>
              <a:uLnTx/>
              <a:uFillTx/>
              <a:latin typeface="+mj-lt"/>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endParaRPr>
          </a:p>
        </p:txBody>
      </p:sp>
      <p:sp>
        <p:nvSpPr>
          <p:cNvPr id="3" name="Rounded Rectangle 2"/>
          <p:cNvSpPr/>
          <p:nvPr/>
        </p:nvSpPr>
        <p:spPr>
          <a:xfrm>
            <a:off x="8032165" y="5219844"/>
            <a:ext cx="3819871" cy="537838"/>
          </a:xfrm>
          <a:prstGeom prst="roundRect">
            <a:avLst/>
          </a:prstGeom>
          <a:solidFill>
            <a:schemeClr val="accent4"/>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
            <a:extLst>
              <a:ext uri="{FF2B5EF4-FFF2-40B4-BE49-F238E27FC236}">
                <a16:creationId xmlns:a16="http://schemas.microsoft.com/office/drawing/2014/main" id="{0BB5612F-6A99-F843-83BF-B387B1C93B3A}"/>
              </a:ext>
            </a:extLst>
          </p:cNvPr>
          <p:cNvSpPr txBox="1">
            <a:spLocks/>
          </p:cNvSpPr>
          <p:nvPr/>
        </p:nvSpPr>
        <p:spPr>
          <a:xfrm>
            <a:off x="8150078" y="5262453"/>
            <a:ext cx="3614816" cy="42735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effectLst/>
                <a:uLnTx/>
                <a:uFillTx/>
                <a:latin typeface="Amazon Ember" panose="020B0603020204020204" pitchFamily="34" charset="0"/>
                <a:ea typeface="Amazon Ember" panose="020B0603020204020204" pitchFamily="34" charset="0"/>
                <a:cs typeface="Amazon Ember" panose="020B0603020204020204" pitchFamily="34" charset="0"/>
              </a:rPr>
              <a:t>Use </a:t>
            </a:r>
            <a:r>
              <a:rPr kumimoji="0" lang="en-US" sz="1800" b="1" i="0" u="none" strike="noStrike" kern="1200" cap="none" spc="0" normalizeH="0" baseline="0" noProof="0" dirty="0">
                <a:ln>
                  <a:noFill/>
                </a:ln>
                <a:solidFill>
                  <a:schemeClr val="accent2"/>
                </a:solidFill>
                <a:effectLst/>
                <a:uLnTx/>
                <a:uFillTx/>
                <a:latin typeface="Amazon Ember" panose="020B0603020204020204" pitchFamily="34" charset="0"/>
                <a:ea typeface="Amazon Ember" panose="020B0603020204020204" pitchFamily="34" charset="0"/>
                <a:cs typeface="Amazon Ember" panose="020B0603020204020204" pitchFamily="34" charset="0"/>
              </a:rPr>
              <a:t>Contact Us </a:t>
            </a:r>
            <a:r>
              <a:rPr kumimoji="0" lang="en-US" sz="1800" b="0" i="0" u="none" strike="noStrike" kern="1200" cap="none" spc="0" normalizeH="0" baseline="0" noProof="0" dirty="0">
                <a:ln>
                  <a:noFill/>
                </a:ln>
                <a:effectLst/>
                <a:uLnTx/>
                <a:uFillTx/>
                <a:latin typeface="Amazon Ember" panose="020B0603020204020204" pitchFamily="34" charset="0"/>
                <a:ea typeface="Amazon Ember" panose="020B0603020204020204" pitchFamily="34" charset="0"/>
                <a:cs typeface="Amazon Ember" panose="020B0603020204020204" pitchFamily="34" charset="0"/>
              </a:rPr>
              <a:t>or our </a:t>
            </a:r>
            <a:r>
              <a:rPr kumimoji="0" lang="en-US" sz="1800" b="1" i="0" u="none" strike="noStrike" kern="1200" cap="none" spc="0" normalizeH="0" noProof="0" dirty="0">
                <a:ln>
                  <a:noFill/>
                </a:ln>
                <a:solidFill>
                  <a:schemeClr val="accent2"/>
                </a:solidFill>
                <a:effectLst/>
                <a:uLnTx/>
                <a:uFillTx/>
                <a:latin typeface="Amazon Ember" panose="020B0603020204020204" pitchFamily="34" charset="0"/>
                <a:ea typeface="Amazon Ember" panose="020B0603020204020204" pitchFamily="34" charset="0"/>
                <a:cs typeface="Amazon Ember" panose="020B0603020204020204" pitchFamily="34" charset="0"/>
              </a:rPr>
              <a:t>Chat </a:t>
            </a:r>
            <a:r>
              <a:rPr kumimoji="0" lang="en-US" sz="1800" b="0" i="0" u="none" strike="noStrike" kern="1200" cap="none" spc="0" normalizeH="0" noProof="0" dirty="0">
                <a:ln>
                  <a:noFill/>
                </a:ln>
                <a:effectLst/>
                <a:uLnTx/>
                <a:uFillTx/>
                <a:latin typeface="Amazon Ember" panose="020B0603020204020204" pitchFamily="34" charset="0"/>
                <a:ea typeface="Amazon Ember" panose="020B0603020204020204" pitchFamily="34" charset="0"/>
                <a:cs typeface="Amazon Ember" panose="020B0603020204020204" pitchFamily="34" charset="0"/>
              </a:rPr>
              <a:t>feature for assistance with Returns</a:t>
            </a:r>
            <a:endParaRPr kumimoji="0" lang="en-US" sz="1800" b="0" i="1" u="none" strike="noStrike" kern="1200" cap="none" spc="0" normalizeH="0" baseline="0" noProof="0" dirty="0">
              <a:ln>
                <a:noFill/>
              </a:ln>
              <a:effectLst/>
              <a:uLnTx/>
              <a:uFillTx/>
              <a:latin typeface="Amazon Ember" panose="020B0603020204020204" pitchFamily="34" charset="0"/>
              <a:ea typeface="Amazon Ember" panose="020B0603020204020204" pitchFamily="34" charset="0"/>
              <a:cs typeface="Amazon Ember" panose="020B0603020204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endParaRPr>
          </a:p>
        </p:txBody>
      </p:sp>
      <p:pic>
        <p:nvPicPr>
          <p:cNvPr id="20" name="Picture 19"/>
          <p:cNvPicPr>
            <a:picLocks noChangeAspect="1"/>
          </p:cNvPicPr>
          <p:nvPr/>
        </p:nvPicPr>
        <p:blipFill>
          <a:blip r:embed="rId3"/>
          <a:stretch>
            <a:fillRect/>
          </a:stretch>
        </p:blipFill>
        <p:spPr>
          <a:xfrm>
            <a:off x="8729678" y="1894694"/>
            <a:ext cx="2431493" cy="633801"/>
          </a:xfrm>
          <a:prstGeom prst="rect">
            <a:avLst/>
          </a:prstGeom>
          <a:ln w="9525" cap="sq">
            <a:solidFill>
              <a:schemeClr val="accent1"/>
            </a:solidFill>
            <a:prstDash val="solid"/>
            <a:miter lim="800000"/>
          </a:ln>
          <a:effectLst>
            <a:outerShdw blurRad="50800" dist="38100" dir="5400000" algn="t" rotWithShape="0">
              <a:prstClr val="black">
                <a:alpha val="40000"/>
              </a:prstClr>
            </a:outerShdw>
          </a:effectLst>
        </p:spPr>
      </p:pic>
      <p:sp>
        <p:nvSpPr>
          <p:cNvPr id="21" name="Rounded Rectangle 20"/>
          <p:cNvSpPr/>
          <p:nvPr/>
        </p:nvSpPr>
        <p:spPr>
          <a:xfrm>
            <a:off x="9568470" y="2015170"/>
            <a:ext cx="504110" cy="337194"/>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4"/>
          <a:stretch>
            <a:fillRect/>
          </a:stretch>
        </p:blipFill>
        <p:spPr>
          <a:xfrm>
            <a:off x="8729678" y="2650873"/>
            <a:ext cx="2435213" cy="2446593"/>
          </a:xfrm>
          <a:prstGeom prst="rect">
            <a:avLst/>
          </a:prstGeom>
          <a:ln w="9525" cap="sq">
            <a:solidFill>
              <a:schemeClr val="accent1"/>
            </a:solidFill>
            <a:prstDash val="solid"/>
            <a:miter lim="800000"/>
          </a:ln>
          <a:effectLst>
            <a:outerShdw blurRad="50800" dist="38100" dir="5400000" algn="t" rotWithShape="0">
              <a:prstClr val="black">
                <a:alpha val="40000"/>
              </a:prstClr>
            </a:outerShdw>
          </a:effectLst>
        </p:spPr>
      </p:pic>
      <p:sp>
        <p:nvSpPr>
          <p:cNvPr id="23" name="Rounded Rectangle 22"/>
          <p:cNvSpPr/>
          <p:nvPr/>
        </p:nvSpPr>
        <p:spPr>
          <a:xfrm>
            <a:off x="10112764" y="2014028"/>
            <a:ext cx="798607" cy="33833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a:stretch>
            <a:fillRect/>
          </a:stretch>
        </p:blipFill>
        <p:spPr>
          <a:xfrm>
            <a:off x="4996434" y="3952398"/>
            <a:ext cx="2400300" cy="211455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9" name="Picture 18"/>
          <p:cNvPicPr>
            <a:picLocks noChangeAspect="1"/>
          </p:cNvPicPr>
          <p:nvPr/>
        </p:nvPicPr>
        <p:blipFill>
          <a:blip r:embed="rId6"/>
          <a:stretch>
            <a:fillRect/>
          </a:stretch>
        </p:blipFill>
        <p:spPr>
          <a:xfrm>
            <a:off x="5086921" y="4112073"/>
            <a:ext cx="2219325" cy="419100"/>
          </a:xfrm>
          <a:prstGeom prst="rect">
            <a:avLst/>
          </a:prstGeom>
        </p:spPr>
      </p:pic>
      <p:sp>
        <p:nvSpPr>
          <p:cNvPr id="10" name="Rounded Rectangle 9"/>
          <p:cNvSpPr/>
          <p:nvPr/>
        </p:nvSpPr>
        <p:spPr>
          <a:xfrm>
            <a:off x="5086921" y="4890982"/>
            <a:ext cx="2173778" cy="371471"/>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3496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Amazon Business Benefits</a:t>
            </a:r>
          </a:p>
        </p:txBody>
      </p:sp>
      <p:sp>
        <p:nvSpPr>
          <p:cNvPr id="3" name="Rectangle 2"/>
          <p:cNvSpPr/>
          <p:nvPr/>
        </p:nvSpPr>
        <p:spPr>
          <a:xfrm>
            <a:off x="829778" y="1380850"/>
            <a:ext cx="7769099" cy="5047536"/>
          </a:xfrm>
          <a:prstGeom prst="rect">
            <a:avLst/>
          </a:prstGeom>
        </p:spPr>
        <p:txBody>
          <a:bodyPr wrap="square">
            <a:spAutoFit/>
          </a:bodyPr>
          <a:lstStyle/>
          <a:p>
            <a:pPr defTabSz="914354"/>
            <a:r>
              <a:rPr lang="en-US" sz="1400" b="1" u="sng"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Business Pricing &amp; Quantity Discounts</a:t>
            </a:r>
          </a:p>
          <a:p>
            <a:pPr marL="461963" indent="-234950" defTabSz="914354">
              <a:buFont typeface="Arial" panose="020B0604020202020204" pitchFamily="34" charset="0"/>
              <a:buChar char="•"/>
            </a:pPr>
            <a:r>
              <a:rPr lang="en-US" sz="1400" dirty="0">
                <a:solidFill>
                  <a:srgbClr val="474747"/>
                </a:solidFill>
                <a:ea typeface="Amazon Ember" panose="02000000000000000000" pitchFamily="2" charset="0"/>
              </a:rPr>
              <a:t>As a registered business on Amazon Business, you will receive business pricing and quantity discounts. </a:t>
            </a:r>
            <a:r>
              <a:rPr lang="en-US" sz="1400" dirty="0">
                <a:solidFill>
                  <a:srgbClr val="474747"/>
                </a:solidFill>
                <a:ea typeface="Amazon Ember" panose="02000000000000000000" pitchFamily="2" charset="0"/>
                <a:hlinkClick r:id="rId2"/>
              </a:rPr>
              <a:t>Click</a:t>
            </a:r>
            <a:r>
              <a:rPr lang="en-US" sz="1400" dirty="0">
                <a:solidFill>
                  <a:srgbClr val="474747"/>
                </a:solidFill>
                <a:ea typeface="Amazon Ember" panose="02000000000000000000" pitchFamily="2" charset="0"/>
              </a:rPr>
              <a:t> to learn more.</a:t>
            </a:r>
            <a:endParaRPr lang="en-US" sz="1400" dirty="0">
              <a:solidFill>
                <a:schemeClr val="tx2"/>
              </a:solidFill>
              <a:ea typeface="Amazon Ember" panose="02000000000000000000" pitchFamily="2" charset="0"/>
            </a:endParaRPr>
          </a:p>
          <a:p>
            <a:pPr marL="461963" indent="-234950" defTabSz="914354">
              <a:buFont typeface="Arial" panose="020B0604020202020204" pitchFamily="34" charset="0"/>
              <a:buChar char="•"/>
            </a:pPr>
            <a:endParaRPr lang="en-US" sz="1400" dirty="0">
              <a:solidFill>
                <a:schemeClr val="tx2"/>
              </a:solidFill>
              <a:ea typeface="Amazon Ember" panose="02000000000000000000" pitchFamily="2" charset="0"/>
            </a:endParaRPr>
          </a:p>
          <a:p>
            <a:pPr marL="461963" indent="-461963" defTabSz="914354"/>
            <a:r>
              <a:rPr lang="en-US" sz="1400" b="1" u="sng"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Business Prime </a:t>
            </a:r>
          </a:p>
          <a:p>
            <a:pPr marL="461963" indent="-234950" defTabSz="914354">
              <a:buFont typeface="Arial" panose="020B0604020202020204" pitchFamily="34" charset="0"/>
              <a:buChar char="•"/>
            </a:pPr>
            <a:r>
              <a:rPr lang="en-US" sz="1400" dirty="0">
                <a:solidFill>
                  <a:srgbClr val="474747"/>
                </a:solidFill>
                <a:ea typeface="Amazon Ember" panose="02000000000000000000" pitchFamily="2" charset="0"/>
              </a:rPr>
              <a:t>Once Business Prime has been purchased, all users on the centralized account will receive Free Two-Day Shipping on eligible items. There are multiple pricing tiers to meet the needs of businesses of all sizes. </a:t>
            </a:r>
            <a:r>
              <a:rPr lang="en-US" sz="1400" dirty="0">
                <a:solidFill>
                  <a:srgbClr val="474747"/>
                </a:solidFill>
                <a:ea typeface="Amazon Ember" panose="02000000000000000000" pitchFamily="2" charset="0"/>
                <a:hlinkClick r:id="rId3"/>
              </a:rPr>
              <a:t>Click</a:t>
            </a:r>
            <a:r>
              <a:rPr lang="en-US" sz="1400" dirty="0">
                <a:solidFill>
                  <a:srgbClr val="474747"/>
                </a:solidFill>
                <a:ea typeface="Amazon Ember" panose="02000000000000000000" pitchFamily="2" charset="0"/>
              </a:rPr>
              <a:t> to learn more. </a:t>
            </a:r>
          </a:p>
          <a:p>
            <a:pPr marL="227013" defTabSz="914354"/>
            <a:endParaRPr lang="en-US" sz="1400" dirty="0">
              <a:solidFill>
                <a:srgbClr val="474747"/>
              </a:solidFill>
              <a:ea typeface="Amazon Ember" panose="02000000000000000000" pitchFamily="2" charset="0"/>
            </a:endParaRPr>
          </a:p>
          <a:p>
            <a:pPr marL="461963" indent="-461963" defTabSz="914354"/>
            <a:r>
              <a:rPr lang="en-US" sz="1400" b="1" u="sng"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Buying Policies</a:t>
            </a:r>
          </a:p>
          <a:p>
            <a:pPr marL="461963" indent="-234950" defTabSz="914354">
              <a:buFont typeface="Arial" panose="020B0604020202020204" pitchFamily="34" charset="0"/>
              <a:buChar char="•"/>
            </a:pPr>
            <a:r>
              <a:rPr lang="en-US" sz="1400" dirty="0">
                <a:solidFill>
                  <a:srgbClr val="474747"/>
                </a:solidFill>
                <a:ea typeface="Amazon Ember" panose="02000000000000000000" pitchFamily="2" charset="0"/>
              </a:rPr>
              <a:t>Customize Amazon Business to your organization’s buying standards and procedures. Features include approval workflows, negotiated pricing, and preferred suppliers and preferred products. </a:t>
            </a:r>
          </a:p>
          <a:p>
            <a:pPr marL="461963" indent="-461963" defTabSz="914354"/>
            <a:endParaRPr lang="en-US" sz="1400" dirty="0">
              <a:solidFill>
                <a:srgbClr val="474747"/>
              </a:solidFill>
              <a:ea typeface="Amazon Ember" panose="02000000000000000000" pitchFamily="2" charset="0"/>
            </a:endParaRPr>
          </a:p>
          <a:p>
            <a:pPr marL="461963" indent="-461963" defTabSz="914354"/>
            <a:r>
              <a:rPr lang="en-US" sz="1400" b="1" u="sng"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Business-Only Selection</a:t>
            </a:r>
          </a:p>
          <a:p>
            <a:pPr marL="461963" indent="-234950" defTabSz="914354">
              <a:buFont typeface="Arial" panose="020B0604020202020204" pitchFamily="34" charset="0"/>
              <a:buChar char="•"/>
            </a:pPr>
            <a:r>
              <a:rPr lang="en-US" sz="1400" dirty="0">
                <a:solidFill>
                  <a:srgbClr val="474747"/>
                </a:solidFill>
                <a:ea typeface="Amazon Ember" panose="02000000000000000000" pitchFamily="2" charset="0"/>
              </a:rPr>
              <a:t>Business-only selection refers to items and offers that are only available for purchase by Amazon Business customers.</a:t>
            </a:r>
          </a:p>
          <a:p>
            <a:pPr marL="461963" indent="-461963" defTabSz="914354"/>
            <a:endParaRPr lang="en-US" sz="1400" dirty="0">
              <a:solidFill>
                <a:srgbClr val="474747"/>
              </a:solidFill>
              <a:ea typeface="Amazon Ember" panose="02000000000000000000" pitchFamily="2" charset="0"/>
            </a:endParaRPr>
          </a:p>
          <a:p>
            <a:pPr marL="461963" indent="-461963" defTabSz="914354"/>
            <a:r>
              <a:rPr lang="en-US" sz="1400" b="1" u="sng"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Amazon Business Analytics</a:t>
            </a:r>
          </a:p>
          <a:p>
            <a:pPr marL="461963" indent="-234950" defTabSz="914354">
              <a:buFont typeface="Arial" panose="020B0604020202020204" pitchFamily="34" charset="0"/>
              <a:buChar char="•"/>
            </a:pPr>
            <a:r>
              <a:rPr lang="en-US" sz="1400" dirty="0">
                <a:solidFill>
                  <a:srgbClr val="474747"/>
                </a:solidFill>
                <a:ea typeface="Amazon Ember" panose="02000000000000000000" pitchFamily="2" charset="0"/>
              </a:rPr>
              <a:t>Use Amazon Business Analytics to view data about your orders, create and filter reports based on your business needs, and view both charts and tables. </a:t>
            </a:r>
            <a:r>
              <a:rPr lang="en-US" sz="1400" dirty="0">
                <a:solidFill>
                  <a:srgbClr val="474747"/>
                </a:solidFill>
                <a:ea typeface="Amazon Ember" panose="02000000000000000000" pitchFamily="2" charset="0"/>
                <a:hlinkClick r:id="rId4"/>
              </a:rPr>
              <a:t>Click</a:t>
            </a:r>
            <a:r>
              <a:rPr lang="en-US" sz="1400" dirty="0">
                <a:solidFill>
                  <a:srgbClr val="474747"/>
                </a:solidFill>
                <a:ea typeface="Amazon Ember" panose="02000000000000000000" pitchFamily="2" charset="0"/>
              </a:rPr>
              <a:t> to learn more.</a:t>
            </a:r>
          </a:p>
          <a:p>
            <a:pPr marL="461963" indent="-461963" defTabSz="914354">
              <a:buFont typeface="Arial" panose="020B0604020202020204" pitchFamily="34" charset="0"/>
              <a:buChar char="•"/>
            </a:pPr>
            <a:endParaRPr lang="en-US" sz="1400" dirty="0">
              <a:solidFill>
                <a:srgbClr val="474747"/>
              </a:solidFill>
              <a:latin typeface="Amazon Ember" panose="02000000000000000000" pitchFamily="2" charset="0"/>
              <a:ea typeface="Amazon Ember" panose="02000000000000000000" pitchFamily="2" charset="0"/>
            </a:endParaRPr>
          </a:p>
          <a:p>
            <a:pPr marL="461963" indent="-234950" defTabSz="914354">
              <a:buFont typeface="Arial" panose="020B0604020202020204" pitchFamily="34" charset="0"/>
              <a:buChar char="•"/>
            </a:pPr>
            <a:endParaRPr lang="en-US" sz="1400" dirty="0">
              <a:solidFill>
                <a:srgbClr val="474747"/>
              </a:solidFill>
              <a:latin typeface="Amazon Ember" panose="02000000000000000000" pitchFamily="2" charset="0"/>
              <a:ea typeface="Amazon Ember" panose="02000000000000000000" pitchFamily="2" charset="0"/>
            </a:endParaRPr>
          </a:p>
        </p:txBody>
      </p:sp>
      <p:grpSp>
        <p:nvGrpSpPr>
          <p:cNvPr id="4" name="Group 3"/>
          <p:cNvGrpSpPr/>
          <p:nvPr/>
        </p:nvGrpSpPr>
        <p:grpSpPr>
          <a:xfrm>
            <a:off x="9310339" y="915350"/>
            <a:ext cx="2016061" cy="1377721"/>
            <a:chOff x="5018905" y="2517497"/>
            <a:chExt cx="1529270" cy="931816"/>
          </a:xfrm>
          <a:effectLst>
            <a:outerShdw blurRad="50800" dist="38100" dir="5400000" algn="t" rotWithShape="0">
              <a:prstClr val="black">
                <a:alpha val="40000"/>
              </a:prstClr>
            </a:outerShdw>
          </a:effectLst>
        </p:grpSpPr>
        <p:grpSp>
          <p:nvGrpSpPr>
            <p:cNvPr id="5" name="Group 4"/>
            <p:cNvGrpSpPr/>
            <p:nvPr/>
          </p:nvGrpSpPr>
          <p:grpSpPr>
            <a:xfrm>
              <a:off x="5018905" y="2517497"/>
              <a:ext cx="1529270" cy="931816"/>
              <a:chOff x="5105498" y="2182217"/>
              <a:chExt cx="1495666" cy="931814"/>
            </a:xfrm>
          </p:grpSpPr>
          <p:pic>
            <p:nvPicPr>
              <p:cNvPr id="7" name="Picture 6"/>
              <p:cNvPicPr>
                <a:picLocks noChangeAspect="1"/>
              </p:cNvPicPr>
              <p:nvPr/>
            </p:nvPicPr>
            <p:blipFill rotWithShape="1">
              <a:blip r:embed="rId5">
                <a:extLst>
                  <a:ext uri="{BEBA8EAE-BF5A-486C-A8C5-ECC9F3942E4B}">
                    <a14:imgProps xmlns:a14="http://schemas.microsoft.com/office/drawing/2010/main">
                      <a14:imgLayer r:embed="rId6">
                        <a14:imgEffect>
                          <a14:sharpenSoften amount="-10000"/>
                        </a14:imgEffect>
                      </a14:imgLayer>
                    </a14:imgProps>
                  </a:ext>
                </a:extLst>
              </a:blip>
              <a:srcRect l="79910" t="31475" r="598" b="54269"/>
              <a:stretch/>
            </p:blipFill>
            <p:spPr>
              <a:xfrm>
                <a:off x="5105498" y="2819401"/>
                <a:ext cx="1495665" cy="294630"/>
              </a:xfrm>
              <a:prstGeom prst="rect">
                <a:avLst/>
              </a:prstGeom>
              <a:ln w="9525">
                <a:solidFill>
                  <a:schemeClr val="bg2"/>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7">
                <a:extLst>
                  <a:ext uri="{BEBA8EAE-BF5A-486C-A8C5-ECC9F3942E4B}">
                    <a14:imgProps xmlns:a14="http://schemas.microsoft.com/office/drawing/2010/main">
                      <a14:imgLayer r:embed="rId6">
                        <a14:imgEffect>
                          <a14:sharpenSoften amount="10000"/>
                        </a14:imgEffect>
                      </a14:imgLayer>
                    </a14:imgProps>
                  </a:ext>
                </a:extLst>
              </a:blip>
              <a:srcRect l="79910" t="441" r="598" b="68525"/>
              <a:stretch/>
            </p:blipFill>
            <p:spPr>
              <a:xfrm>
                <a:off x="5105498" y="2182217"/>
                <a:ext cx="1495666" cy="641360"/>
              </a:xfrm>
              <a:prstGeom prst="rect">
                <a:avLst/>
              </a:prstGeom>
              <a:ln w="9525">
                <a:solidFill>
                  <a:schemeClr val="bg2"/>
                </a:solidFill>
              </a:ln>
              <a:effectLst>
                <a:outerShdw blurRad="292100" dist="139700" dir="2700000" algn="tl" rotWithShape="0">
                  <a:srgbClr val="333333">
                    <a:alpha val="65000"/>
                  </a:srgbClr>
                </a:outerShdw>
              </a:effectLst>
            </p:spPr>
          </p:pic>
        </p:grpSp>
        <p:sp>
          <p:nvSpPr>
            <p:cNvPr id="6" name="Rectangle 5"/>
            <p:cNvSpPr/>
            <p:nvPr/>
          </p:nvSpPr>
          <p:spPr>
            <a:xfrm flipV="1">
              <a:off x="5031000" y="2714485"/>
              <a:ext cx="1517174" cy="440194"/>
            </a:xfrm>
            <a:prstGeom prst="rect">
              <a:avLst/>
            </a:prstGeom>
            <a:no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p:cNvPicPr>
            <a:picLocks noChangeAspect="1"/>
          </p:cNvPicPr>
          <p:nvPr/>
        </p:nvPicPr>
        <p:blipFill>
          <a:blip r:embed="rId8"/>
          <a:stretch>
            <a:fillRect/>
          </a:stretch>
        </p:blipFill>
        <p:spPr>
          <a:xfrm>
            <a:off x="9177280" y="2804016"/>
            <a:ext cx="2224311" cy="509046"/>
          </a:xfrm>
          <a:prstGeom prst="rect">
            <a:avLst/>
          </a:prstGeom>
          <a:ln w="9525">
            <a:solidFill>
              <a:schemeClr val="bg2"/>
            </a:solidFill>
          </a:ln>
          <a:effectLst>
            <a:outerShdw blurRad="50800" dist="38100" dir="5400000" algn="t" rotWithShape="0">
              <a:prstClr val="black">
                <a:alpha val="40000"/>
              </a:prstClr>
            </a:outerShdw>
          </a:effectLst>
        </p:spPr>
      </p:pic>
      <p:pic>
        <p:nvPicPr>
          <p:cNvPr id="10" name="Picture 9"/>
          <p:cNvPicPr>
            <a:picLocks noChangeAspect="1"/>
          </p:cNvPicPr>
          <p:nvPr/>
        </p:nvPicPr>
        <p:blipFill rotWithShape="1">
          <a:blip r:embed="rId9"/>
          <a:srcRect t="10819"/>
          <a:stretch/>
        </p:blipFill>
        <p:spPr>
          <a:xfrm>
            <a:off x="9132975" y="3898574"/>
            <a:ext cx="2312917" cy="406624"/>
          </a:xfrm>
          <a:prstGeom prst="rect">
            <a:avLst/>
          </a:prstGeom>
          <a:ln w="9525">
            <a:solidFill>
              <a:schemeClr val="bg2"/>
            </a:solidFill>
          </a:ln>
          <a:effectLst>
            <a:outerShdw blurRad="50800" dist="38100" dir="5400000" algn="t" rotWithShape="0">
              <a:prstClr val="black">
                <a:alpha val="40000"/>
              </a:prstClr>
            </a:outerShdw>
          </a:effectLst>
        </p:spPr>
      </p:pic>
      <p:pic>
        <p:nvPicPr>
          <p:cNvPr id="13" name="Picture 12"/>
          <p:cNvPicPr>
            <a:picLocks noChangeAspect="1"/>
          </p:cNvPicPr>
          <p:nvPr/>
        </p:nvPicPr>
        <p:blipFill rotWithShape="1">
          <a:blip r:embed="rId10"/>
          <a:srcRect l="-947" t="47599" r="67410" b="12816"/>
          <a:stretch/>
        </p:blipFill>
        <p:spPr>
          <a:xfrm>
            <a:off x="9300786" y="4890710"/>
            <a:ext cx="1977293" cy="749638"/>
          </a:xfrm>
          <a:prstGeom prst="rect">
            <a:avLst/>
          </a:prstGeom>
          <a:ln w="9525">
            <a:solidFill>
              <a:schemeClr val="bg2"/>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477482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Business Customer Support</a:t>
            </a:r>
          </a:p>
          <a:p>
            <a:endParaRPr lang="en-US" dirty="0"/>
          </a:p>
        </p:txBody>
      </p:sp>
    </p:spTree>
    <p:extLst>
      <p:ext uri="{BB962C8B-B14F-4D97-AF65-F5344CB8AC3E}">
        <p14:creationId xmlns:p14="http://schemas.microsoft.com/office/powerpoint/2010/main" val="432982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47" y="0"/>
            <a:ext cx="11644439" cy="1325563"/>
          </a:xfrm>
        </p:spPr>
        <p:txBody>
          <a:bodyPr/>
          <a:lstStyle/>
          <a:p>
            <a:r>
              <a:rPr lang="en-US" dirty="0"/>
              <a:t>Business Customer Support</a:t>
            </a:r>
          </a:p>
        </p:txBody>
      </p:sp>
      <p:sp>
        <p:nvSpPr>
          <p:cNvPr id="9" name="Text Placeholder 2">
            <a:extLst>
              <a:ext uri="{FF2B5EF4-FFF2-40B4-BE49-F238E27FC236}">
                <a16:creationId xmlns:a16="http://schemas.microsoft.com/office/drawing/2014/main" id="{0BB5612F-6A99-F843-83BF-B387B1C93B3A}"/>
              </a:ext>
            </a:extLst>
          </p:cNvPr>
          <p:cNvSpPr txBox="1">
            <a:spLocks/>
          </p:cNvSpPr>
          <p:nvPr/>
        </p:nvSpPr>
        <p:spPr>
          <a:xfrm>
            <a:off x="829778" y="1078278"/>
            <a:ext cx="10389208" cy="42735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rPr>
              <a:t>Dedicated U.S. based </a:t>
            </a:r>
            <a:r>
              <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hlinkClick r:id="rId2"/>
              </a:rPr>
              <a:t>Business Customer Support </a:t>
            </a:r>
            <a:r>
              <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rPr>
              <a:t>can be reached a number of ways including email, chat and phone. </a:t>
            </a:r>
            <a:r>
              <a:rPr kumimoji="0" lang="en-US" sz="1800" b="0" i="1"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rPr>
              <a:t>Not sure what you’re looking for? Learn more about the features and benefits on Amazon Business </a:t>
            </a:r>
            <a:r>
              <a:rPr kumimoji="0" lang="en-US" sz="1800" b="0" i="1"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hlinkClick r:id="rId3"/>
              </a:rPr>
              <a:t>HERE</a:t>
            </a:r>
            <a:r>
              <a:rPr kumimoji="0" lang="en-US" sz="1800" b="0" i="1"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rPr>
              <a:t>.</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endParaRPr>
          </a:p>
        </p:txBody>
      </p:sp>
      <p:pic>
        <p:nvPicPr>
          <p:cNvPr id="10" name="Picture 9"/>
          <p:cNvPicPr>
            <a:picLocks noChangeAspect="1"/>
          </p:cNvPicPr>
          <p:nvPr/>
        </p:nvPicPr>
        <p:blipFill>
          <a:blip r:embed="rId4"/>
          <a:stretch>
            <a:fillRect/>
          </a:stretch>
        </p:blipFill>
        <p:spPr>
          <a:xfrm>
            <a:off x="2436434" y="2122567"/>
            <a:ext cx="6524686" cy="4302326"/>
          </a:xfrm>
          <a:prstGeom prst="rect">
            <a:avLst/>
          </a:prstGeom>
          <a:ln w="9525" cap="sq">
            <a:solidFill>
              <a:schemeClr val="bg1">
                <a:lumMod val="90000"/>
              </a:schemeClr>
            </a:solidFill>
            <a:prstDash val="solid"/>
            <a:miter lim="800000"/>
          </a:ln>
          <a:effectLst>
            <a:outerShdw blurRad="50800" dist="38100" dir="5400000" algn="t" rotWithShape="0">
              <a:prstClr val="black">
                <a:alpha val="40000"/>
              </a:prstClr>
            </a:outerShdw>
          </a:effectLst>
        </p:spPr>
      </p:pic>
      <p:pic>
        <p:nvPicPr>
          <p:cNvPr id="11" name="Picture 10"/>
          <p:cNvPicPr>
            <a:picLocks noChangeAspect="1"/>
          </p:cNvPicPr>
          <p:nvPr/>
        </p:nvPicPr>
        <p:blipFill>
          <a:blip r:embed="rId5"/>
          <a:stretch>
            <a:fillRect/>
          </a:stretch>
        </p:blipFill>
        <p:spPr>
          <a:xfrm>
            <a:off x="8660222" y="2583026"/>
            <a:ext cx="2009775" cy="523875"/>
          </a:xfrm>
          <a:prstGeom prst="rect">
            <a:avLst/>
          </a:prstGeom>
          <a:ln w="9525" cap="sq">
            <a:solidFill>
              <a:schemeClr val="bg1">
                <a:lumMod val="90000"/>
              </a:schemeClr>
            </a:solidFill>
            <a:prstDash val="solid"/>
            <a:miter lim="800000"/>
          </a:ln>
          <a:effectLst>
            <a:outerShdw blurRad="50800" dist="38100" dir="5400000" algn="t" rotWithShape="0">
              <a:prstClr val="black">
                <a:alpha val="40000"/>
              </a:prstClr>
            </a:outerShdw>
          </a:effectLst>
        </p:spPr>
      </p:pic>
      <p:sp>
        <p:nvSpPr>
          <p:cNvPr id="12" name="Rounded Rectangle 11"/>
          <p:cNvSpPr/>
          <p:nvPr/>
        </p:nvSpPr>
        <p:spPr>
          <a:xfrm>
            <a:off x="6214188" y="2122567"/>
            <a:ext cx="298579" cy="294062"/>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762931" y="2679270"/>
            <a:ext cx="743338" cy="294062"/>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038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7" y="0"/>
            <a:ext cx="11644439" cy="1325563"/>
          </a:xfrm>
        </p:spPr>
        <p:txBody>
          <a:bodyPr/>
          <a:lstStyle/>
          <a:p>
            <a:r>
              <a:rPr lang="en-US" dirty="0"/>
              <a:t>Common Customer Support Questions </a:t>
            </a:r>
          </a:p>
        </p:txBody>
      </p:sp>
      <p:sp>
        <p:nvSpPr>
          <p:cNvPr id="3"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2735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7CB6"/>
                </a:solidFill>
                <a:effectLst/>
                <a:uLnTx/>
                <a:uFillTx/>
                <a:latin typeface="+mn-lt"/>
                <a:ea typeface="Amazon Ember" panose="02000000000000000000" pitchFamily="2" charset="0"/>
                <a:cs typeface="+mn-cs"/>
              </a:rPr>
              <a:t>See below for quick resolutions to frequently asked questions from your end users as well as contact information for a variety of support resources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7CB6"/>
              </a:solidFill>
              <a:effectLst/>
              <a:uLnTx/>
              <a:uFillTx/>
              <a:latin typeface="+mn-lt"/>
              <a:ea typeface="Amazon Ember" panose="02000000000000000000" pitchFamily="2" charset="0"/>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7FCCEC"/>
              </a:solidFill>
              <a:effectLst/>
              <a:uLnTx/>
              <a:uFillTx/>
              <a:latin typeface="+mn-lt"/>
              <a:ea typeface="Amazon Ember" panose="02000000000000000000" pitchFamily="2" charset="0"/>
              <a:cs typeface="+mn-cs"/>
            </a:endParaRPr>
          </a:p>
        </p:txBody>
      </p:sp>
      <p:sp>
        <p:nvSpPr>
          <p:cNvPr id="4" name="Rectangle 3"/>
          <p:cNvSpPr/>
          <p:nvPr/>
        </p:nvSpPr>
        <p:spPr>
          <a:xfrm>
            <a:off x="947491" y="1860708"/>
            <a:ext cx="9735164" cy="2431435"/>
          </a:xfrm>
          <a:prstGeom prst="rect">
            <a:avLst/>
          </a:prstGeom>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7CB6"/>
                </a:solidFill>
                <a:effectLst/>
                <a:uLnTx/>
                <a:uFillTx/>
                <a:latin typeface="Amazon Ember" panose="020B0603020204020204" pitchFamily="34" charset="0"/>
                <a:ea typeface="Amazon Ember" panose="020B0603020204020204" pitchFamily="34" charset="0"/>
                <a:cs typeface="Amazon Ember" panose="020B0603020204020204" pitchFamily="34" charset="0"/>
              </a:rPr>
              <a:t>Contact Business Customer Support</a:t>
            </a:r>
            <a:r>
              <a:rPr kumimoji="0" lang="en-US" sz="1400" b="0" i="0" u="none" strike="noStrike" kern="1200" cap="none" spc="0" normalizeH="0" baseline="0" noProof="0" dirty="0">
                <a:ln>
                  <a:noFill/>
                </a:ln>
                <a:solidFill>
                  <a:srgbClr val="007CB6"/>
                </a:solidFill>
                <a:effectLst/>
                <a:uLnTx/>
                <a:uFillTx/>
                <a:latin typeface="Amazon Ember" panose="020B0603020204020204" pitchFamily="34" charset="0"/>
                <a:ea typeface="Amazon Ember" panose="020B0603020204020204" pitchFamily="34" charset="0"/>
                <a:cs typeface="Amazon Ember" panose="020B0603020204020204" pitchFamily="34" charset="0"/>
              </a:rPr>
              <a:t>: </a:t>
            </a:r>
            <a:r>
              <a:rPr kumimoji="0" lang="en-US" sz="1400" b="1" i="0" u="none" strike="noStrike" kern="1200" cap="none" spc="0" normalizeH="0" baseline="0" noProof="0" dirty="0">
                <a:ln>
                  <a:noFill/>
                </a:ln>
                <a:solidFill>
                  <a:srgbClr val="474747"/>
                </a:solidFill>
                <a:effectLst/>
                <a:uLnTx/>
                <a:uFillTx/>
                <a:latin typeface="Amazon Ember" panose="020B0603020204020204" pitchFamily="34" charset="0"/>
                <a:ea typeface="Amazon Ember" panose="020B0603020204020204" pitchFamily="34" charset="0"/>
                <a:cs typeface="Amazon Ember" panose="020B0603020204020204" pitchFamily="34" charset="0"/>
                <a:hlinkClick r:id="rId2"/>
              </a:rPr>
              <a:t>CLICK HERE</a:t>
            </a:r>
            <a:endParaRPr kumimoji="0" lang="en-US" sz="1400" b="1" i="0" u="none" strike="noStrike" kern="1200" cap="none" spc="0" normalizeH="0" baseline="0" noProof="0" dirty="0">
              <a:ln>
                <a:noFill/>
              </a:ln>
              <a:solidFill>
                <a:srgbClr val="474747"/>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a:p>
            <a:pPr marL="800100" marR="0" lvl="1" indent="-3429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82947"/>
                </a:solidFill>
                <a:effectLst/>
                <a:uLnTx/>
                <a:uFillTx/>
                <a:ea typeface="Amazon Ember" panose="02000000000000000000" pitchFamily="2" charset="0"/>
              </a:rPr>
              <a:t>Provides end users the option to call, email, or live chat. Please use this method of contact for anything relating to an order, transaction, charge, or shipment </a:t>
            </a:r>
            <a:endParaRPr lang="en-US" sz="1400" dirty="0">
              <a:solidFill>
                <a:srgbClr val="182947"/>
              </a:solidFill>
              <a:ea typeface="Amazon Ember" panose="02000000000000000000" pitchFamily="2" charset="0"/>
            </a:endParaRPr>
          </a:p>
          <a:p>
            <a:pPr marR="0" lvl="1" algn="l" defTabSz="914354"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srgbClr val="182947"/>
              </a:solidFill>
              <a:effectLst/>
              <a:uLnTx/>
              <a:uFillTx/>
              <a:ea typeface="Amazon Ember" panose="02000000000000000000" pitchFamily="2" charset="0"/>
            </a:endParaRPr>
          </a:p>
          <a:p>
            <a:pPr lvl="0" defTabSz="914354">
              <a:defRPr/>
            </a:pPr>
            <a:r>
              <a:rPr lang="en-US" sz="1400" b="1" u="sng" dirty="0">
                <a:solidFill>
                  <a:srgbClr val="007CB6"/>
                </a:solidFill>
                <a:latin typeface="Amazon Ember" panose="020B0603020204020204" pitchFamily="34" charset="0"/>
                <a:ea typeface="Amazon Ember" panose="020B0603020204020204" pitchFamily="34" charset="0"/>
                <a:cs typeface="Amazon Ember" panose="020B0603020204020204" pitchFamily="34" charset="0"/>
              </a:rPr>
              <a:t>Call Business Customer Support</a:t>
            </a:r>
            <a:r>
              <a:rPr lang="en-US" sz="1400" dirty="0">
                <a:solidFill>
                  <a:srgbClr val="007CB6"/>
                </a:solidFill>
                <a:ea typeface="Amazon Ember" panose="02000000000000000000" pitchFamily="2" charset="0"/>
              </a:rPr>
              <a:t>: </a:t>
            </a:r>
            <a:endParaRPr lang="en-US" sz="1400" b="1" dirty="0">
              <a:solidFill>
                <a:srgbClr val="474747"/>
              </a:solidFill>
              <a:ea typeface="Amazon Ember" panose="02000000000000000000" pitchFamily="2" charset="0"/>
            </a:endParaRPr>
          </a:p>
          <a:p>
            <a:pPr marL="800100" lvl="1" indent="-342900" defTabSz="914354">
              <a:buFont typeface="Arial" panose="020B0604020202020204" pitchFamily="34" charset="0"/>
              <a:buChar char="•"/>
              <a:defRPr/>
            </a:pPr>
            <a:r>
              <a:rPr lang="en-US" sz="1400" dirty="0">
                <a:solidFill>
                  <a:srgbClr val="182947"/>
                </a:solidFill>
                <a:ea typeface="Amazon Ember" panose="02000000000000000000" pitchFamily="2" charset="0"/>
              </a:rPr>
              <a:t>888. 281. 3847</a:t>
            </a:r>
            <a:endParaRPr kumimoji="0" lang="en-US" sz="1400" b="0" i="0" u="none" strike="noStrike" kern="1200" cap="none" spc="0" normalizeH="0" baseline="0" noProof="0" dirty="0">
              <a:ln>
                <a:noFill/>
              </a:ln>
              <a:solidFill>
                <a:srgbClr val="182947"/>
              </a:solidFill>
              <a:effectLst/>
              <a:uLnTx/>
              <a:uFillTx/>
              <a:ea typeface="Amazon Ember" panose="02000000000000000000" pitchFamily="2" charset="0"/>
            </a:endParaRPr>
          </a:p>
          <a:p>
            <a:pPr marL="0" marR="0" lvl="0" indent="0" algn="l" defTabSz="914354" rtl="0" eaLnBrk="1" fontAlgn="auto" latinLnBrk="0" hangingPunct="1">
              <a:lnSpc>
                <a:spcPct val="100000"/>
              </a:lnSpc>
              <a:spcBef>
                <a:spcPts val="1200"/>
              </a:spcBef>
              <a:spcAft>
                <a:spcPts val="0"/>
              </a:spcAft>
              <a:buClrTx/>
              <a:buSzTx/>
              <a:buFontTx/>
              <a:buNone/>
              <a:tabLst/>
              <a:defRPr/>
            </a:pPr>
            <a:r>
              <a:rPr kumimoji="0" lang="en-US" sz="1400" b="1" i="0" u="sng" strike="noStrike" kern="1200" cap="none" spc="0" normalizeH="0" baseline="0" noProof="0" dirty="0">
                <a:ln>
                  <a:noFill/>
                </a:ln>
                <a:solidFill>
                  <a:srgbClr val="007CB6"/>
                </a:solidFill>
                <a:effectLst/>
                <a:uLnTx/>
                <a:uFillTx/>
                <a:latin typeface="Amazon Ember" panose="020B0603020204020204" pitchFamily="34" charset="0"/>
                <a:ea typeface="Amazon Ember" panose="020B0603020204020204" pitchFamily="34" charset="0"/>
                <a:cs typeface="Amazon Ember" panose="020B0603020204020204" pitchFamily="34" charset="0"/>
              </a:rPr>
              <a:t>Your Customer Advisor – Jennifer Hill (</a:t>
            </a:r>
            <a:r>
              <a:rPr kumimoji="0" lang="en-US" sz="1400" b="1" i="0" u="sng" strike="noStrike" kern="1200" cap="none" spc="0" normalizeH="0" baseline="0" noProof="0" dirty="0">
                <a:ln>
                  <a:noFill/>
                </a:ln>
                <a:solidFill>
                  <a:srgbClr val="007CB6"/>
                </a:solidFill>
                <a:effectLst/>
                <a:uLnTx/>
                <a:uFillTx/>
                <a:latin typeface="Amazon Ember" panose="020B0603020204020204" pitchFamily="34" charset="0"/>
                <a:ea typeface="Amazon Ember" panose="020B0603020204020204" pitchFamily="34" charset="0"/>
                <a:cs typeface="Amazon Ember" panose="020B0603020204020204" pitchFamily="34" charset="0"/>
                <a:hlinkClick r:id="rId3"/>
              </a:rPr>
              <a:t>jehillm@amazon.com</a:t>
            </a:r>
            <a:r>
              <a:rPr kumimoji="0" lang="en-US" sz="1400" b="1" i="0" u="sng" strike="noStrike" kern="1200" cap="none" spc="0" normalizeH="0" baseline="0" noProof="0" dirty="0">
                <a:ln>
                  <a:noFill/>
                </a:ln>
                <a:solidFill>
                  <a:srgbClr val="007CB6"/>
                </a:solidFill>
                <a:effectLst/>
                <a:uLnTx/>
                <a:uFillTx/>
                <a:latin typeface="Amazon Ember" panose="020B0603020204020204" pitchFamily="34" charset="0"/>
                <a:ea typeface="Amazon Ember" panose="020B0603020204020204" pitchFamily="34" charset="0"/>
                <a:cs typeface="Amazon Ember" panose="020B0603020204020204" pitchFamily="34" charset="0"/>
              </a:rPr>
              <a:t>)</a:t>
            </a:r>
            <a:endParaRPr kumimoji="0" lang="en-US" sz="1400" b="1" i="0" u="sng" strike="noStrike" kern="1200" cap="none" spc="0" normalizeH="0" baseline="0" noProof="0" dirty="0">
              <a:ln>
                <a:noFill/>
              </a:ln>
              <a:solidFill>
                <a:srgbClr val="474747"/>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a:p>
            <a:pPr marL="800100" marR="0" lvl="1" indent="-3429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82947"/>
                </a:solidFill>
                <a:effectLst/>
                <a:uLnTx/>
                <a:uFillTx/>
                <a:ea typeface="Amazon Ember" panose="02000000000000000000" pitchFamily="2" charset="0"/>
              </a:rPr>
              <a:t>This person is your point of contact for anything related to the Amazon Business account structure, new features and functionality, and questions that do not fall into the above categories</a:t>
            </a:r>
          </a:p>
          <a:p>
            <a:pPr marL="457200" marR="0" lvl="1" indent="0" algn="l" defTabSz="9143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74747"/>
              </a:solidFill>
              <a:effectLst/>
              <a:uLnTx/>
              <a:uFillTx/>
              <a:ea typeface="Amazon Ember" panose="02000000000000000000" pitchFamily="2" charset="0"/>
            </a:endParaRPr>
          </a:p>
        </p:txBody>
      </p:sp>
      <p:sp>
        <p:nvSpPr>
          <p:cNvPr id="5" name="Rectangle 1">
            <a:extLst>
              <a:ext uri="{FF2B5EF4-FFF2-40B4-BE49-F238E27FC236}">
                <a16:creationId xmlns:a16="http://schemas.microsoft.com/office/drawing/2014/main" id="{9C152B10-8FB4-4C6F-AFCA-DD5B29B16DA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717682"/>
                </a:solidFill>
                <a:effectLst/>
                <a:latin typeface="Arial" panose="020B0604020202020204" pitchFamily="34" charset="0"/>
              </a:rPr>
              <a:t>jehillm@amazon.com</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5F2AE83E-2A2F-4188-B088-9505DEA8BEFD}"/>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717682"/>
                </a:solidFill>
                <a:effectLst/>
                <a:latin typeface="Arial" panose="020B0604020202020204" pitchFamily="34" charset="0"/>
              </a:rPr>
              <a:t>jehillm@amazon.com</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38481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95040" y="1981200"/>
            <a:ext cx="5527040" cy="263144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052786" y="0"/>
            <a:ext cx="2086429" cy="6858000"/>
          </a:xfrm>
          <a:prstGeom prst="rect">
            <a:avLst/>
          </a:prstGeom>
        </p:spPr>
      </p:pic>
    </p:spTree>
    <p:extLst>
      <p:ext uri="{BB962C8B-B14F-4D97-AF65-F5344CB8AC3E}">
        <p14:creationId xmlns:p14="http://schemas.microsoft.com/office/powerpoint/2010/main" val="2963645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Amazon Business Discounts</a:t>
            </a:r>
          </a:p>
        </p:txBody>
      </p:sp>
      <p:sp>
        <p:nvSpPr>
          <p:cNvPr id="4" name="Text Placeholder 2">
            <a:extLst>
              <a:ext uri="{FF2B5EF4-FFF2-40B4-BE49-F238E27FC236}">
                <a16:creationId xmlns:a16="http://schemas.microsoft.com/office/drawing/2014/main" id="{0BB5612F-6A99-F843-83BF-B387B1C93B3A}"/>
              </a:ext>
            </a:extLst>
          </p:cNvPr>
          <p:cNvSpPr txBox="1">
            <a:spLocks/>
          </p:cNvSpPr>
          <p:nvPr/>
        </p:nvSpPr>
        <p:spPr>
          <a:xfrm>
            <a:off x="829777" y="1053365"/>
            <a:ext cx="10389208" cy="42735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7CB6"/>
                </a:solidFill>
                <a:effectLst/>
                <a:uLnTx/>
                <a:uFillTx/>
                <a:latin typeface="+mn-lt"/>
                <a:ea typeface="Amazon Ember" panose="02000000000000000000" pitchFamily="2" charset="0"/>
                <a:cs typeface="+mn-cs"/>
              </a:rPr>
              <a:t>There are a variety of discounts available on Amazon Business that your organization can take advantage of to unlock savings.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7CB6"/>
              </a:solidFill>
              <a:effectLst/>
              <a:uLnTx/>
              <a:uFillTx/>
              <a:latin typeface="+mn-lt"/>
              <a:ea typeface="Amazon Ember" panose="02000000000000000000" pitchFamily="2" charset="0"/>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7FCCEC"/>
              </a:solidFill>
              <a:effectLst/>
              <a:uLnTx/>
              <a:uFillTx/>
              <a:latin typeface="+mn-lt"/>
              <a:ea typeface="Amazon Ember" panose="02000000000000000000" pitchFamily="2" charset="0"/>
              <a:cs typeface="+mn-cs"/>
            </a:endParaRPr>
          </a:p>
        </p:txBody>
      </p:sp>
      <p:sp>
        <p:nvSpPr>
          <p:cNvPr id="5" name="Rectangle 4"/>
          <p:cNvSpPr/>
          <p:nvPr/>
        </p:nvSpPr>
        <p:spPr>
          <a:xfrm>
            <a:off x="711242" y="1911650"/>
            <a:ext cx="6739423" cy="1077218"/>
          </a:xfrm>
          <a:prstGeom prst="rect">
            <a:avLst/>
          </a:prstGeom>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chemeClr val="accent3"/>
                </a:solidFill>
                <a:effectLst/>
                <a:uLnTx/>
                <a:uFillTx/>
                <a:ea typeface="Amazon Ember" panose="02000000000000000000" pitchFamily="2" charset="0"/>
                <a:cs typeface="+mn-cs"/>
              </a:rPr>
              <a:t>Business Pricing</a:t>
            </a:r>
          </a:p>
          <a:p>
            <a:pPr marL="461963" marR="0" lvl="0" indent="-2349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74747"/>
                </a:solidFill>
                <a:effectLst/>
                <a:uLnTx/>
                <a:uFillTx/>
                <a:ea typeface="Amazon Ember" panose="02000000000000000000" pitchFamily="2" charset="0"/>
                <a:cs typeface="+mn-cs"/>
              </a:rPr>
              <a:t>Business pricing is cheaper pricing available only for registered Amazon Business customers. No action is needed to turn on business pricing and is available on select items.</a:t>
            </a:r>
          </a:p>
        </p:txBody>
      </p:sp>
      <p:pic>
        <p:nvPicPr>
          <p:cNvPr id="6" name="Picture 5"/>
          <p:cNvPicPr>
            <a:picLocks noChangeAspect="1"/>
          </p:cNvPicPr>
          <p:nvPr/>
        </p:nvPicPr>
        <p:blipFill>
          <a:blip r:embed="rId2"/>
          <a:stretch>
            <a:fillRect/>
          </a:stretch>
        </p:blipFill>
        <p:spPr>
          <a:xfrm>
            <a:off x="7908638" y="2299003"/>
            <a:ext cx="2505075" cy="495300"/>
          </a:xfrm>
          <a:prstGeom prst="rect">
            <a:avLst/>
          </a:prstGeom>
          <a:ln w="9525">
            <a:solidFill>
              <a:schemeClr val="bg2"/>
            </a:solidFill>
          </a:ln>
          <a:effectLst>
            <a:outerShdw blurRad="50800" dist="38100" dir="5400000" algn="t" rotWithShape="0">
              <a:prstClr val="black">
                <a:alpha val="40000"/>
              </a:prstClr>
            </a:outerShdw>
          </a:effectLst>
        </p:spPr>
      </p:pic>
      <p:sp>
        <p:nvSpPr>
          <p:cNvPr id="7" name="Rectangle 6"/>
          <p:cNvSpPr/>
          <p:nvPr/>
        </p:nvSpPr>
        <p:spPr>
          <a:xfrm>
            <a:off x="711242" y="3299881"/>
            <a:ext cx="6739423" cy="1323439"/>
          </a:xfrm>
          <a:prstGeom prst="rect">
            <a:avLst/>
          </a:prstGeom>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chemeClr val="accent3"/>
                </a:solidFill>
                <a:effectLst/>
                <a:uLnTx/>
                <a:uFillTx/>
                <a:ea typeface="Amazon Ember" panose="02000000000000000000" pitchFamily="2" charset="0"/>
                <a:cs typeface="+mn-cs"/>
              </a:rPr>
              <a:t>Quantity Discounts</a:t>
            </a:r>
          </a:p>
          <a:p>
            <a:pPr marL="461963" marR="0" lvl="0" indent="-2349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74747"/>
                </a:solidFill>
                <a:effectLst/>
                <a:uLnTx/>
                <a:uFillTx/>
                <a:ea typeface="Amazon Ember" panose="02000000000000000000" pitchFamily="2" charset="0"/>
                <a:cs typeface="+mn-cs"/>
              </a:rPr>
              <a:t>Quantity Discounts are volume-tiered discounts, only available for registered Amazon Business customers. Quantity discounts appear on the product detail page and users can review the tiered discounts available.</a:t>
            </a:r>
          </a:p>
        </p:txBody>
      </p:sp>
      <p:pic>
        <p:nvPicPr>
          <p:cNvPr id="8" name="Picture 7"/>
          <p:cNvPicPr>
            <a:picLocks noChangeAspect="1"/>
          </p:cNvPicPr>
          <p:nvPr/>
        </p:nvPicPr>
        <p:blipFill>
          <a:blip r:embed="rId3"/>
          <a:stretch>
            <a:fillRect/>
          </a:stretch>
        </p:blipFill>
        <p:spPr>
          <a:xfrm>
            <a:off x="8346789" y="3612590"/>
            <a:ext cx="1628775" cy="781050"/>
          </a:xfrm>
          <a:prstGeom prst="rect">
            <a:avLst/>
          </a:prstGeom>
          <a:ln w="9525">
            <a:solidFill>
              <a:schemeClr val="bg2"/>
            </a:solidFill>
          </a:ln>
          <a:effectLst>
            <a:outerShdw blurRad="50800" dist="38100" dir="5400000" algn="t" rotWithShape="0">
              <a:prstClr val="black">
                <a:alpha val="40000"/>
              </a:prstClr>
            </a:outerShdw>
          </a:effectLst>
        </p:spPr>
      </p:pic>
      <p:sp>
        <p:nvSpPr>
          <p:cNvPr id="9" name="Rectangle 8"/>
          <p:cNvSpPr/>
          <p:nvPr/>
        </p:nvSpPr>
        <p:spPr>
          <a:xfrm>
            <a:off x="711242" y="4808032"/>
            <a:ext cx="6739423" cy="1077218"/>
          </a:xfrm>
          <a:prstGeom prst="rect">
            <a:avLst/>
          </a:prstGeom>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chemeClr val="accent3"/>
                </a:solidFill>
                <a:effectLst/>
                <a:uLnTx/>
                <a:uFillTx/>
                <a:ea typeface="Amazon Ember" panose="02000000000000000000" pitchFamily="2" charset="0"/>
                <a:cs typeface="+mn-cs"/>
              </a:rPr>
              <a:t>Subscribe &amp; Save</a:t>
            </a:r>
          </a:p>
          <a:p>
            <a:pPr marL="461963" marR="0" lvl="0" indent="-2349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74747"/>
                </a:solidFill>
                <a:effectLst/>
                <a:uLnTx/>
                <a:uFillTx/>
                <a:ea typeface="Amazon Ember" panose="02000000000000000000" pitchFamily="2" charset="0"/>
                <a:cs typeface="+mn-cs"/>
              </a:rPr>
              <a:t>Subscribe &amp; Save is part of the Amazon Recurring Delivery program. Customers can subscribe to eligible Subscribe &amp; Save items and get a 5% discount for their new subscriptions. </a:t>
            </a:r>
          </a:p>
        </p:txBody>
      </p:sp>
      <p:pic>
        <p:nvPicPr>
          <p:cNvPr id="10" name="Picture 9"/>
          <p:cNvPicPr>
            <a:picLocks noChangeAspect="1"/>
          </p:cNvPicPr>
          <p:nvPr/>
        </p:nvPicPr>
        <p:blipFill>
          <a:blip r:embed="rId4"/>
          <a:stretch>
            <a:fillRect/>
          </a:stretch>
        </p:blipFill>
        <p:spPr>
          <a:xfrm>
            <a:off x="8280115" y="5141131"/>
            <a:ext cx="1762125" cy="619125"/>
          </a:xfrm>
          <a:prstGeom prst="rect">
            <a:avLst/>
          </a:prstGeom>
          <a:ln w="9525">
            <a:solidFill>
              <a:schemeClr val="bg2"/>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86285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Search Optimization </a:t>
            </a:r>
          </a:p>
        </p:txBody>
      </p:sp>
      <p:sp>
        <p:nvSpPr>
          <p:cNvPr id="12" name="TextBox 11"/>
          <p:cNvSpPr txBox="1"/>
          <p:nvPr/>
        </p:nvSpPr>
        <p:spPr>
          <a:xfrm>
            <a:off x="829778" y="1086220"/>
            <a:ext cx="10243931" cy="646331"/>
          </a:xfrm>
          <a:prstGeom prst="rect">
            <a:avLst/>
          </a:prstGeom>
          <a:noFill/>
        </p:spPr>
        <p:txBody>
          <a:bodyPr wrap="square" rtlCol="0">
            <a:spAutoFit/>
          </a:bodyPr>
          <a:lstStyle/>
          <a:p>
            <a:r>
              <a:rPr lang="en-US" dirty="0">
                <a:solidFill>
                  <a:schemeClr val="accent3"/>
                </a:solidFill>
                <a:ea typeface="Amazon Ember" panose="02000000000000000000" pitchFamily="2" charset="0"/>
              </a:rPr>
              <a:t>Optimizing search functions in Amazon Business allows you to find the best products to meet your needs and compare prices to find the best value</a:t>
            </a:r>
          </a:p>
        </p:txBody>
      </p:sp>
      <p:sp>
        <p:nvSpPr>
          <p:cNvPr id="7" name="Rectangle 6"/>
          <p:cNvSpPr/>
          <p:nvPr/>
        </p:nvSpPr>
        <p:spPr>
          <a:xfrm>
            <a:off x="1051386" y="1820527"/>
            <a:ext cx="4192379" cy="438936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600"/>
              </a:spcAft>
              <a:buFont typeface="+mj-lt"/>
              <a:buAutoNum type="arabicPeriod"/>
            </a:pPr>
            <a:r>
              <a:rPr lang="en-US" sz="1400" b="1"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Maximize Savings! </a:t>
            </a:r>
            <a:r>
              <a:rPr lang="en-US" sz="1400" dirty="0">
                <a:solidFill>
                  <a:srgbClr val="101C32"/>
                </a:solidFill>
              </a:rPr>
              <a:t>Search All Departments &amp; try using </a:t>
            </a:r>
            <a:r>
              <a:rPr lang="en-US" sz="1400" dirty="0">
                <a:solidFill>
                  <a:schemeClr val="accent3"/>
                </a:solidFill>
                <a:ea typeface="Amazon Ember" panose="020B0603020204020204" pitchFamily="34" charset="0"/>
                <a:cs typeface="Amazon Ember" panose="020B0603020204020204" pitchFamily="34" charset="0"/>
              </a:rPr>
              <a:t>generic descriptors instead of brand names</a:t>
            </a:r>
          </a:p>
          <a:p>
            <a:pPr marL="342900" indent="-342900">
              <a:spcAft>
                <a:spcPts val="600"/>
              </a:spcAft>
              <a:buFont typeface="+mj-lt"/>
              <a:buAutoNum type="arabicPeriod"/>
            </a:pPr>
            <a:r>
              <a:rPr lang="en-US" sz="1400" dirty="0">
                <a:solidFill>
                  <a:srgbClr val="101C32"/>
                </a:solidFill>
              </a:rPr>
              <a:t>Consider refining search results with filters available of left side of your screen, such as</a:t>
            </a:r>
            <a:r>
              <a:rPr lang="en-US" sz="1400" b="1" dirty="0">
                <a:solidFill>
                  <a:srgbClr val="101C32"/>
                </a:solidFill>
              </a:rPr>
              <a:t> </a:t>
            </a:r>
            <a:r>
              <a:rPr lang="en-US" sz="1400" b="1"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Prime</a:t>
            </a:r>
            <a:r>
              <a:rPr lang="en-US" sz="1400"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 </a:t>
            </a:r>
            <a:r>
              <a:rPr lang="en-US" sz="1400" dirty="0">
                <a:solidFill>
                  <a:srgbClr val="101C32"/>
                </a:solidFill>
                <a:latin typeface="Amazon Ember" panose="020B0603020204020204" pitchFamily="34" charset="0"/>
                <a:ea typeface="Amazon Ember" panose="020B0603020204020204" pitchFamily="34" charset="0"/>
                <a:cs typeface="Amazon Ember" panose="020B0603020204020204" pitchFamily="34" charset="0"/>
              </a:rPr>
              <a:t>or </a:t>
            </a:r>
            <a:r>
              <a:rPr lang="en-US" sz="1600" b="1"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Business</a:t>
            </a:r>
            <a:r>
              <a:rPr lang="en-US" sz="1400" b="1"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 Seller </a:t>
            </a:r>
            <a:r>
              <a:rPr lang="en-US" sz="14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or</a:t>
            </a:r>
            <a:r>
              <a:rPr lang="en-US" sz="1400" b="1"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 Climate Pledge Friendly</a:t>
            </a:r>
            <a:endParaRPr lang="en-US" sz="1100" b="1"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endParaRPr>
          </a:p>
          <a:p>
            <a:pPr marL="342900" indent="-342900">
              <a:spcAft>
                <a:spcPts val="600"/>
              </a:spcAft>
              <a:buFont typeface="+mj-lt"/>
              <a:buAutoNum type="arabicPeriod"/>
            </a:pPr>
            <a:r>
              <a:rPr lang="en-US" sz="1400" dirty="0">
                <a:solidFill>
                  <a:srgbClr val="101C32"/>
                </a:solidFill>
              </a:rPr>
              <a:t>Sort results by options listed on the top left of your screen, such as Price: Low to High</a:t>
            </a:r>
          </a:p>
          <a:p>
            <a:pPr marL="342900" indent="-342900">
              <a:spcAft>
                <a:spcPts val="600"/>
              </a:spcAft>
              <a:buFont typeface="+mj-lt"/>
              <a:buAutoNum type="arabicPeriod"/>
            </a:pPr>
            <a:r>
              <a:rPr lang="en-US" sz="1400" dirty="0">
                <a:solidFill>
                  <a:srgbClr val="101C32"/>
                </a:solidFill>
              </a:rPr>
              <a:t>In many cases, you can also Select </a:t>
            </a:r>
            <a:r>
              <a:rPr lang="en-US" sz="1400" b="1"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Quantity Discounts</a:t>
            </a:r>
            <a:r>
              <a:rPr lang="en-US" sz="1400" b="1" dirty="0">
                <a:solidFill>
                  <a:srgbClr val="101C32"/>
                </a:solidFill>
                <a:latin typeface="Amazon Ember" panose="020B0603020204020204" pitchFamily="34" charset="0"/>
                <a:ea typeface="Amazon Ember" panose="020B0603020204020204" pitchFamily="34" charset="0"/>
                <a:cs typeface="Amazon Ember" panose="020B0603020204020204" pitchFamily="34" charset="0"/>
              </a:rPr>
              <a:t> </a:t>
            </a:r>
            <a:r>
              <a:rPr lang="en-US" sz="1400" dirty="0">
                <a:solidFill>
                  <a:srgbClr val="101C32"/>
                </a:solidFill>
              </a:rPr>
              <a:t>to review quantity discounts and purchasing options</a:t>
            </a:r>
          </a:p>
          <a:p>
            <a:pPr marL="342900" indent="-342900">
              <a:buFont typeface="+mj-lt"/>
              <a:buAutoNum type="arabicPeriod"/>
            </a:pPr>
            <a:r>
              <a:rPr lang="en-US" sz="1400" dirty="0">
                <a:solidFill>
                  <a:srgbClr val="101C32"/>
                </a:solidFill>
              </a:rPr>
              <a:t>To compare offers, scroll down &amp; select </a:t>
            </a:r>
            <a:r>
              <a:rPr lang="en-US" sz="1400" b="1"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Used &amp; new</a:t>
            </a:r>
            <a:r>
              <a:rPr lang="en-US" sz="1400"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 </a:t>
            </a:r>
            <a:r>
              <a:rPr lang="en-US" sz="1400" dirty="0">
                <a:solidFill>
                  <a:srgbClr val="101C32"/>
                </a:solidFill>
              </a:rPr>
              <a:t>to pull up the </a:t>
            </a:r>
            <a:r>
              <a:rPr lang="en-US" sz="1400" b="1"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Offer Listing </a:t>
            </a:r>
            <a:r>
              <a:rPr lang="en-US" sz="1400" dirty="0">
                <a:solidFill>
                  <a:srgbClr val="101C32"/>
                </a:solidFill>
              </a:rPr>
              <a:t>page</a:t>
            </a:r>
          </a:p>
          <a:p>
            <a:endParaRPr lang="en-US" sz="1400" dirty="0">
              <a:solidFill>
                <a:srgbClr val="101C32"/>
              </a:solidFill>
            </a:endParaRPr>
          </a:p>
          <a:p>
            <a:r>
              <a:rPr lang="en-US" sz="1100" dirty="0">
                <a:solidFill>
                  <a:srgbClr val="101C32"/>
                </a:solidFill>
              </a:rPr>
              <a:t> </a:t>
            </a:r>
          </a:p>
          <a:p>
            <a:pPr marL="342900" indent="-342900">
              <a:buFont typeface="+mj-lt"/>
              <a:buAutoNum type="arabicPeriod"/>
            </a:pPr>
            <a:endParaRPr lang="en-US" sz="1400" dirty="0">
              <a:solidFill>
                <a:srgbClr val="101C32"/>
              </a:solidFill>
            </a:endParaRPr>
          </a:p>
          <a:p>
            <a:r>
              <a:rPr lang="en-US" sz="1100" dirty="0">
                <a:solidFill>
                  <a:srgbClr val="101C32"/>
                </a:solidFill>
              </a:rPr>
              <a:t> </a:t>
            </a:r>
          </a:p>
        </p:txBody>
      </p:sp>
      <p:pic>
        <p:nvPicPr>
          <p:cNvPr id="19" name="Picture 18"/>
          <p:cNvPicPr>
            <a:picLocks noChangeAspect="1"/>
          </p:cNvPicPr>
          <p:nvPr/>
        </p:nvPicPr>
        <p:blipFill>
          <a:blip r:embed="rId2"/>
          <a:stretch>
            <a:fillRect/>
          </a:stretch>
        </p:blipFill>
        <p:spPr>
          <a:xfrm>
            <a:off x="8255561" y="1776014"/>
            <a:ext cx="2240577" cy="2861045"/>
          </a:xfrm>
          <a:prstGeom prst="rect">
            <a:avLst/>
          </a:prstGeom>
          <a:ln w="9525" cap="sq">
            <a:solidFill>
              <a:schemeClr val="bg2"/>
            </a:solidFill>
            <a:prstDash val="solid"/>
            <a:miter lim="800000"/>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pic>
      <p:pic>
        <p:nvPicPr>
          <p:cNvPr id="22" name="Picture 21"/>
          <p:cNvPicPr>
            <a:picLocks noChangeAspect="1"/>
          </p:cNvPicPr>
          <p:nvPr/>
        </p:nvPicPr>
        <p:blipFill>
          <a:blip r:embed="rId3"/>
          <a:stretch>
            <a:fillRect/>
          </a:stretch>
        </p:blipFill>
        <p:spPr>
          <a:xfrm>
            <a:off x="7618489" y="4936158"/>
            <a:ext cx="3924848" cy="924054"/>
          </a:xfrm>
          <a:prstGeom prst="rect">
            <a:avLst/>
          </a:prstGeom>
          <a:ln w="9525" cap="sq">
            <a:solidFill>
              <a:schemeClr val="bg2"/>
            </a:solidFill>
            <a:prstDash val="solid"/>
            <a:miter lim="800000"/>
          </a:ln>
          <a:effectLst>
            <a:outerShdw blurRad="50800" dist="38100" dir="2700000" algn="tl" rotWithShape="0">
              <a:srgbClr val="000000">
                <a:alpha val="43000"/>
              </a:srgbClr>
            </a:outerShdw>
          </a:effectLst>
        </p:spPr>
      </p:pic>
      <p:sp>
        <p:nvSpPr>
          <p:cNvPr id="15" name="Rounded Rectangle 14"/>
          <p:cNvSpPr/>
          <p:nvPr/>
        </p:nvSpPr>
        <p:spPr>
          <a:xfrm>
            <a:off x="8295068" y="1818847"/>
            <a:ext cx="2108772" cy="311241"/>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628648" y="4936158"/>
            <a:ext cx="2287511" cy="397537"/>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93B3968-8193-45B3-9F06-3A2EFE064EF3}"/>
              </a:ext>
            </a:extLst>
          </p:cNvPr>
          <p:cNvPicPr>
            <a:picLocks noChangeAspect="1"/>
          </p:cNvPicPr>
          <p:nvPr/>
        </p:nvPicPr>
        <p:blipFill>
          <a:blip r:embed="rId4"/>
          <a:stretch>
            <a:fillRect/>
          </a:stretch>
        </p:blipFill>
        <p:spPr>
          <a:xfrm>
            <a:off x="5572824" y="1680300"/>
            <a:ext cx="1610933" cy="4895359"/>
          </a:xfrm>
          <a:prstGeom prst="rect">
            <a:avLst/>
          </a:prstGeom>
          <a:ln>
            <a:solidFill>
              <a:srgbClr val="C0C0C0"/>
            </a:solidFill>
          </a:ln>
          <a:effectLst>
            <a:outerShdw blurRad="50800" dist="38100" dir="2700000" algn="tl" rotWithShape="0">
              <a:prstClr val="black">
                <a:alpha val="40000"/>
              </a:prstClr>
            </a:outerShdw>
          </a:effectLst>
        </p:spPr>
      </p:pic>
      <p:sp>
        <p:nvSpPr>
          <p:cNvPr id="18" name="Rounded Rectangle 8">
            <a:extLst>
              <a:ext uri="{FF2B5EF4-FFF2-40B4-BE49-F238E27FC236}">
                <a16:creationId xmlns:a16="http://schemas.microsoft.com/office/drawing/2014/main" id="{6E7E62AB-BDB4-48AD-8434-F3DEE4375030}"/>
              </a:ext>
            </a:extLst>
          </p:cNvPr>
          <p:cNvSpPr/>
          <p:nvPr/>
        </p:nvSpPr>
        <p:spPr>
          <a:xfrm>
            <a:off x="5684900" y="1767419"/>
            <a:ext cx="846530" cy="358098"/>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B6732FE8-D117-4D37-89E5-51F2FE433B51}"/>
              </a:ext>
            </a:extLst>
          </p:cNvPr>
          <p:cNvSpPr/>
          <p:nvPr/>
        </p:nvSpPr>
        <p:spPr>
          <a:xfrm>
            <a:off x="5684899" y="2565973"/>
            <a:ext cx="1002771" cy="358098"/>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32E23710-C310-482B-83A6-922A236E3700}"/>
              </a:ext>
            </a:extLst>
          </p:cNvPr>
          <p:cNvSpPr/>
          <p:nvPr/>
        </p:nvSpPr>
        <p:spPr>
          <a:xfrm>
            <a:off x="5684899" y="2975302"/>
            <a:ext cx="1348947" cy="358098"/>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1900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79119" y="2070773"/>
            <a:ext cx="5729989" cy="2828482"/>
          </a:xfrm>
          <a:prstGeom prst="rect">
            <a:avLst/>
          </a:prstGeom>
          <a:ln>
            <a:solidFill>
              <a:schemeClr val="accent1"/>
            </a:solidFill>
          </a:ln>
          <a:effectLst>
            <a:outerShdw blurRad="50800" dist="38100" dir="2700000" algn="tl" rotWithShape="0">
              <a:prstClr val="black">
                <a:alpha val="40000"/>
              </a:prstClr>
            </a:outerShdw>
          </a:effectLst>
        </p:spPr>
      </p:pic>
      <p:sp>
        <p:nvSpPr>
          <p:cNvPr id="3" name="Rounded Rectangle 2"/>
          <p:cNvSpPr/>
          <p:nvPr/>
        </p:nvSpPr>
        <p:spPr>
          <a:xfrm>
            <a:off x="487460" y="206408"/>
            <a:ext cx="4460240" cy="1203003"/>
          </a:xfrm>
          <a:prstGeom prst="roundRect">
            <a:avLst/>
          </a:prstGeom>
          <a:solidFill>
            <a:schemeClr val="tx2"/>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7461" y="1774843"/>
            <a:ext cx="5532646" cy="3570208"/>
          </a:xfrm>
          <a:prstGeom prst="rect">
            <a:avLst/>
          </a:prstGeom>
        </p:spPr>
        <p:txBody>
          <a:bodyPr wrap="square">
            <a:spAutoFit/>
          </a:bodyPr>
          <a:lstStyle/>
          <a:p>
            <a:r>
              <a:rPr lang="en-US" sz="1600" b="1"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Take Advantage of Amazon Prime Shipping Benefits</a:t>
            </a:r>
            <a:endParaRPr lang="en-US" sz="1600"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endParaRPr>
          </a:p>
          <a:p>
            <a:pPr marL="398463" indent="-227013">
              <a:buFont typeface="Arial" panose="020B0604020202020204" pitchFamily="34" charset="0"/>
              <a:buChar char="•"/>
            </a:pPr>
            <a:r>
              <a:rPr lang="en-US" sz="1600" dirty="0">
                <a:ea typeface="Amazon Ember" panose="02000000000000000000" pitchFamily="2" charset="0"/>
              </a:rPr>
              <a:t>An easy way to ensure that your products arrive on time and as expected, is to order products fulfilled directly from Amazon. All products clearly mark who the seller is on the product detail page.</a:t>
            </a:r>
          </a:p>
          <a:p>
            <a:pPr marL="398463" indent="-227013">
              <a:buFont typeface="Arial" panose="020B0604020202020204" pitchFamily="34" charset="0"/>
              <a:buChar char="•"/>
            </a:pPr>
            <a:endParaRPr lang="en-US" sz="1600" dirty="0">
              <a:latin typeface="Amazon Ember" panose="020B0603020204020204" pitchFamily="34" charset="0"/>
              <a:ea typeface="Amazon Ember" panose="020B0603020204020204" pitchFamily="34" charset="0"/>
              <a:cs typeface="Amazon Ember" panose="020B0603020204020204" pitchFamily="34" charset="0"/>
            </a:endParaRPr>
          </a:p>
          <a:p>
            <a:pPr lvl="0"/>
            <a:r>
              <a:rPr lang="en-US" sz="1600" b="1"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Prime Eligibility – Fulfilled by Amazon</a:t>
            </a:r>
            <a:endParaRPr lang="en-US" sz="1600"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endParaRPr>
          </a:p>
          <a:p>
            <a:pPr marL="398463" lvl="0" indent="-227013">
              <a:buFont typeface="Arial" panose="020B0604020202020204" pitchFamily="34" charset="0"/>
              <a:buChar char="•"/>
            </a:pPr>
            <a:r>
              <a:rPr lang="en-US" sz="1600" dirty="0">
                <a:solidFill>
                  <a:prstClr val="black"/>
                </a:solidFill>
                <a:ea typeface="Amazon Ember" panose="02000000000000000000" pitchFamily="2" charset="0"/>
              </a:rPr>
              <a:t>Prime eligible items are </a:t>
            </a:r>
            <a:r>
              <a:rPr lang="en-US" sz="1600" dirty="0">
                <a:solidFill>
                  <a:prstClr val="black"/>
                </a:solidFill>
                <a:latin typeface="Amazon Ember" panose="020B0603020204020204" pitchFamily="34" charset="0"/>
                <a:ea typeface="Amazon Ember" panose="020B0603020204020204" pitchFamily="34" charset="0"/>
                <a:cs typeface="Amazon Ember" panose="020B0603020204020204" pitchFamily="34" charset="0"/>
              </a:rPr>
              <a:t>fulfilled by Amazon. </a:t>
            </a:r>
            <a:r>
              <a:rPr lang="en-US" sz="1600" dirty="0">
                <a:solidFill>
                  <a:prstClr val="black"/>
                </a:solidFill>
                <a:ea typeface="Amazon Ember" panose="02000000000000000000" pitchFamily="2" charset="0"/>
              </a:rPr>
              <a:t>We recommend searching for Prime eligible items. </a:t>
            </a:r>
            <a:endParaRPr lang="en-US" sz="1600" b="1" u="sng" dirty="0">
              <a:solidFill>
                <a:srgbClr val="5B9BD5">
                  <a:lumMod val="75000"/>
                </a:srgbClr>
              </a:solidFill>
              <a:ea typeface="Amazon Ember" panose="02000000000000000000" pitchFamily="2" charset="0"/>
            </a:endParaRPr>
          </a:p>
          <a:p>
            <a:pPr lvl="0"/>
            <a:endParaRPr lang="en-US" sz="1600" b="1" u="sng" dirty="0">
              <a:solidFill>
                <a:srgbClr val="5B9BD5">
                  <a:lumMod val="75000"/>
                </a:srgbClr>
              </a:solidFill>
              <a:ea typeface="Amazon Ember" panose="02000000000000000000" pitchFamily="2" charset="0"/>
            </a:endParaRPr>
          </a:p>
          <a:p>
            <a:pPr lvl="0"/>
            <a:r>
              <a:rPr lang="en-US" sz="1600" b="1"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What’s not Included?</a:t>
            </a:r>
            <a:endParaRPr lang="en-US" sz="1600"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endParaRPr>
          </a:p>
          <a:p>
            <a:pPr marL="398463" lvl="0" indent="-227013">
              <a:buFont typeface="Arial" panose="020B0604020202020204" pitchFamily="34" charset="0"/>
              <a:buChar char="•"/>
            </a:pPr>
            <a:r>
              <a:rPr lang="en-US" sz="1600" dirty="0">
                <a:solidFill>
                  <a:prstClr val="black"/>
                </a:solidFill>
                <a:ea typeface="Amazon Ember" panose="02000000000000000000" pitchFamily="2" charset="0"/>
              </a:rPr>
              <a:t>Business Prime does not include additional Prime benefits such as Amazon Fresh, Pantry, Video, or Music.</a:t>
            </a:r>
          </a:p>
          <a:p>
            <a:pPr marL="398463" indent="-227013">
              <a:buFont typeface="Arial" panose="020B0604020202020204" pitchFamily="34" charset="0"/>
              <a:buChar char="•"/>
            </a:pPr>
            <a:endParaRPr lang="en-US" dirty="0">
              <a:latin typeface="Amazon Ember" panose="02000000000000000000" pitchFamily="2" charset="0"/>
              <a:ea typeface="Amazon Ember" panose="02000000000000000000" pitchFamily="2" charset="0"/>
            </a:endParaRPr>
          </a:p>
        </p:txBody>
      </p:sp>
      <p:sp>
        <p:nvSpPr>
          <p:cNvPr id="12" name="Rounded Rectangle 11"/>
          <p:cNvSpPr/>
          <p:nvPr/>
        </p:nvSpPr>
        <p:spPr>
          <a:xfrm>
            <a:off x="10891508" y="3896224"/>
            <a:ext cx="650240" cy="168668"/>
          </a:xfrm>
          <a:prstGeom prst="round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310" y="23691"/>
            <a:ext cx="4592540" cy="1568435"/>
          </a:xfrm>
          <a:prstGeom prst="rect">
            <a:avLst/>
          </a:prstGeom>
          <a:ln>
            <a:noFill/>
          </a:ln>
          <a:effectLst/>
        </p:spPr>
      </p:pic>
      <p:pic>
        <p:nvPicPr>
          <p:cNvPr id="5" name="Picture 4"/>
          <p:cNvPicPr>
            <a:picLocks noChangeAspect="1"/>
          </p:cNvPicPr>
          <p:nvPr/>
        </p:nvPicPr>
        <p:blipFill>
          <a:blip r:embed="rId4"/>
          <a:stretch>
            <a:fillRect/>
          </a:stretch>
        </p:blipFill>
        <p:spPr>
          <a:xfrm>
            <a:off x="9704052" y="4473778"/>
            <a:ext cx="2046043" cy="972873"/>
          </a:xfrm>
          <a:prstGeom prst="rect">
            <a:avLst/>
          </a:prstGeom>
          <a:ln>
            <a:solidFill>
              <a:schemeClr val="accent1"/>
            </a:solidFill>
          </a:ln>
          <a:effectLst>
            <a:outerShdw blurRad="50800" dist="38100" dir="2700000" algn="tl" rotWithShape="0">
              <a:prstClr val="black">
                <a:alpha val="40000"/>
              </a:prstClr>
            </a:outerShdw>
          </a:effectLst>
        </p:spPr>
      </p:pic>
      <p:sp>
        <p:nvSpPr>
          <p:cNvPr id="13" name="Rounded Rectangle 12"/>
          <p:cNvSpPr/>
          <p:nvPr/>
        </p:nvSpPr>
        <p:spPr>
          <a:xfrm>
            <a:off x="10027908" y="2653047"/>
            <a:ext cx="243840" cy="162165"/>
          </a:xfrm>
          <a:prstGeom prst="round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743440" y="5255646"/>
            <a:ext cx="1189340" cy="191005"/>
          </a:xfrm>
          <a:prstGeom prst="round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0973420" y="2480326"/>
            <a:ext cx="344176" cy="182881"/>
          </a:xfrm>
          <a:prstGeom prst="round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187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1240278" cy="1201105"/>
          </a:xfrm>
        </p:spPr>
        <p:txBody>
          <a:bodyPr>
            <a:normAutofit/>
          </a:bodyPr>
          <a:lstStyle/>
          <a:p>
            <a:r>
              <a:rPr lang="en-US" dirty="0"/>
              <a:t>Amazon Business Mobile App</a:t>
            </a:r>
            <a:endParaRPr lang="en-US" sz="2700" dirty="0"/>
          </a:p>
        </p:txBody>
      </p:sp>
      <p:pic>
        <p:nvPicPr>
          <p:cNvPr id="11" name="Picture 10"/>
          <p:cNvPicPr>
            <a:picLocks noChangeAspect="1"/>
          </p:cNvPicPr>
          <p:nvPr/>
        </p:nvPicPr>
        <p:blipFill>
          <a:blip r:embed="rId2"/>
          <a:stretch>
            <a:fillRect/>
          </a:stretch>
        </p:blipFill>
        <p:spPr>
          <a:xfrm>
            <a:off x="4597465" y="2142790"/>
            <a:ext cx="7286625" cy="369570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3" name="Rectangle 12"/>
          <p:cNvSpPr/>
          <p:nvPr/>
        </p:nvSpPr>
        <p:spPr>
          <a:xfrm>
            <a:off x="838200" y="2194736"/>
            <a:ext cx="3352798" cy="3108543"/>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D1D1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Discover business-relevant options on the navigation menu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1D1D1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D1D1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Deep-link into the app directly from your emails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1D1D1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D1D1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Get push notifications for order shipments and approvals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1D1D1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D1D1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Enjoy a seamless purchasing experience while adhering to organizational policies and preferences all from your mobile device</a:t>
            </a:r>
            <a:endParaRPr kumimoji="0" lang="en-US" sz="1400" b="0" i="0" u="none" strike="noStrike" kern="1200" cap="none" spc="0" normalizeH="0" baseline="0" noProof="0" dirty="0">
              <a:ln>
                <a:noFill/>
              </a:ln>
              <a:solidFill>
                <a:srgbClr val="222D3A"/>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4" name="Rectangle 13"/>
          <p:cNvSpPr/>
          <p:nvPr/>
        </p:nvSpPr>
        <p:spPr>
          <a:xfrm>
            <a:off x="838200" y="1040375"/>
            <a:ext cx="10718345"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CB6"/>
                </a:solidFill>
                <a:effectLst/>
                <a:uLnTx/>
                <a:uFillTx/>
                <a:latin typeface="Amazon Ember" panose="02000000000000000000" pitchFamily="2" charset="0"/>
                <a:ea typeface="Amazon Ember" panose="02000000000000000000" pitchFamily="2" charset="0"/>
                <a:cs typeface="+mn-cs"/>
              </a:rPr>
              <a:t>The Amazon Business app is your one-stop shop for finding and buying work supplies on the go. Amazon Business customers can now sign in to the dedicated Amazon Business mobile app, which is exclusive for business users. </a:t>
            </a:r>
          </a:p>
        </p:txBody>
      </p:sp>
    </p:spTree>
    <p:extLst>
      <p:ext uri="{BB962C8B-B14F-4D97-AF65-F5344CB8AC3E}">
        <p14:creationId xmlns:p14="http://schemas.microsoft.com/office/powerpoint/2010/main" val="4096811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Business Account Navigation</a:t>
            </a:r>
          </a:p>
        </p:txBody>
      </p:sp>
    </p:spTree>
    <p:extLst>
      <p:ext uri="{BB962C8B-B14F-4D97-AF65-F5344CB8AC3E}">
        <p14:creationId xmlns:p14="http://schemas.microsoft.com/office/powerpoint/2010/main" val="680373381"/>
      </p:ext>
    </p:extLst>
  </p:cSld>
  <p:clrMapOvr>
    <a:masterClrMapping/>
  </p:clrMapOvr>
</p:sld>
</file>

<file path=ppt/theme/theme1.xml><?xml version="1.0" encoding="utf-8"?>
<a:theme xmlns:a="http://schemas.openxmlformats.org/drawingml/2006/main" name="Office Theme">
  <a:themeElements>
    <a:clrScheme name="2020 Global Summit">
      <a:dk1>
        <a:srgbClr val="222D3A"/>
      </a:dk1>
      <a:lt1>
        <a:srgbClr val="FFFFFF"/>
      </a:lt1>
      <a:dk2>
        <a:srgbClr val="FFFFFF"/>
      </a:dk2>
      <a:lt2>
        <a:srgbClr val="EAEDED"/>
      </a:lt2>
      <a:accent1>
        <a:srgbClr val="AAB7B8"/>
      </a:accent1>
      <a:accent2>
        <a:srgbClr val="FF9900"/>
      </a:accent2>
      <a:accent3>
        <a:srgbClr val="007CB6"/>
      </a:accent3>
      <a:accent4>
        <a:srgbClr val="001F3C"/>
      </a:accent4>
      <a:accent5>
        <a:srgbClr val="FFC400"/>
      </a:accent5>
      <a:accent6>
        <a:srgbClr val="EAEDED"/>
      </a:accent6>
      <a:hlink>
        <a:srgbClr val="001F3C"/>
      </a:hlink>
      <a:folHlink>
        <a:srgbClr val="007CB6"/>
      </a:folHlink>
    </a:clrScheme>
    <a:fontScheme name="ABPS 2020">
      <a:majorFont>
        <a:latin typeface="Amazon Ember Light"/>
        <a:ea typeface=""/>
        <a:cs typeface=""/>
      </a:majorFont>
      <a:minorFont>
        <a:latin typeface="Amazon Ember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21780</TotalTime>
  <Words>2941</Words>
  <Application>Microsoft Office PowerPoint</Application>
  <PresentationFormat>Widescreen</PresentationFormat>
  <Paragraphs>264</Paragraphs>
  <Slides>43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Amazon Ember</vt:lpstr>
      <vt:lpstr>Amazon Ember Display</vt:lpstr>
      <vt:lpstr>Amazon Ember Heavy</vt:lpstr>
      <vt:lpstr>Amazon Ember Light</vt:lpstr>
      <vt:lpstr>Arial</vt:lpstr>
      <vt:lpstr>Calibri</vt:lpstr>
      <vt:lpstr>Cambria Math</vt:lpstr>
      <vt:lpstr>Office Theme</vt:lpstr>
      <vt:lpstr>Administrator Training</vt:lpstr>
      <vt:lpstr>PowerPoint Presentation</vt:lpstr>
      <vt:lpstr>PowerPoint Presentation</vt:lpstr>
      <vt:lpstr>Amazon Business Benefits</vt:lpstr>
      <vt:lpstr>Amazon Business Discounts</vt:lpstr>
      <vt:lpstr>Search Optimization </vt:lpstr>
      <vt:lpstr>PowerPoint Presentation</vt:lpstr>
      <vt:lpstr>Amazon Business Mobile App</vt:lpstr>
      <vt:lpstr>PowerPoint Presentation</vt:lpstr>
      <vt:lpstr>PowerPoint Presentation</vt:lpstr>
      <vt:lpstr>Business Settings</vt:lpstr>
      <vt:lpstr>PowerPoint Presentation</vt:lpstr>
      <vt:lpstr>Registration Workflow</vt:lpstr>
      <vt:lpstr>PowerPoint Presentation</vt:lpstr>
      <vt:lpstr>PowerPoint Presentation</vt:lpstr>
      <vt:lpstr>Members</vt:lpstr>
      <vt:lpstr>User Roles &amp; Permissions</vt:lpstr>
      <vt:lpstr>Accessing the Account through Single Sign On</vt:lpstr>
      <vt:lpstr>Inviting Users to Amazon Business</vt:lpstr>
      <vt:lpstr>Add a New User</vt:lpstr>
      <vt:lpstr>Determine Who is in Your Group(s)</vt:lpstr>
      <vt:lpstr>PowerPoint Presentation</vt:lpstr>
      <vt:lpstr>Organization Restricted</vt:lpstr>
      <vt:lpstr>Organization Blocked</vt:lpstr>
      <vt:lpstr>PowerPoint Presentation</vt:lpstr>
      <vt:lpstr>Approval Policies</vt:lpstr>
      <vt:lpstr>Approving Orders</vt:lpstr>
      <vt:lpstr>Approving Orders</vt:lpstr>
      <vt:lpstr>Purchase requests page</vt:lpstr>
      <vt:lpstr>Approve/Reject</vt:lpstr>
      <vt:lpstr>Approving Orders On the Go</vt:lpstr>
      <vt:lpstr>Email Confirmation</vt:lpstr>
      <vt:lpstr>Assign an Approval Delegate</vt:lpstr>
      <vt:lpstr>Approval Workflow – User Experience</vt:lpstr>
      <vt:lpstr>PowerPoint Presentation</vt:lpstr>
      <vt:lpstr>Amazon Business Analytics</vt:lpstr>
      <vt:lpstr>PowerPoint Presentation</vt:lpstr>
      <vt:lpstr>Your Orders</vt:lpstr>
      <vt:lpstr>Return an Item</vt:lpstr>
      <vt:lpstr>PowerPoint Presentation</vt:lpstr>
      <vt:lpstr>Business Customer Support</vt:lpstr>
      <vt:lpstr>Common Customer Support Questions </vt:lpstr>
      <vt:lpstr>PowerPoint Presentation</vt:lpstr>
    </vt:vector>
  </TitlesOfParts>
  <Company>Amazon Corporate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Wilson, Amy</dc:creator>
  <cp:lastModifiedBy>May, Michele</cp:lastModifiedBy>
  <cp:revision>160</cp:revision>
  <dcterms:created xsi:type="dcterms:W3CDTF">2020-08-19T13:33:32Z</dcterms:created>
  <dcterms:modified xsi:type="dcterms:W3CDTF">2022-08-11T12:21:59Z</dcterms:modified>
</cp:coreProperties>
</file>