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handoutMasterIdLst>
    <p:handoutMasterId r:id="rId56"/>
  </p:handoutMasterIdLst>
  <p:sldIdLst>
    <p:sldId id="305" r:id="rId2"/>
    <p:sldId id="497" r:id="rId3"/>
    <p:sldId id="607" r:id="rId4"/>
    <p:sldId id="615" r:id="rId5"/>
    <p:sldId id="679" r:id="rId6"/>
    <p:sldId id="629" r:id="rId7"/>
    <p:sldId id="676" r:id="rId8"/>
    <p:sldId id="504" r:id="rId9"/>
    <p:sldId id="677" r:id="rId10"/>
    <p:sldId id="681" r:id="rId11"/>
    <p:sldId id="505" r:id="rId12"/>
    <p:sldId id="565" r:id="rId13"/>
    <p:sldId id="589" r:id="rId14"/>
    <p:sldId id="618" r:id="rId15"/>
    <p:sldId id="619" r:id="rId16"/>
    <p:sldId id="642" r:id="rId17"/>
    <p:sldId id="644" r:id="rId18"/>
    <p:sldId id="648" r:id="rId19"/>
    <p:sldId id="649" r:id="rId20"/>
    <p:sldId id="620" r:id="rId21"/>
    <p:sldId id="632" r:id="rId22"/>
    <p:sldId id="633" r:id="rId23"/>
    <p:sldId id="634" r:id="rId24"/>
    <p:sldId id="623" r:id="rId25"/>
    <p:sldId id="637" r:id="rId26"/>
    <p:sldId id="636" r:id="rId27"/>
    <p:sldId id="635" r:id="rId28"/>
    <p:sldId id="638" r:id="rId29"/>
    <p:sldId id="624" r:id="rId30"/>
    <p:sldId id="667" r:id="rId31"/>
    <p:sldId id="663" r:id="rId32"/>
    <p:sldId id="664" r:id="rId33"/>
    <p:sldId id="666" r:id="rId34"/>
    <p:sldId id="660" r:id="rId35"/>
    <p:sldId id="669" r:id="rId36"/>
    <p:sldId id="265" r:id="rId37"/>
    <p:sldId id="554" r:id="rId38"/>
    <p:sldId id="656" r:id="rId39"/>
    <p:sldId id="650" r:id="rId40"/>
    <p:sldId id="428" r:id="rId41"/>
    <p:sldId id="595" r:id="rId42"/>
    <p:sldId id="678" r:id="rId43"/>
    <p:sldId id="476" r:id="rId44"/>
    <p:sldId id="659" r:id="rId45"/>
    <p:sldId id="653" r:id="rId46"/>
    <p:sldId id="657" r:id="rId47"/>
    <p:sldId id="606" r:id="rId48"/>
    <p:sldId id="682" r:id="rId49"/>
    <p:sldId id="683" r:id="rId50"/>
    <p:sldId id="684" r:id="rId51"/>
    <p:sldId id="685" r:id="rId52"/>
    <p:sldId id="686" r:id="rId53"/>
    <p:sldId id="687"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3399"/>
    <a:srgbClr val="6893C6"/>
    <a:srgbClr val="009900"/>
    <a:srgbClr val="3333FF"/>
    <a:srgbClr val="FFFE00"/>
    <a:srgbClr val="FCFC9A"/>
    <a:srgbClr val="7C5136"/>
    <a:srgbClr val="FFFF66"/>
    <a:srgbClr val="57E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8" autoAdjust="0"/>
    <p:restoredTop sz="84642" autoAdjust="0"/>
  </p:normalViewPr>
  <p:slideViewPr>
    <p:cSldViewPr snapToGrid="0">
      <p:cViewPr>
        <p:scale>
          <a:sx n="90" d="100"/>
          <a:sy n="90" d="100"/>
        </p:scale>
        <p:origin x="-600" y="-162"/>
      </p:cViewPr>
      <p:guideLst>
        <p:guide orient="horz" pos="2160"/>
        <p:guide orient="horz" pos="374"/>
        <p:guide pos="2880"/>
      </p:guideLst>
    </p:cSldViewPr>
  </p:slideViewPr>
  <p:notesTextViewPr>
    <p:cViewPr>
      <p:scale>
        <a:sx n="100" d="100"/>
        <a:sy n="100" d="100"/>
      </p:scale>
      <p:origin x="0" y="0"/>
    </p:cViewPr>
  </p:notesTextViewPr>
  <p:sorterViewPr>
    <p:cViewPr>
      <p:scale>
        <a:sx n="100" d="100"/>
        <a:sy n="100" d="100"/>
      </p:scale>
      <p:origin x="0" y="7572"/>
    </p:cViewPr>
  </p:sorterViewPr>
  <p:notesViewPr>
    <p:cSldViewPr snapToGrid="0">
      <p:cViewPr varScale="1">
        <p:scale>
          <a:sx n="58" d="100"/>
          <a:sy n="58" d="100"/>
        </p:scale>
        <p:origin x="-250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AB54F44C-FC4D-45EB-8053-3E5C751D9578}" type="datetimeFigureOut">
              <a:rPr lang="en-US" smtClean="0"/>
              <a:pPr/>
              <a:t>11/9/2015</a:t>
            </a:fld>
            <a:endParaRPr lang="en-US" dirty="0"/>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3" tIns="47411" rIns="94823" bIns="47411" rtlCol="0" anchor="b"/>
          <a:lstStyle>
            <a:lvl1pPr algn="r">
              <a:defRPr sz="1200"/>
            </a:lvl1pPr>
          </a:lstStyle>
          <a:p>
            <a:fld id="{7E94537B-0308-4EA8-954E-89B29CE52B41}" type="slidenum">
              <a:rPr lang="en-US" smtClean="0"/>
              <a:pPr/>
              <a:t>‹#›</a:t>
            </a:fld>
            <a:endParaRPr lang="en-US" dirty="0"/>
          </a:p>
        </p:txBody>
      </p:sp>
    </p:spTree>
    <p:extLst>
      <p:ext uri="{BB962C8B-B14F-4D97-AF65-F5344CB8AC3E}">
        <p14:creationId xmlns:p14="http://schemas.microsoft.com/office/powerpoint/2010/main" val="7514472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idx="1"/>
          </p:nvPr>
        </p:nvSpPr>
        <p:spPr>
          <a:xfrm>
            <a:off x="4143587" y="0"/>
            <a:ext cx="3169920" cy="480388"/>
          </a:xfrm>
          <a:prstGeom prst="rect">
            <a:avLst/>
          </a:prstGeom>
        </p:spPr>
        <p:txBody>
          <a:bodyPr vert="horz" lIns="94823" tIns="47411" rIns="94823" bIns="47411" rtlCol="0"/>
          <a:lstStyle>
            <a:lvl1pPr algn="r">
              <a:defRPr sz="1200"/>
            </a:lvl1pPr>
          </a:lstStyle>
          <a:p>
            <a:fld id="{493E1C39-CE20-432D-BC20-5F933B29FC86}" type="datetimeFigureOut">
              <a:rPr lang="en-US" smtClean="0"/>
              <a:pPr/>
              <a:t>11/9/2015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3" tIns="47411" rIns="94823" bIns="47411" rtlCol="0" anchor="ctr"/>
          <a:lstStyle/>
          <a:p>
            <a:endParaRPr lang="en-US" dirty="0"/>
          </a:p>
        </p:txBody>
      </p:sp>
      <p:sp>
        <p:nvSpPr>
          <p:cNvPr id="5" name="Notes Placeholder 4"/>
          <p:cNvSpPr>
            <a:spLocks noGrp="1"/>
          </p:cNvSpPr>
          <p:nvPr>
            <p:ph type="body" sz="quarter" idx="3"/>
          </p:nvPr>
        </p:nvSpPr>
        <p:spPr>
          <a:xfrm>
            <a:off x="731520" y="4561231"/>
            <a:ext cx="5852160" cy="4320213"/>
          </a:xfrm>
          <a:prstGeom prst="rect">
            <a:avLst/>
          </a:prstGeom>
        </p:spPr>
        <p:txBody>
          <a:bodyPr vert="horz" lIns="94823" tIns="47411" rIns="94823" bIns="47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0388"/>
          </a:xfrm>
          <a:prstGeom prst="rect">
            <a:avLst/>
          </a:prstGeom>
        </p:spPr>
        <p:txBody>
          <a:bodyPr vert="horz" lIns="94823" tIns="47411" rIns="94823" bIns="474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4823" tIns="47411" rIns="94823" bIns="47411" rtlCol="0" anchor="b"/>
          <a:lstStyle>
            <a:lvl1pPr algn="r">
              <a:defRPr sz="1200"/>
            </a:lvl1pPr>
          </a:lstStyle>
          <a:p>
            <a:fld id="{A9D08DA1-68A4-4996-BB3E-061894326C3E}" type="slidenum">
              <a:rPr lang="en-US" smtClean="0"/>
              <a:pPr/>
              <a:t>‹#›</a:t>
            </a:fld>
            <a:endParaRPr lang="en-US" dirty="0"/>
          </a:p>
        </p:txBody>
      </p:sp>
    </p:spTree>
    <p:extLst>
      <p:ext uri="{BB962C8B-B14F-4D97-AF65-F5344CB8AC3E}">
        <p14:creationId xmlns:p14="http://schemas.microsoft.com/office/powerpoint/2010/main" val="15644636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803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7A376B5-ED55-4F25-8E98-3B1D4D52F916}" type="datetime1">
              <a:rPr lang="en-US" smtClean="0"/>
              <a:t>11/9/2015</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2"/>
          <p:cNvSpPr>
            <a:spLocks noChangeArrowheads="1"/>
          </p:cNvSpPr>
          <p:nvPr userDrawn="1"/>
        </p:nvSpPr>
        <p:spPr bwMode="auto">
          <a:xfrm>
            <a:off x="1676400" y="609600"/>
            <a:ext cx="7239000" cy="533400"/>
          </a:xfrm>
          <a:prstGeom prst="rect">
            <a:avLst/>
          </a:prstGeom>
          <a:solidFill>
            <a:schemeClr val="bg1"/>
          </a:solidFill>
          <a:ln w="9525">
            <a:noFill/>
            <a:miter lim="800000"/>
            <a:headEnd/>
            <a:tailEnd/>
          </a:ln>
        </p:spPr>
        <p:txBody>
          <a:bodyPr wrap="none" anchor="ctr"/>
          <a:lstStyle/>
          <a:p>
            <a:endParaRPr lang="en-US" dirty="0">
              <a:latin typeface="Arial" pitchFamily="34" charset="0"/>
            </a:endParaRPr>
          </a:p>
        </p:txBody>
      </p:sp>
      <p:pic>
        <p:nvPicPr>
          <p:cNvPr id="8" name="Picture 7" descr="todd"/>
          <p:cNvPicPr>
            <a:picLocks noChangeAspect="1" noChangeArrowheads="1"/>
          </p:cNvPicPr>
          <p:nvPr userDrawn="1"/>
        </p:nvPicPr>
        <p:blipFill>
          <a:blip r:embed="rId2" cstate="print"/>
          <a:srcRect/>
          <a:stretch>
            <a:fillRect/>
          </a:stretch>
        </p:blipFill>
        <p:spPr bwMode="auto">
          <a:xfrm>
            <a:off x="0" y="0"/>
            <a:ext cx="2859088" cy="1992313"/>
          </a:xfrm>
          <a:prstGeom prst="rect">
            <a:avLst/>
          </a:prstGeom>
          <a:ln>
            <a:noFill/>
          </a:ln>
          <a:effectLst>
            <a:outerShdw blurRad="190500" algn="tl" rotWithShape="0">
              <a:srgbClr val="000000">
                <a:alpha val="70000"/>
              </a:srgbClr>
            </a:outerShdw>
          </a:effectLst>
        </p:spPr>
      </p:pic>
      <p:pic>
        <p:nvPicPr>
          <p:cNvPr id="9" name="Picture 8" descr="gillis"/>
          <p:cNvPicPr>
            <a:picLocks noChangeAspect="1" noChangeArrowheads="1"/>
          </p:cNvPicPr>
          <p:nvPr userDrawn="1"/>
        </p:nvPicPr>
        <p:blipFill>
          <a:blip r:embed="rId3" cstate="print"/>
          <a:srcRect/>
          <a:stretch>
            <a:fillRect/>
          </a:stretch>
        </p:blipFill>
        <p:spPr bwMode="auto">
          <a:xfrm>
            <a:off x="6057900" y="0"/>
            <a:ext cx="3086100" cy="2001838"/>
          </a:xfrm>
          <a:prstGeom prst="rect">
            <a:avLst/>
          </a:prstGeom>
          <a:ln>
            <a:noFill/>
          </a:ln>
          <a:effectLst>
            <a:outerShdw blurRad="190500" algn="tl" rotWithShape="0">
              <a:srgbClr val="000000">
                <a:alpha val="70000"/>
              </a:srgbClr>
            </a:outerShdw>
          </a:effectLst>
        </p:spPr>
      </p:pic>
      <p:pic>
        <p:nvPicPr>
          <p:cNvPr id="10" name="Picture 9" descr="uk2"/>
          <p:cNvPicPr>
            <a:picLocks noChangeAspect="1" noChangeArrowheads="1"/>
          </p:cNvPicPr>
          <p:nvPr userDrawn="1"/>
        </p:nvPicPr>
        <p:blipFill>
          <a:blip r:embed="rId4" cstate="print"/>
          <a:srcRect/>
          <a:stretch>
            <a:fillRect/>
          </a:stretch>
        </p:blipFill>
        <p:spPr bwMode="auto">
          <a:xfrm>
            <a:off x="2812794" y="0"/>
            <a:ext cx="3518413" cy="2191657"/>
          </a:xfrm>
          <a:prstGeom prst="rect">
            <a:avLst/>
          </a:prstGeom>
          <a:ln>
            <a:noFill/>
          </a:ln>
          <a:effectLst>
            <a:outerShdw blurRad="190500" algn="tl" rotWithShape="0">
              <a:srgbClr val="000000">
                <a:alpha val="70000"/>
              </a:srgbClr>
            </a:outerShdw>
          </a:effectLst>
        </p:spPr>
      </p:pic>
      <p:sp>
        <p:nvSpPr>
          <p:cNvPr id="12" name="Footer Placeholder 11"/>
          <p:cNvSpPr>
            <a:spLocks noGrp="1"/>
          </p:cNvSpPr>
          <p:nvPr>
            <p:ph type="ftr" sz="quarter" idx="11"/>
          </p:nvPr>
        </p:nvSpPr>
        <p:spPr/>
        <p:txBody>
          <a:bodyPr/>
          <a:lstStyle/>
          <a:p>
            <a:r>
              <a:rPr lang="en-US" dirty="0" smtClean="0"/>
              <a:t>SRM Shoppers Training - Revised January 2012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
            <a:ext cx="8229600" cy="731520"/>
          </a:xfrm>
        </p:spPr>
        <p:txBody>
          <a:bodyPr>
            <a:normAutofit/>
          </a:bodyPr>
          <a:lstStyle>
            <a:lvl1pPr algn="l">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SRM Shoppers Training - Revised January 2012</a:t>
            </a:r>
            <a:endParaRPr lang="en-US" dirty="0"/>
          </a:p>
        </p:txBody>
      </p:sp>
      <p:sp>
        <p:nvSpPr>
          <p:cNvPr id="5" name="Slide Number Placeholder 4"/>
          <p:cNvSpPr>
            <a:spLocks noGrp="1"/>
          </p:cNvSpPr>
          <p:nvPr>
            <p:ph type="sldNum" sz="quarter" idx="12"/>
          </p:nvPr>
        </p:nvSpPr>
        <p:spPr/>
        <p:txBody>
          <a:bodyPr/>
          <a:lstStyle/>
          <a:p>
            <a:fld id="{289C75C3-8C51-4886-8E78-AD7572BAF0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990600"/>
            <a:ext cx="84582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sz="1100"/>
            </a:lvl1pPr>
          </a:lstStyle>
          <a:p>
            <a:pPr>
              <a:defRPr/>
            </a:pPr>
            <a:r>
              <a:rPr lang="en-US" dirty="0" smtClean="0"/>
              <a:t>SRM Shoppers Training - Revised January 2012</a:t>
            </a:r>
            <a:endParaRPr lang="en-US" dirty="0"/>
          </a:p>
        </p:txBody>
      </p:sp>
      <p:sp>
        <p:nvSpPr>
          <p:cNvPr id="5" name="Rectangle 6"/>
          <p:cNvSpPr>
            <a:spLocks noGrp="1" noChangeArrowheads="1"/>
          </p:cNvSpPr>
          <p:nvPr>
            <p:ph type="sldNum" sz="quarter" idx="11"/>
          </p:nvPr>
        </p:nvSpPr>
        <p:spPr/>
        <p:txBody>
          <a:bodyPr/>
          <a:lstStyle>
            <a:lvl1pPr>
              <a:defRPr sz="1100"/>
            </a:lvl1pPr>
          </a:lstStyle>
          <a:p>
            <a:pPr>
              <a:defRPr/>
            </a:pPr>
            <a:fld id="{468EC4A6-E647-4353-9968-083367511F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085"/>
            <a:ext cx="8229600" cy="7315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1837880" y="6472462"/>
            <a:ext cx="5468240" cy="365125"/>
          </a:xfrm>
          <a:prstGeom prst="rect">
            <a:avLst/>
          </a:prstGeom>
        </p:spPr>
        <p:txBody>
          <a:bodyPr vert="horz" lIns="91440" tIns="45720" rIns="91440" bIns="45720" rtlCol="0" anchor="ctr"/>
          <a:lstStyle>
            <a:lvl1pPr algn="ctr">
              <a:defRPr sz="1000" b="1">
                <a:solidFill>
                  <a:schemeClr val="tx1"/>
                </a:solidFill>
                <a:effectLst>
                  <a:outerShdw blurRad="38100" dist="38100" dir="2700000" algn="tl">
                    <a:srgbClr val="000000">
                      <a:alpha val="43137"/>
                    </a:srgbClr>
                  </a:outerShdw>
                </a:effectLst>
              </a:defRPr>
            </a:lvl1pPr>
          </a:lstStyle>
          <a:p>
            <a:r>
              <a:rPr lang="en-US" dirty="0" smtClean="0"/>
              <a:t>SRM Shoppers Training - Revised January 2012</a:t>
            </a:r>
            <a:endParaRPr lang="en-US" dirty="0"/>
          </a:p>
        </p:txBody>
      </p:sp>
      <p:sp>
        <p:nvSpPr>
          <p:cNvPr id="6" name="Slide Number Placeholder 5"/>
          <p:cNvSpPr>
            <a:spLocks noGrp="1"/>
          </p:cNvSpPr>
          <p:nvPr>
            <p:ph type="sldNum" sz="quarter" idx="4"/>
          </p:nvPr>
        </p:nvSpPr>
        <p:spPr>
          <a:xfrm>
            <a:off x="8585200" y="6479719"/>
            <a:ext cx="551534" cy="365125"/>
          </a:xfrm>
          <a:prstGeom prst="rect">
            <a:avLst/>
          </a:prstGeom>
        </p:spPr>
        <p:txBody>
          <a:bodyPr vert="horz" lIns="91440" tIns="45720" rIns="91440" bIns="45720" rtlCol="0" anchor="ctr"/>
          <a:lstStyle>
            <a:lvl1pPr algn="r">
              <a:defRPr sz="1400">
                <a:solidFill>
                  <a:schemeClr val="tx1"/>
                </a:solidFill>
                <a:effectLst>
                  <a:outerShdw blurRad="38100" dist="38100" dir="2700000" algn="tl">
                    <a:srgbClr val="000000">
                      <a:alpha val="43137"/>
                    </a:srgbClr>
                  </a:outerShdw>
                </a:effectLst>
              </a:defRPr>
            </a:lvl1pPr>
          </a:lstStyle>
          <a:p>
            <a:fld id="{289C75C3-8C51-4886-8E78-AD7572BAF07D}" type="slidenum">
              <a:rPr lang="en-US" smtClean="0"/>
              <a:pPr/>
              <a:t>‹#›</a:t>
            </a:fld>
            <a:endParaRPr lang="en-US" dirty="0"/>
          </a:p>
        </p:txBody>
      </p:sp>
      <p:sp>
        <p:nvSpPr>
          <p:cNvPr id="7" name="Line 7"/>
          <p:cNvSpPr>
            <a:spLocks noChangeShapeType="1"/>
          </p:cNvSpPr>
          <p:nvPr userDrawn="1"/>
        </p:nvSpPr>
        <p:spPr bwMode="auto">
          <a:xfrm>
            <a:off x="435429" y="626386"/>
            <a:ext cx="8229600" cy="0"/>
          </a:xfrm>
          <a:prstGeom prst="line">
            <a:avLst/>
          </a:prstGeom>
          <a:noFill/>
          <a:ln w="28575">
            <a:solidFill>
              <a:srgbClr val="252595"/>
            </a:solidFill>
            <a:round/>
            <a:headEnd/>
            <a:tailEnd/>
          </a:ln>
          <a:effectLst/>
        </p:spPr>
        <p:txBody>
          <a:bodyPr/>
          <a:lstStyle/>
          <a:p>
            <a:pPr>
              <a:defRPr/>
            </a:pPr>
            <a:endParaRPr lang="en-US" dirty="0">
              <a:latin typeface="Arial" pitchFamily="34" charset="0"/>
            </a:endParaRPr>
          </a:p>
        </p:txBody>
      </p:sp>
      <p:sp>
        <p:nvSpPr>
          <p:cNvPr id="9" name="Line 13"/>
          <p:cNvSpPr>
            <a:spLocks noChangeShapeType="1"/>
          </p:cNvSpPr>
          <p:nvPr userDrawn="1"/>
        </p:nvSpPr>
        <p:spPr bwMode="auto">
          <a:xfrm>
            <a:off x="2286000" y="6553200"/>
            <a:ext cx="6324600" cy="0"/>
          </a:xfrm>
          <a:prstGeom prst="line">
            <a:avLst/>
          </a:prstGeom>
          <a:noFill/>
          <a:ln w="19050">
            <a:solidFill>
              <a:srgbClr val="252595"/>
            </a:solidFill>
            <a:round/>
            <a:headEnd/>
            <a:tailEnd/>
          </a:ln>
          <a:effectLst/>
        </p:spPr>
        <p:txBody>
          <a:bodyPr/>
          <a:lstStyle/>
          <a:p>
            <a:pPr>
              <a:defRPr/>
            </a:pPr>
            <a:endParaRPr lang="en-US" dirty="0">
              <a:latin typeface="Arial" pitchFamily="34" charset="0"/>
            </a:endParaRPr>
          </a:p>
        </p:txBody>
      </p:sp>
      <p:pic>
        <p:nvPicPr>
          <p:cNvPr id="10" name="Picture 22"/>
          <p:cNvPicPr>
            <a:picLocks noChangeAspect="1" noChangeArrowheads="1"/>
          </p:cNvPicPr>
          <p:nvPr userDrawn="1"/>
        </p:nvPicPr>
        <p:blipFill>
          <a:blip r:embed="rId5" cstate="print"/>
          <a:srcRect/>
          <a:stretch>
            <a:fillRect/>
          </a:stretch>
        </p:blipFill>
        <p:spPr bwMode="auto">
          <a:xfrm>
            <a:off x="371475" y="6532563"/>
            <a:ext cx="1838325" cy="173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4" r:id="rId2"/>
    <p:sldLayoutId id="2147483658" r:id="rId3"/>
  </p:sldLayoutIdLst>
  <p:hf hdr="0" dt="0"/>
  <p:txStyles>
    <p:titleStyle>
      <a:lvl1pPr algn="l" defTabSz="914400" rtl="0" eaLnBrk="1" latinLnBrk="0" hangingPunct="1">
        <a:spcBef>
          <a:spcPct val="0"/>
        </a:spcBef>
        <a:buNone/>
        <a:defRPr lang="en-US" sz="2800" b="1" kern="1200" smtClean="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hyperlink" Target="http://www.uky.edu/Purchasing/SRM.ht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6.xml.rels><?xml version="1.0" encoding="UTF-8" standalone="yes"?>
<Relationships xmlns="http://schemas.openxmlformats.org/package/2006/relationships"><Relationship Id="rId3" Type="http://schemas.openxmlformats.org/officeDocument/2006/relationships/hyperlink" Target="mailto:SRMHelp@uky.edu" TargetMode="External"/><Relationship Id="rId2" Type="http://schemas.openxmlformats.org/officeDocument/2006/relationships/hyperlink" Target="mailto:dkonichek@uky.ed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mailto:SRMHelp@uky.edu" TargetMode="External"/><Relationship Id="rId5" Type="http://schemas.openxmlformats.org/officeDocument/2006/relationships/hyperlink" Target="http://myhelp.uky.edu/rwd/HTML/MM.html" TargetMode="External"/><Relationship Id="rId4" Type="http://schemas.openxmlformats.org/officeDocument/2006/relationships/hyperlink" Target="http://www.uky.edu/Purchasing/srm.ht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852" y="2592548"/>
            <a:ext cx="8055050" cy="2925750"/>
          </a:xfrm>
        </p:spPr>
        <p:txBody>
          <a:bodyPr lIns="0" tIns="0" rIns="0" bIns="0">
            <a:noAutofit/>
          </a:bodyPr>
          <a:lstStyle/>
          <a:p>
            <a:r>
              <a:rPr lang="en-US" sz="4800" dirty="0" smtClean="0"/>
              <a:t>Using the SRM </a:t>
            </a:r>
            <a:br>
              <a:rPr lang="en-US" sz="4800" dirty="0" smtClean="0"/>
            </a:br>
            <a:r>
              <a:rPr lang="en-US" sz="4800" dirty="0" smtClean="0"/>
              <a:t>VWR Punch-out Catalog for Laboratory Equipment and Supplies</a:t>
            </a:r>
            <a:endParaRPr lang="en-US" sz="2000" b="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 y="1737518"/>
            <a:ext cx="8496860" cy="362701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Setting an Alternate Delivery Building</a:t>
            </a:r>
            <a:endParaRPr lang="en-US" dirty="0"/>
          </a:p>
        </p:txBody>
      </p:sp>
      <p:sp>
        <p:nvSpPr>
          <p:cNvPr id="20" name="Rectangle 19"/>
          <p:cNvSpPr/>
          <p:nvPr/>
        </p:nvSpPr>
        <p:spPr>
          <a:xfrm>
            <a:off x="168166" y="715721"/>
            <a:ext cx="8784448" cy="63094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At the Shopper’s choosing, you can enter an alternate building for delivery on a cart-by-cart basis. See Appendix at the end of this reference guide for step-by-step instructions. </a:t>
            </a:r>
            <a:endParaRPr lang="en-US" sz="1750" b="1" dirty="0">
              <a:effectLst>
                <a:outerShdw blurRad="38100" dist="38100" dir="2700000" algn="tl">
                  <a:srgbClr val="000000">
                    <a:alpha val="43137"/>
                  </a:srgbClr>
                </a:outerShdw>
              </a:effectLst>
            </a:endParaRPr>
          </a:p>
        </p:txBody>
      </p:sp>
      <p:sp>
        <p:nvSpPr>
          <p:cNvPr id="27" name="Rectangle 26"/>
          <p:cNvSpPr/>
          <p:nvPr/>
        </p:nvSpPr>
        <p:spPr>
          <a:xfrm>
            <a:off x="3927909" y="2286001"/>
            <a:ext cx="2292138"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856820" y="3058267"/>
            <a:ext cx="1396743" cy="2590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10</a:t>
            </a:fld>
            <a:endParaRPr lang="en-US" dirty="0"/>
          </a:p>
        </p:txBody>
      </p:sp>
      <p:sp>
        <p:nvSpPr>
          <p:cNvPr id="11" name="Rectangular Callout 10"/>
          <p:cNvSpPr/>
          <p:nvPr/>
        </p:nvSpPr>
        <p:spPr>
          <a:xfrm>
            <a:off x="4210496" y="4380612"/>
            <a:ext cx="2806992" cy="1594886"/>
          </a:xfrm>
          <a:prstGeom prst="wedgeRectCallout">
            <a:avLst>
              <a:gd name="adj1" fmla="val -86105"/>
              <a:gd name="adj2" fmla="val -1227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needed, follow instructions within Appendix section of this reference guide. </a:t>
            </a:r>
            <a:r>
              <a:rPr lang="en-US" sz="1600" u="sng" dirty="0" smtClean="0">
                <a:solidFill>
                  <a:schemeClr val="tx1"/>
                </a:solidFill>
              </a:rPr>
              <a:t>Important</a:t>
            </a:r>
            <a:r>
              <a:rPr lang="en-US" sz="1600" dirty="0" smtClean="0">
                <a:solidFill>
                  <a:schemeClr val="tx1"/>
                </a:solidFill>
              </a:rPr>
              <a:t>: Do not freeform building delivery information into the fields.</a:t>
            </a:r>
            <a:endParaRPr lang="en-US" sz="1600" dirty="0">
              <a:solidFill>
                <a:schemeClr val="tx1"/>
              </a:solidFill>
            </a:endParaRPr>
          </a:p>
        </p:txBody>
      </p:sp>
    </p:spTree>
    <p:extLst>
      <p:ext uri="{BB962C8B-B14F-4D97-AF65-F5344CB8AC3E}">
        <p14:creationId xmlns:p14="http://schemas.microsoft.com/office/powerpoint/2010/main" val="141134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397" y="1298370"/>
            <a:ext cx="5915025" cy="45624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8344" y="83460"/>
            <a:ext cx="8378456" cy="731520"/>
          </a:xfrm>
        </p:spPr>
        <p:txBody>
          <a:bodyPr/>
          <a:lstStyle/>
          <a:p>
            <a:r>
              <a:rPr lang="en-US" dirty="0" smtClean="0"/>
              <a:t>Select VWR Catalog from Add Item Menu</a:t>
            </a:r>
            <a:endParaRPr lang="en-US" sz="1600" dirty="0"/>
          </a:p>
        </p:txBody>
      </p:sp>
      <p:sp>
        <p:nvSpPr>
          <p:cNvPr id="21" name="Rectangle 20"/>
          <p:cNvSpPr/>
          <p:nvPr/>
        </p:nvSpPr>
        <p:spPr>
          <a:xfrm>
            <a:off x="2199361" y="3636058"/>
            <a:ext cx="671180" cy="26571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27321" y="747618"/>
            <a:ext cx="7825563" cy="36933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Punch-out catalog items are ordered through the Add Item dropdown menu. </a:t>
            </a:r>
            <a:endParaRPr lang="en-US" b="1"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289C75C3-8C51-4886-8E78-AD7572BAF07D}" type="slidenum">
              <a:rPr lang="en-US" smtClean="0"/>
              <a:pPr/>
              <a:t>11</a:t>
            </a:fld>
            <a:endParaRPr lang="en-US" dirty="0"/>
          </a:p>
        </p:txBody>
      </p:sp>
      <p:sp>
        <p:nvSpPr>
          <p:cNvPr id="19" name="Rectangular Callout 18"/>
          <p:cNvSpPr/>
          <p:nvPr/>
        </p:nvSpPr>
        <p:spPr>
          <a:xfrm>
            <a:off x="4391247" y="2083981"/>
            <a:ext cx="2679404" cy="1212112"/>
          </a:xfrm>
          <a:prstGeom prst="wedgeRectCallout">
            <a:avLst>
              <a:gd name="adj1" fmla="val -60381"/>
              <a:gd name="adj2" fmla="val 2099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9</a:t>
            </a:r>
            <a:r>
              <a:rPr lang="en-US" sz="1600" dirty="0" smtClean="0">
                <a:solidFill>
                  <a:schemeClr val="tx1"/>
                </a:solidFill>
              </a:rPr>
              <a:t>. Click Add Item and select VWR Catalog. Shopper will be transferred from SRM to the VWR punch-out site.</a:t>
            </a:r>
            <a:endParaRPr lang="en-US" sz="1600" dirty="0">
              <a:solidFill>
                <a:schemeClr val="tx1"/>
              </a:solidFill>
            </a:endParaRPr>
          </a:p>
        </p:txBody>
      </p:sp>
      <p:sp>
        <p:nvSpPr>
          <p:cNvPr id="14" name="Rectangle 13"/>
          <p:cNvSpPr/>
          <p:nvPr/>
        </p:nvSpPr>
        <p:spPr>
          <a:xfrm>
            <a:off x="2221830" y="5325035"/>
            <a:ext cx="2009554" cy="26894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25" y="1458308"/>
            <a:ext cx="6890119" cy="494371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308344" y="83460"/>
            <a:ext cx="8378456" cy="731520"/>
          </a:xfrm>
        </p:spPr>
        <p:txBody>
          <a:bodyPr/>
          <a:lstStyle/>
          <a:p>
            <a:r>
              <a:rPr lang="en-US" dirty="0" smtClean="0"/>
              <a:t>VWR Punch-out Landing Page</a:t>
            </a:r>
            <a:endParaRPr lang="en-US" sz="1600" dirty="0"/>
          </a:p>
        </p:txBody>
      </p:sp>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12</a:t>
            </a:fld>
            <a:endParaRPr lang="en-US" sz="1400" dirty="0">
              <a:effectLst>
                <a:outerShdw blurRad="38100" dist="38100" dir="2700000" algn="tl">
                  <a:srgbClr val="000000">
                    <a:alpha val="43137"/>
                  </a:srgbClr>
                </a:outerShdw>
              </a:effectLst>
            </a:endParaRPr>
          </a:p>
        </p:txBody>
      </p:sp>
      <p:sp>
        <p:nvSpPr>
          <p:cNvPr id="9" name="Rectangle 8"/>
          <p:cNvSpPr/>
          <p:nvPr/>
        </p:nvSpPr>
        <p:spPr>
          <a:xfrm>
            <a:off x="308345" y="747618"/>
            <a:ext cx="8474148"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Upon arrival at the VWR punch-out landing page, utilize the Search feature to locate equipment or supplies you would like to order.</a:t>
            </a:r>
            <a:endParaRPr lang="en-US" b="1" dirty="0">
              <a:effectLst>
                <a:outerShdw blurRad="38100" dist="38100" dir="2700000" algn="tl">
                  <a:srgbClr val="000000">
                    <a:alpha val="43137"/>
                  </a:srgbClr>
                </a:outerShdw>
              </a:effectLst>
            </a:endParaRPr>
          </a:p>
        </p:txBody>
      </p:sp>
      <p:sp>
        <p:nvSpPr>
          <p:cNvPr id="10" name="Rectangle 9"/>
          <p:cNvSpPr/>
          <p:nvPr/>
        </p:nvSpPr>
        <p:spPr>
          <a:xfrm>
            <a:off x="2158411" y="2551816"/>
            <a:ext cx="1765004" cy="2126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244964" y="3888015"/>
            <a:ext cx="3125557" cy="896638"/>
          </a:xfrm>
          <a:prstGeom prst="wedgeRectCallout">
            <a:avLst>
              <a:gd name="adj1" fmla="val 41105"/>
              <a:gd name="adj2" fmla="val -17505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Searches - Find products using text or part numbers with the Quick Search feature.</a:t>
            </a:r>
            <a:endParaRPr lang="en-US" sz="1600" dirty="0">
              <a:solidFill>
                <a:schemeClr val="tx1"/>
              </a:solidFill>
            </a:endParaRPr>
          </a:p>
        </p:txBody>
      </p:sp>
      <p:sp>
        <p:nvSpPr>
          <p:cNvPr id="12" name="Rectangular Callout 11"/>
          <p:cNvSpPr/>
          <p:nvPr/>
        </p:nvSpPr>
        <p:spPr>
          <a:xfrm>
            <a:off x="5522256" y="2842439"/>
            <a:ext cx="2505325" cy="1240464"/>
          </a:xfrm>
          <a:prstGeom prst="wedgeRectCallout">
            <a:avLst>
              <a:gd name="adj1" fmla="val 71411"/>
              <a:gd name="adj2" fmla="val -14275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TIP</a:t>
            </a:r>
            <a:r>
              <a:rPr lang="en-US" sz="1600" dirty="0" smtClean="0">
                <a:solidFill>
                  <a:schemeClr val="tx1"/>
                </a:solidFill>
              </a:rPr>
              <a:t>: If you decide not to order products, you can click the Back button to return to SRM at any time.</a:t>
            </a:r>
            <a:endParaRPr lang="en-US" sz="1600" dirty="0">
              <a:solidFill>
                <a:schemeClr val="tx1"/>
              </a:solidFill>
            </a:endParaRPr>
          </a:p>
        </p:txBody>
      </p:sp>
      <p:sp>
        <p:nvSpPr>
          <p:cNvPr id="13" name="Rectangle 12"/>
          <p:cNvSpPr/>
          <p:nvPr/>
        </p:nvSpPr>
        <p:spPr>
          <a:xfrm>
            <a:off x="8389087" y="1456662"/>
            <a:ext cx="372141" cy="17011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ded Corner 13"/>
          <p:cNvSpPr/>
          <p:nvPr/>
        </p:nvSpPr>
        <p:spPr>
          <a:xfrm>
            <a:off x="4933507" y="5103628"/>
            <a:ext cx="4072269" cy="1371601"/>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endParaRPr>
          </a:p>
          <a:p>
            <a:pPr algn="ctr"/>
            <a:r>
              <a:rPr lang="en-US" b="1" dirty="0" smtClean="0">
                <a:solidFill>
                  <a:schemeClr val="tx1"/>
                </a:solidFill>
              </a:rPr>
              <a:t>Note: </a:t>
            </a:r>
            <a:r>
              <a:rPr lang="en-US" dirty="0" smtClean="0">
                <a:solidFill>
                  <a:schemeClr val="tx1"/>
                </a:solidFill>
              </a:rPr>
              <a:t>Punch-out orders will time out after several minutes of inactivity. It is a good idea to move through the shopping process expeditiously and in one sitting.</a:t>
            </a:r>
            <a:endParaRPr lang="en-US" sz="1600" dirty="0" smtClean="0">
              <a:solidFill>
                <a:schemeClr val="tx1"/>
              </a:solidFill>
            </a:endParaRPr>
          </a:p>
        </p:txBody>
      </p:sp>
    </p:spTree>
    <p:extLst>
      <p:ext uri="{BB962C8B-B14F-4D97-AF65-F5344CB8AC3E}">
        <p14:creationId xmlns:p14="http://schemas.microsoft.com/office/powerpoint/2010/main" val="449540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63" y="971883"/>
            <a:ext cx="8151813" cy="48291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ular Callout 12"/>
          <p:cNvSpPr/>
          <p:nvPr/>
        </p:nvSpPr>
        <p:spPr>
          <a:xfrm>
            <a:off x="4646430" y="808074"/>
            <a:ext cx="3551272" cy="1967024"/>
          </a:xfrm>
          <a:prstGeom prst="wedgeRectCallout">
            <a:avLst>
              <a:gd name="adj1" fmla="val -90035"/>
              <a:gd name="adj2" fmla="val 630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10. Enter keyword(s) or product number to find matches against product information, MSDS, Certificates, or website content. As you type, the search feature will auto-suggest possible items. You can also cross reference competitor or manufacturer part numbers. </a:t>
            </a:r>
            <a:endParaRPr lang="en-US" sz="1600" dirty="0">
              <a:solidFill>
                <a:srgbClr val="000000"/>
              </a:solidFill>
            </a:endParaRPr>
          </a:p>
        </p:txBody>
      </p:sp>
      <p:sp>
        <p:nvSpPr>
          <p:cNvPr id="14" name="Rectangle 13"/>
          <p:cNvSpPr/>
          <p:nvPr/>
        </p:nvSpPr>
        <p:spPr>
          <a:xfrm>
            <a:off x="1333488" y="3116445"/>
            <a:ext cx="1824382" cy="26470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Quick Search Options</a:t>
            </a:r>
            <a:endParaRPr lang="en-US" sz="1600" dirty="0"/>
          </a:p>
        </p:txBody>
      </p:sp>
      <p:sp>
        <p:nvSpPr>
          <p:cNvPr id="20" name="Rectangle 19"/>
          <p:cNvSpPr/>
          <p:nvPr/>
        </p:nvSpPr>
        <p:spPr>
          <a:xfrm>
            <a:off x="765544" y="2381693"/>
            <a:ext cx="2509284"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13</a:t>
            </a:fld>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9540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18" y="1722972"/>
            <a:ext cx="6541201" cy="471987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717791" y="2232837"/>
            <a:ext cx="1270497" cy="413606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Search Results and Options</a:t>
            </a:r>
            <a:endParaRPr lang="en-US" sz="1600"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14</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Different views and refinement tools make searches faster and more successful. Results are weighted on how well the data matches your search word (</a:t>
            </a:r>
            <a:r>
              <a:rPr lang="en-US" b="1" dirty="0">
                <a:effectLst>
                  <a:outerShdw blurRad="38100" dist="38100" dir="2700000" algn="tl">
                    <a:srgbClr val="000000">
                      <a:alpha val="43137"/>
                    </a:srgbClr>
                  </a:outerShdw>
                </a:effectLst>
              </a:rPr>
              <a:t>relevancy</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12" name="Rectangular Callout 11"/>
          <p:cNvSpPr/>
          <p:nvPr/>
        </p:nvSpPr>
        <p:spPr>
          <a:xfrm>
            <a:off x="3088985" y="1487933"/>
            <a:ext cx="3354345" cy="1467918"/>
          </a:xfrm>
          <a:prstGeom prst="wedgeRectCallout">
            <a:avLst>
              <a:gd name="adj1" fmla="val -81602"/>
              <a:gd name="adj2" fmla="val 10996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desired you can refine your results by product category, product attributes, supplier, or search within current results using additional keywords</a:t>
            </a:r>
            <a:r>
              <a:rPr lang="en-US" sz="1600" dirty="0">
                <a:solidFill>
                  <a:schemeClr val="tx1"/>
                </a:solidFill>
              </a:rPr>
              <a:t>.</a:t>
            </a:r>
          </a:p>
        </p:txBody>
      </p:sp>
    </p:spTree>
    <p:extLst>
      <p:ext uri="{BB962C8B-B14F-4D97-AF65-F5344CB8AC3E}">
        <p14:creationId xmlns:p14="http://schemas.microsoft.com/office/powerpoint/2010/main" val="143576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489" y="2249460"/>
            <a:ext cx="2862371" cy="424836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9668"/>
          <a:stretch/>
        </p:blipFill>
        <p:spPr bwMode="auto">
          <a:xfrm>
            <a:off x="446567" y="2250090"/>
            <a:ext cx="3156762" cy="41925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ular Callout 11"/>
          <p:cNvSpPr/>
          <p:nvPr/>
        </p:nvSpPr>
        <p:spPr>
          <a:xfrm>
            <a:off x="2818043" y="1765005"/>
            <a:ext cx="1743324" cy="627320"/>
          </a:xfrm>
          <a:prstGeom prst="wedgeRectCallout">
            <a:avLst>
              <a:gd name="adj1" fmla="val -74886"/>
              <a:gd name="adj2" fmla="val 16722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List View</a:t>
            </a:r>
            <a:endParaRPr lang="en-US" sz="1600" dirty="0">
              <a:solidFill>
                <a:schemeClr val="tx1"/>
              </a:solidFill>
            </a:endParaRPr>
          </a:p>
        </p:txBody>
      </p:sp>
      <p:sp>
        <p:nvSpPr>
          <p:cNvPr id="13" name="Rectangular Callout 12"/>
          <p:cNvSpPr/>
          <p:nvPr/>
        </p:nvSpPr>
        <p:spPr>
          <a:xfrm>
            <a:off x="6889900" y="1775637"/>
            <a:ext cx="1931747" cy="616688"/>
          </a:xfrm>
          <a:prstGeom prst="wedgeRectCallout">
            <a:avLst>
              <a:gd name="adj1" fmla="val -52864"/>
              <a:gd name="adj2" fmla="val 1344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Grid View</a:t>
            </a:r>
            <a:endParaRPr lang="en-US" sz="1600" dirty="0">
              <a:solidFill>
                <a:schemeClr val="tx1"/>
              </a:solidFill>
            </a:endParaRPr>
          </a:p>
        </p:txBody>
      </p:sp>
      <p:sp>
        <p:nvSpPr>
          <p:cNvPr id="15" name="Rectangle 14"/>
          <p:cNvSpPr/>
          <p:nvPr/>
        </p:nvSpPr>
        <p:spPr>
          <a:xfrm>
            <a:off x="5659144" y="2538806"/>
            <a:ext cx="837349" cy="22566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Search View Options</a:t>
            </a:r>
            <a:endParaRPr lang="en-US" sz="1600" dirty="0"/>
          </a:p>
        </p:txBody>
      </p:sp>
      <p:sp>
        <p:nvSpPr>
          <p:cNvPr id="20" name="Rectangle 19"/>
          <p:cNvSpPr/>
          <p:nvPr/>
        </p:nvSpPr>
        <p:spPr>
          <a:xfrm>
            <a:off x="500375" y="2560320"/>
            <a:ext cx="871225" cy="27857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15</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You can use different views to navigate search results. “List View” shows all product/size combinations and enables you to add directly to your VWR basket or compare products. “Grid View” shows a rolled-up view of products</a:t>
            </a:r>
            <a:r>
              <a:rPr lang="en-US"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13816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47" y="972014"/>
            <a:ext cx="7563293" cy="492853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ular Callout 11"/>
          <p:cNvSpPr/>
          <p:nvPr/>
        </p:nvSpPr>
        <p:spPr>
          <a:xfrm>
            <a:off x="3788694" y="3065930"/>
            <a:ext cx="2590591" cy="968188"/>
          </a:xfrm>
          <a:prstGeom prst="wedgeRectCallout">
            <a:avLst>
              <a:gd name="adj1" fmla="val 98839"/>
              <a:gd name="adj2" fmla="val 17527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11. As you locate needed items, enter the order quantity for each.</a:t>
            </a:r>
            <a:endParaRPr lang="en-US" sz="1600" dirty="0">
              <a:solidFill>
                <a:schemeClr val="tx1"/>
              </a:solidFill>
            </a:endParaRPr>
          </a:p>
        </p:txBody>
      </p:sp>
      <p:sp>
        <p:nvSpPr>
          <p:cNvPr id="13" name="Rectangular Callout 12"/>
          <p:cNvSpPr/>
          <p:nvPr/>
        </p:nvSpPr>
        <p:spPr>
          <a:xfrm>
            <a:off x="7123814" y="3324113"/>
            <a:ext cx="1679944" cy="672351"/>
          </a:xfrm>
          <a:prstGeom prst="wedgeRectCallout">
            <a:avLst>
              <a:gd name="adj1" fmla="val 4371"/>
              <a:gd name="adj2" fmla="val 13754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12. Click Add to Basket</a:t>
            </a:r>
            <a:endParaRPr lang="en-US" sz="1600" dirty="0">
              <a:solidFill>
                <a:schemeClr val="tx1"/>
              </a:solidFill>
            </a:endParaRPr>
          </a:p>
        </p:txBody>
      </p:sp>
      <p:sp>
        <p:nvSpPr>
          <p:cNvPr id="14" name="Rectangle 13"/>
          <p:cNvSpPr/>
          <p:nvPr/>
        </p:nvSpPr>
        <p:spPr>
          <a:xfrm>
            <a:off x="7421526" y="4632397"/>
            <a:ext cx="911773" cy="29660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Selecting Items For The VWR Shopping Basket</a:t>
            </a:r>
            <a:endParaRPr lang="en-US" sz="1600" dirty="0"/>
          </a:p>
        </p:txBody>
      </p:sp>
      <p:sp>
        <p:nvSpPr>
          <p:cNvPr id="20" name="Rectangle 19"/>
          <p:cNvSpPr/>
          <p:nvPr/>
        </p:nvSpPr>
        <p:spPr>
          <a:xfrm>
            <a:off x="7695346" y="5503162"/>
            <a:ext cx="404038" cy="2232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16</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7709523" y="5134567"/>
            <a:ext cx="404038" cy="2232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23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23" y="830001"/>
            <a:ext cx="8159451" cy="545902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1016389" y="4204843"/>
            <a:ext cx="4523174" cy="31399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66974" y="1947135"/>
            <a:ext cx="2151530" cy="29045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Manage VWR Shopping Basket</a:t>
            </a:r>
            <a:endParaRPr lang="en-US" sz="1600"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17</a:t>
            </a:fld>
            <a:endParaRPr lang="en-US" sz="1400" dirty="0">
              <a:effectLst>
                <a:outerShdw blurRad="38100" dist="38100" dir="2700000" algn="tl">
                  <a:srgbClr val="000000">
                    <a:alpha val="43137"/>
                  </a:srgbClr>
                </a:outerShdw>
              </a:effectLst>
            </a:endParaRPr>
          </a:p>
        </p:txBody>
      </p:sp>
      <p:sp>
        <p:nvSpPr>
          <p:cNvPr id="18" name="Rectangular Callout 17"/>
          <p:cNvSpPr/>
          <p:nvPr/>
        </p:nvSpPr>
        <p:spPr>
          <a:xfrm>
            <a:off x="4541146" y="795232"/>
            <a:ext cx="2688994" cy="1278117"/>
          </a:xfrm>
          <a:prstGeom prst="wedgeRectCallout">
            <a:avLst>
              <a:gd name="adj1" fmla="val -112625"/>
              <a:gd name="adj2" fmla="val 5079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you want to add more items to the VWR basket, continue to locate items through the Quick Search feature.</a:t>
            </a:r>
            <a:endParaRPr lang="en-US" sz="1600" dirty="0">
              <a:solidFill>
                <a:schemeClr val="tx1"/>
              </a:solidFill>
            </a:endParaRPr>
          </a:p>
        </p:txBody>
      </p:sp>
      <p:sp>
        <p:nvSpPr>
          <p:cNvPr id="21" name="Rectangular Callout 20"/>
          <p:cNvSpPr/>
          <p:nvPr/>
        </p:nvSpPr>
        <p:spPr>
          <a:xfrm>
            <a:off x="2544142" y="2312104"/>
            <a:ext cx="2631329" cy="1186927"/>
          </a:xfrm>
          <a:prstGeom prst="wedgeRectCallout">
            <a:avLst>
              <a:gd name="adj1" fmla="val -51149"/>
              <a:gd name="adj2" fmla="val 10516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From the VWR Shopping Basket, you can see availability of items and estimated shipping date. </a:t>
            </a:r>
            <a:endParaRPr lang="en-US" sz="1600" dirty="0">
              <a:solidFill>
                <a:schemeClr val="tx1"/>
              </a:solidFill>
            </a:endParaRPr>
          </a:p>
        </p:txBody>
      </p:sp>
    </p:spTree>
    <p:extLst>
      <p:ext uri="{BB962C8B-B14F-4D97-AF65-F5344CB8AC3E}">
        <p14:creationId xmlns:p14="http://schemas.microsoft.com/office/powerpoint/2010/main" val="108464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64" y="1774163"/>
            <a:ext cx="8337737" cy="403659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ular Callout 11"/>
          <p:cNvSpPr/>
          <p:nvPr/>
        </p:nvSpPr>
        <p:spPr>
          <a:xfrm>
            <a:off x="3260608" y="4747623"/>
            <a:ext cx="2706633" cy="803072"/>
          </a:xfrm>
          <a:prstGeom prst="wedgeRectCallout">
            <a:avLst>
              <a:gd name="adj1" fmla="val 97569"/>
              <a:gd name="adj2" fmla="val 5920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you change quantities, click Update to reflect the changes. </a:t>
            </a:r>
            <a:endParaRPr lang="en-US" sz="1600" dirty="0">
              <a:solidFill>
                <a:schemeClr val="tx1"/>
              </a:solidFill>
            </a:endParaRPr>
          </a:p>
        </p:txBody>
      </p:sp>
      <p:sp>
        <p:nvSpPr>
          <p:cNvPr id="13" name="Rectangular Callout 12"/>
          <p:cNvSpPr/>
          <p:nvPr/>
        </p:nvSpPr>
        <p:spPr>
          <a:xfrm>
            <a:off x="6747297" y="1360341"/>
            <a:ext cx="1966147" cy="801445"/>
          </a:xfrm>
          <a:prstGeom prst="wedgeRectCallout">
            <a:avLst>
              <a:gd name="adj1" fmla="val 34755"/>
              <a:gd name="adj2" fmla="val 21116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 delete items from the basket, click X</a:t>
            </a:r>
            <a:endParaRPr lang="en-US" sz="1600" dirty="0">
              <a:solidFill>
                <a:schemeClr val="tx1"/>
              </a:solidFill>
            </a:endParaRPr>
          </a:p>
        </p:txBody>
      </p:sp>
      <p:sp>
        <p:nvSpPr>
          <p:cNvPr id="15" name="Rectangle 14"/>
          <p:cNvSpPr/>
          <p:nvPr/>
        </p:nvSpPr>
        <p:spPr>
          <a:xfrm>
            <a:off x="8197327" y="3494837"/>
            <a:ext cx="398033" cy="22730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VWR Shopping Basket Update or Checkout</a:t>
            </a:r>
            <a:endParaRPr lang="en-US" sz="1600" dirty="0"/>
          </a:p>
        </p:txBody>
      </p:sp>
      <p:sp>
        <p:nvSpPr>
          <p:cNvPr id="20" name="Rectangle 19"/>
          <p:cNvSpPr/>
          <p:nvPr/>
        </p:nvSpPr>
        <p:spPr>
          <a:xfrm>
            <a:off x="7987196" y="5435270"/>
            <a:ext cx="742134" cy="31100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18</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754912" y="747618"/>
            <a:ext cx="7464055" cy="36933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You can update quantities, delete items, or proceed to Checkout.</a:t>
            </a:r>
            <a:endParaRPr lang="en-US" b="1" dirty="0">
              <a:effectLst>
                <a:outerShdw blurRad="38100" dist="38100" dir="2700000" algn="tl">
                  <a:srgbClr val="000000">
                    <a:alpha val="43137"/>
                  </a:srgbClr>
                </a:outerShdw>
              </a:effectLst>
            </a:endParaRPr>
          </a:p>
        </p:txBody>
      </p:sp>
      <p:sp>
        <p:nvSpPr>
          <p:cNvPr id="17" name="Rectangle 16"/>
          <p:cNvSpPr/>
          <p:nvPr/>
        </p:nvSpPr>
        <p:spPr>
          <a:xfrm>
            <a:off x="7310257" y="5436487"/>
            <a:ext cx="690472" cy="30880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3604437" y="1986579"/>
            <a:ext cx="2946971" cy="939502"/>
          </a:xfrm>
          <a:prstGeom prst="wedgeRectCallout">
            <a:avLst>
              <a:gd name="adj1" fmla="val 99373"/>
              <a:gd name="adj2" fmla="val 31056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13. When you are finished Shopping, click Checkout to return VWR basket items to SRM.</a:t>
            </a:r>
            <a:endParaRPr lang="en-US" sz="1600" dirty="0">
              <a:solidFill>
                <a:schemeClr val="tx1"/>
              </a:solidFill>
            </a:endParaRPr>
          </a:p>
        </p:txBody>
      </p:sp>
    </p:spTree>
    <p:extLst>
      <p:ext uri="{BB962C8B-B14F-4D97-AF65-F5344CB8AC3E}">
        <p14:creationId xmlns:p14="http://schemas.microsoft.com/office/powerpoint/2010/main" val="2658149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308344" y="83460"/>
            <a:ext cx="8378456" cy="731520"/>
          </a:xfrm>
        </p:spPr>
        <p:txBody>
          <a:bodyPr/>
          <a:lstStyle/>
          <a:p>
            <a:r>
              <a:rPr lang="en-US" dirty="0" smtClean="0"/>
              <a:t>Learn Advanced Features On VWR Punch-out</a:t>
            </a:r>
            <a:endParaRPr lang="en-US" sz="1600"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19</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308344" y="747618"/>
            <a:ext cx="8527311" cy="3693319"/>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Slides 20 through 34 provide information on additional tools available on the VWR punch-out catalog:</a:t>
            </a:r>
          </a:p>
          <a:p>
            <a:endParaRPr lang="en-US" b="1" dirty="0">
              <a:effectLst>
                <a:outerShdw blurRad="38100" dist="38100" dir="2700000" algn="tl">
                  <a:srgbClr val="000000">
                    <a:alpha val="43137"/>
                  </a:srgbClr>
                </a:outerShdw>
              </a:effectLst>
            </a:endParaRPr>
          </a:p>
          <a:p>
            <a:pPr marL="742950" lvl="1" indent="-285750">
              <a:buFont typeface="Arial" panose="020B0604020202020204" pitchFamily="34" charset="0"/>
              <a:buChar char="•"/>
            </a:pPr>
            <a:r>
              <a:rPr lang="en-US" b="1" dirty="0" smtClean="0">
                <a:effectLst>
                  <a:outerShdw blurRad="38100" dist="38100" dir="2700000" algn="tl">
                    <a:srgbClr val="000000">
                      <a:alpha val="43137"/>
                    </a:srgbClr>
                  </a:outerShdw>
                </a:effectLst>
              </a:rPr>
              <a:t>Advanced Search Features</a:t>
            </a:r>
          </a:p>
          <a:p>
            <a:pPr marL="742950" lvl="1" indent="-285750">
              <a:buFont typeface="Arial" panose="020B0604020202020204" pitchFamily="34" charset="0"/>
              <a:buChar char="•"/>
            </a:pPr>
            <a:r>
              <a:rPr lang="en-US" b="1" dirty="0" smtClean="0">
                <a:effectLst>
                  <a:outerShdw blurRad="38100" dist="38100" dir="2700000" algn="tl">
                    <a:srgbClr val="000000">
                      <a:alpha val="43137"/>
                    </a:srgbClr>
                  </a:outerShdw>
                </a:effectLst>
              </a:rPr>
              <a:t>MSDS and Certificates Searches</a:t>
            </a:r>
          </a:p>
          <a:p>
            <a:pPr marL="742950" lvl="1" indent="-285750">
              <a:buFont typeface="Arial" panose="020B0604020202020204" pitchFamily="34" charset="0"/>
              <a:buChar char="•"/>
            </a:pPr>
            <a:r>
              <a:rPr lang="en-US" b="1" dirty="0" smtClean="0">
                <a:effectLst>
                  <a:outerShdw blurRad="38100" dist="38100" dir="2700000" algn="tl">
                    <a:srgbClr val="000000">
                      <a:alpha val="43137"/>
                    </a:srgbClr>
                  </a:outerShdw>
                </a:effectLst>
              </a:rPr>
              <a:t>Obtaining Supporting Documents</a:t>
            </a:r>
          </a:p>
          <a:p>
            <a:pPr marL="742950" lvl="1" indent="-285750">
              <a:buFont typeface="Arial" panose="020B0604020202020204" pitchFamily="34" charset="0"/>
              <a:buChar char="•"/>
            </a:pPr>
            <a:r>
              <a:rPr lang="en-US" b="1" dirty="0" smtClean="0">
                <a:effectLst>
                  <a:outerShdw blurRad="38100" dist="38100" dir="2700000" algn="tl">
                    <a:srgbClr val="000000">
                      <a:alpha val="43137"/>
                    </a:srgbClr>
                  </a:outerShdw>
                </a:effectLst>
              </a:rPr>
              <a:t>Build Shopping Baskets Quickly Using the Order Entry Feature</a:t>
            </a:r>
          </a:p>
          <a:p>
            <a:pPr marL="742950" lvl="1" indent="-285750">
              <a:buFont typeface="Arial" panose="020B0604020202020204" pitchFamily="34" charset="0"/>
              <a:buChar char="•"/>
            </a:pPr>
            <a:r>
              <a:rPr lang="en-US" b="1" dirty="0" smtClean="0">
                <a:effectLst>
                  <a:outerShdw blurRad="38100" dist="38100" dir="2700000" algn="tl">
                    <a:srgbClr val="000000">
                      <a:alpha val="43137"/>
                    </a:srgbClr>
                  </a:outerShdw>
                </a:effectLst>
              </a:rPr>
              <a:t>Create and Manage Shopping Lists for Future Orders</a:t>
            </a:r>
          </a:p>
          <a:p>
            <a:pPr marL="742950" lvl="1" indent="-285750">
              <a:buFont typeface="Arial" panose="020B0604020202020204" pitchFamily="34" charset="0"/>
              <a:buChar char="•"/>
            </a:pPr>
            <a:r>
              <a:rPr lang="en-US" b="1" dirty="0">
                <a:effectLst>
                  <a:outerShdw blurRad="38100" dist="38100" dir="2700000" algn="tl">
                    <a:srgbClr val="000000">
                      <a:alpha val="43137"/>
                    </a:srgbClr>
                  </a:outerShdw>
                </a:effectLst>
              </a:rPr>
              <a:t>VWR Building Blocks Portal/Compounds</a:t>
            </a:r>
            <a:endParaRPr lang="en-US" b="1" dirty="0" smtClean="0">
              <a:effectLst>
                <a:outerShdw blurRad="38100" dist="38100" dir="2700000" algn="tl">
                  <a:srgbClr val="000000">
                    <a:alpha val="43137"/>
                  </a:srgbClr>
                </a:outerShdw>
              </a:effectLst>
            </a:endParaRPr>
          </a:p>
          <a:p>
            <a:pPr marL="742950" lvl="1" indent="-285750">
              <a:buFont typeface="Arial" panose="020B0604020202020204" pitchFamily="34" charset="0"/>
              <a:buChar char="•"/>
            </a:pPr>
            <a:r>
              <a:rPr lang="en-US" b="1" dirty="0" smtClean="0">
                <a:effectLst>
                  <a:outerShdw blurRad="38100" dist="38100" dir="2700000" algn="tl">
                    <a:srgbClr val="000000">
                      <a:alpha val="43137"/>
                    </a:srgbClr>
                  </a:outerShdw>
                </a:effectLst>
              </a:rPr>
              <a:t>Utilizing Online Quotes</a:t>
            </a:r>
          </a:p>
          <a:p>
            <a:pPr marL="742950" lvl="1" indent="-285750">
              <a:buFont typeface="Arial" panose="020B0604020202020204" pitchFamily="34" charset="0"/>
              <a:buChar char="•"/>
            </a:pPr>
            <a:r>
              <a:rPr lang="en-US" b="1" dirty="0" smtClean="0">
                <a:effectLst>
                  <a:outerShdw blurRad="38100" dist="38100" dir="2700000" algn="tl">
                    <a:srgbClr val="000000">
                      <a:alpha val="43137"/>
                    </a:srgbClr>
                  </a:outerShdw>
                </a:effectLst>
              </a:rPr>
              <a:t>Restricted Items</a:t>
            </a:r>
          </a:p>
          <a:p>
            <a:endParaRPr lang="en-US" b="1" dirty="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To bypass these features and return your VWR basket to SRM, proceed to Slide </a:t>
            </a:r>
            <a:r>
              <a:rPr lang="en-US" b="1" dirty="0" smtClean="0">
                <a:solidFill>
                  <a:schemeClr val="bg1"/>
                </a:solidFill>
                <a:effectLst>
                  <a:outerShdw blurRad="38100" dist="38100" dir="2700000" algn="tl">
                    <a:srgbClr val="000000">
                      <a:alpha val="43137"/>
                    </a:srgbClr>
                  </a:outerShdw>
                </a:effectLst>
              </a:rPr>
              <a:t>35</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065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Introduction</a:t>
            </a:r>
          </a:p>
        </p:txBody>
      </p:sp>
      <p:sp>
        <p:nvSpPr>
          <p:cNvPr id="8" name="TextBox 7"/>
          <p:cNvSpPr txBox="1"/>
          <p:nvPr/>
        </p:nvSpPr>
        <p:spPr>
          <a:xfrm>
            <a:off x="350161" y="647242"/>
            <a:ext cx="8272844" cy="5324535"/>
          </a:xfrm>
          <a:prstGeom prst="rect">
            <a:avLst/>
          </a:prstGeom>
          <a:noFill/>
        </p:spPr>
        <p:txBody>
          <a:bodyPr wrap="square" rtlCol="0">
            <a:spAutoFit/>
          </a:bodyPr>
          <a:lstStyle/>
          <a:p>
            <a:r>
              <a:rPr lang="en-US" sz="2000" dirty="0" smtClean="0"/>
              <a:t>These reference materials show specifically how to use the VWR, International punch-out catalog to purchase Laboratory Equipment and Supplies within the Supplier Relationship Management (SRM) system.</a:t>
            </a:r>
          </a:p>
          <a:p>
            <a:endParaRPr lang="en-US" sz="2000" dirty="0" smtClean="0"/>
          </a:p>
          <a:p>
            <a:r>
              <a:rPr lang="en-US" sz="2000" dirty="0" smtClean="0"/>
              <a:t>Departmental staff placing orders must first hold the SRM Shopper role and have the related tab within myUK. If needed, additional SRM information is available on the Purchasing website at</a:t>
            </a:r>
            <a:r>
              <a:rPr lang="en-US" sz="2000" dirty="0"/>
              <a:t>: </a:t>
            </a:r>
            <a:r>
              <a:rPr lang="en-US" sz="2000" dirty="0">
                <a:hlinkClick r:id="rId4"/>
              </a:rPr>
              <a:t>http://</a:t>
            </a:r>
            <a:r>
              <a:rPr lang="en-US" sz="2000" dirty="0" smtClean="0">
                <a:hlinkClick r:id="rId4"/>
              </a:rPr>
              <a:t>www.uky.edu/Purchasing/SRM.htm</a:t>
            </a:r>
            <a:endParaRPr lang="en-US" sz="2000" dirty="0" smtClean="0"/>
          </a:p>
          <a:p>
            <a:endParaRPr lang="en-US" sz="2000" dirty="0">
              <a:solidFill>
                <a:schemeClr val="accent1">
                  <a:lumMod val="75000"/>
                </a:schemeClr>
              </a:solidFill>
            </a:endParaRPr>
          </a:p>
          <a:p>
            <a:pPr marL="342900" indent="-342900">
              <a:buFont typeface="Arial" panose="020B0604020202020204" pitchFamily="34" charset="0"/>
              <a:buChar char="•"/>
            </a:pPr>
            <a:r>
              <a:rPr lang="en-US" sz="2000" dirty="0"/>
              <a:t>How-To Guide for Establishing Roles, including information on booking and taking the online </a:t>
            </a:r>
            <a:r>
              <a:rPr lang="en-US" sz="2000" dirty="0" smtClean="0"/>
              <a:t>curriculum to receive </a:t>
            </a:r>
            <a:r>
              <a:rPr lang="en-US" sz="2000" dirty="0"/>
              <a:t>the Shopper tab in myUK.</a:t>
            </a:r>
          </a:p>
          <a:p>
            <a:pPr marL="342900" indent="-342900">
              <a:buFont typeface="Arial" panose="020B0604020202020204" pitchFamily="34" charset="0"/>
              <a:buChar char="•"/>
            </a:pPr>
            <a:r>
              <a:rPr lang="en-US" sz="2000" dirty="0" smtClean="0"/>
              <a:t>Full SRM Shopper Training Guide</a:t>
            </a:r>
          </a:p>
          <a:p>
            <a:pPr marL="342900" indent="-342900">
              <a:buFont typeface="Arial" panose="020B0604020202020204" pitchFamily="34" charset="0"/>
              <a:buChar char="•"/>
            </a:pPr>
            <a:endParaRPr lang="en-US" sz="2000" dirty="0"/>
          </a:p>
          <a:p>
            <a:r>
              <a:rPr lang="en-US" sz="2000" dirty="0"/>
              <a:t>This </a:t>
            </a:r>
            <a:r>
              <a:rPr lang="en-US" sz="2000" dirty="0" smtClean="0"/>
              <a:t>Quick Reference Guide assumes </a:t>
            </a:r>
            <a:r>
              <a:rPr lang="en-US" sz="2000" dirty="0"/>
              <a:t>the Shopper has already set their </a:t>
            </a:r>
            <a:r>
              <a:rPr lang="en-US" sz="2000" dirty="0" smtClean="0"/>
              <a:t>Personal Settings</a:t>
            </a:r>
            <a:r>
              <a:rPr lang="en-US" sz="2000" dirty="0"/>
              <a:t>. If assistance is needed with Personal Settings or other features beyond what is reflected here, you may find the larger Shopper training documents to be useful</a:t>
            </a:r>
            <a:r>
              <a:rPr lang="en-US" sz="2000" dirty="0" smtClean="0"/>
              <a:t>.</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2</a:t>
            </a:fld>
            <a:endParaRPr lang="en-US" sz="14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638" y="1857430"/>
            <a:ext cx="5381034" cy="399900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1913859" y="2796363"/>
            <a:ext cx="1063257" cy="41466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914139" y="3207307"/>
            <a:ext cx="4731210" cy="24492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Using Advanced Search</a:t>
            </a:r>
            <a:endParaRPr lang="en-US" sz="1600" dirty="0"/>
          </a:p>
        </p:txBody>
      </p:sp>
      <p:sp>
        <p:nvSpPr>
          <p:cNvPr id="20" name="Rectangle 19"/>
          <p:cNvSpPr/>
          <p:nvPr/>
        </p:nvSpPr>
        <p:spPr>
          <a:xfrm>
            <a:off x="2573723" y="1945298"/>
            <a:ext cx="626677" cy="21311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20</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425302" y="747618"/>
            <a:ext cx="8261498"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Advanced Search: If needed you can search for matches against specific product information, such as CAS number, chemical formula, chemical name / synonym, or molecular weight</a:t>
            </a:r>
            <a:r>
              <a:rPr lang="en-US" b="1" dirty="0">
                <a:effectLst>
                  <a:outerShdw blurRad="38100" dist="38100" dir="2700000" algn="tl">
                    <a:srgbClr val="000000">
                      <a:alpha val="43137"/>
                    </a:srgbClr>
                  </a:outerShdw>
                </a:effectLst>
              </a:rPr>
              <a:t>.</a:t>
            </a:r>
          </a:p>
        </p:txBody>
      </p:sp>
      <p:cxnSp>
        <p:nvCxnSpPr>
          <p:cNvPr id="14" name="Straight Arrow Connector 13"/>
          <p:cNvCxnSpPr/>
          <p:nvPr/>
        </p:nvCxnSpPr>
        <p:spPr>
          <a:xfrm>
            <a:off x="4072271" y="4965407"/>
            <a:ext cx="691116" cy="467830"/>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404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05" y="1987514"/>
            <a:ext cx="7170737" cy="30956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2320521" y="3084546"/>
            <a:ext cx="1039367" cy="3391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435673" y="3526284"/>
            <a:ext cx="6400522" cy="132216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MSDS Search</a:t>
            </a:r>
            <a:endParaRPr lang="en-US" sz="1600" dirty="0"/>
          </a:p>
        </p:txBody>
      </p:sp>
      <p:sp>
        <p:nvSpPr>
          <p:cNvPr id="20" name="Rectangle 19"/>
          <p:cNvSpPr/>
          <p:nvPr/>
        </p:nvSpPr>
        <p:spPr>
          <a:xfrm>
            <a:off x="2626887" y="1998460"/>
            <a:ext cx="488454" cy="26627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21</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MSDS Search: Search for MSDS sheets by part number or text to locate a .pdf version of an MSDS to download or print. </a:t>
            </a:r>
            <a:endParaRPr lang="en-US" b="1" dirty="0">
              <a:effectLst>
                <a:outerShdw blurRad="38100" dist="38100" dir="2700000" algn="tl">
                  <a:srgbClr val="000000">
                    <a:alpha val="43137"/>
                  </a:srgbClr>
                </a:outerShdw>
              </a:effectLst>
            </a:endParaRPr>
          </a:p>
        </p:txBody>
      </p:sp>
      <p:cxnSp>
        <p:nvCxnSpPr>
          <p:cNvPr id="14" name="Straight Arrow Connector 13"/>
          <p:cNvCxnSpPr/>
          <p:nvPr/>
        </p:nvCxnSpPr>
        <p:spPr>
          <a:xfrm>
            <a:off x="3646967" y="3700130"/>
            <a:ext cx="712382" cy="425303"/>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71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968" y="2122523"/>
            <a:ext cx="2217954" cy="181152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itle 1"/>
          <p:cNvSpPr>
            <a:spLocks noGrp="1"/>
          </p:cNvSpPr>
          <p:nvPr>
            <p:ph type="title"/>
          </p:nvPr>
        </p:nvSpPr>
        <p:spPr>
          <a:xfrm>
            <a:off x="308344" y="83460"/>
            <a:ext cx="8378456" cy="731520"/>
          </a:xfrm>
        </p:spPr>
        <p:txBody>
          <a:bodyPr/>
          <a:lstStyle/>
          <a:p>
            <a:r>
              <a:rPr lang="en-US" dirty="0" smtClean="0"/>
              <a:t>Related Information On Product Pages</a:t>
            </a:r>
            <a:endParaRPr lang="en-US" sz="1600" dirty="0"/>
          </a:p>
        </p:txBody>
      </p:sp>
      <p:sp>
        <p:nvSpPr>
          <p:cNvPr id="20" name="Rectangle 19"/>
          <p:cNvSpPr/>
          <p:nvPr/>
        </p:nvSpPr>
        <p:spPr>
          <a:xfrm>
            <a:off x="4795929" y="3455121"/>
            <a:ext cx="1083876" cy="128700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22</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Product Pages: As you order items from the product pages, you can also find resources related to a product from Sales Literature and Manuals to MSDS sheets and Certificates</a:t>
            </a:r>
            <a:r>
              <a:rPr lang="en-US" b="1" dirty="0">
                <a:effectLst>
                  <a:outerShdw blurRad="38100" dist="38100" dir="2700000" algn="tl">
                    <a:srgbClr val="000000">
                      <a:alpha val="43137"/>
                    </a:srgbClr>
                  </a:outerShdw>
                </a:effectLst>
              </a:rPr>
              <a:t>.</a:t>
            </a:r>
          </a:p>
        </p:txBody>
      </p:sp>
      <p:sp>
        <p:nvSpPr>
          <p:cNvPr id="14" name="Rectangle 13"/>
          <p:cNvSpPr/>
          <p:nvPr/>
        </p:nvSpPr>
        <p:spPr>
          <a:xfrm>
            <a:off x="6804836" y="2137144"/>
            <a:ext cx="2200941" cy="18181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a:xfrm flipV="1">
            <a:off x="6028660" y="2806995"/>
            <a:ext cx="712382" cy="329610"/>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1" y="1786269"/>
            <a:ext cx="5661440" cy="458370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4771120" y="2970029"/>
            <a:ext cx="1119318" cy="9214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553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308344" y="83460"/>
            <a:ext cx="8378456" cy="731520"/>
          </a:xfrm>
        </p:spPr>
        <p:txBody>
          <a:bodyPr/>
          <a:lstStyle/>
          <a:p>
            <a:r>
              <a:rPr lang="en-US" dirty="0" smtClean="0"/>
              <a:t>Related Information On Product Pages</a:t>
            </a:r>
            <a:endParaRPr lang="en-US" sz="1600" dirty="0"/>
          </a:p>
        </p:txBody>
      </p:sp>
      <p:sp>
        <p:nvSpPr>
          <p:cNvPr id="20" name="Rectangle 19"/>
          <p:cNvSpPr/>
          <p:nvPr/>
        </p:nvSpPr>
        <p:spPr>
          <a:xfrm>
            <a:off x="4795929" y="3455121"/>
            <a:ext cx="1083876" cy="128700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23</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Product Pages: Specifications and accessories (if applicable) can be found in the product details section. This also contains links to MSDS and Certificates, if applicable. </a:t>
            </a:r>
            <a:endParaRPr lang="en-US" b="1" dirty="0">
              <a:effectLst>
                <a:outerShdw blurRad="38100" dist="38100" dir="2700000" algn="tl">
                  <a:srgbClr val="000000">
                    <a:alpha val="43137"/>
                  </a:srgbClr>
                </a:outerShdw>
              </a:effectLst>
            </a:endParaRPr>
          </a:p>
        </p:txBody>
      </p:sp>
      <p:cxnSp>
        <p:nvCxnSpPr>
          <p:cNvPr id="3" name="Straight Arrow Connector 2"/>
          <p:cNvCxnSpPr/>
          <p:nvPr/>
        </p:nvCxnSpPr>
        <p:spPr>
          <a:xfrm flipV="1">
            <a:off x="6028660" y="2881423"/>
            <a:ext cx="659219" cy="255182"/>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1" y="1786269"/>
            <a:ext cx="5661440" cy="458370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358609" y="4742120"/>
            <a:ext cx="5574358" cy="12014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936" y="2604977"/>
            <a:ext cx="5764729" cy="189525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3944679" y="2668773"/>
            <a:ext cx="1190847" cy="28707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80615" y="3785191"/>
            <a:ext cx="2073348"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2137145" y="3965944"/>
            <a:ext cx="914399" cy="584793"/>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366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880" y="1496668"/>
            <a:ext cx="5208366" cy="484207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ular Callout 11"/>
          <p:cNvSpPr/>
          <p:nvPr/>
        </p:nvSpPr>
        <p:spPr>
          <a:xfrm>
            <a:off x="382772" y="3413051"/>
            <a:ext cx="2626242" cy="1020727"/>
          </a:xfrm>
          <a:prstGeom prst="wedgeRectCallout">
            <a:avLst>
              <a:gd name="adj1" fmla="val 32322"/>
              <a:gd name="adj2" fmla="val 16858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You can access Order Entry from the bottom of the VWR punch-out landing page.</a:t>
            </a:r>
            <a:endParaRPr lang="en-US" sz="1600" dirty="0">
              <a:solidFill>
                <a:schemeClr val="tx1"/>
              </a:solidFill>
            </a:endParaRPr>
          </a:p>
        </p:txBody>
      </p:sp>
      <p:sp>
        <p:nvSpPr>
          <p:cNvPr id="19" name="Title 1"/>
          <p:cNvSpPr>
            <a:spLocks noGrp="1"/>
          </p:cNvSpPr>
          <p:nvPr>
            <p:ph type="title"/>
          </p:nvPr>
        </p:nvSpPr>
        <p:spPr>
          <a:xfrm>
            <a:off x="308344" y="83460"/>
            <a:ext cx="8378456" cy="731520"/>
          </a:xfrm>
        </p:spPr>
        <p:txBody>
          <a:bodyPr/>
          <a:lstStyle/>
          <a:p>
            <a:r>
              <a:rPr lang="en-US" dirty="0" smtClean="0"/>
              <a:t>Building a Shopping Basket Using Order Entry</a:t>
            </a:r>
            <a:endParaRPr lang="en-US" sz="1600" dirty="0"/>
          </a:p>
        </p:txBody>
      </p:sp>
      <p:sp>
        <p:nvSpPr>
          <p:cNvPr id="20" name="Rectangle 19"/>
          <p:cNvSpPr/>
          <p:nvPr/>
        </p:nvSpPr>
        <p:spPr>
          <a:xfrm>
            <a:off x="2382337" y="5720316"/>
            <a:ext cx="849961" cy="1594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24</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There are multiple ways to locate and place items into your VWR Shopping Basket. The Order Entry feature is a way to quickly add a list of catalog numbers to your cart.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9328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269" y="1748425"/>
            <a:ext cx="5644633" cy="472303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itle 1"/>
          <p:cNvSpPr>
            <a:spLocks noGrp="1"/>
          </p:cNvSpPr>
          <p:nvPr>
            <p:ph type="title"/>
          </p:nvPr>
        </p:nvSpPr>
        <p:spPr>
          <a:xfrm>
            <a:off x="308344" y="83460"/>
            <a:ext cx="8378456" cy="731520"/>
          </a:xfrm>
        </p:spPr>
        <p:txBody>
          <a:bodyPr/>
          <a:lstStyle/>
          <a:p>
            <a:r>
              <a:rPr lang="en-US" dirty="0" smtClean="0"/>
              <a:t>Building a Shopping Basket Using Order Entry</a:t>
            </a:r>
            <a:endParaRPr lang="en-US" sz="1600" dirty="0"/>
          </a:p>
        </p:txBody>
      </p:sp>
      <p:sp>
        <p:nvSpPr>
          <p:cNvPr id="20" name="Rectangle 19"/>
          <p:cNvSpPr/>
          <p:nvPr/>
        </p:nvSpPr>
        <p:spPr>
          <a:xfrm>
            <a:off x="5423248" y="5613989"/>
            <a:ext cx="1700565" cy="5209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25</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Use VWR, Manufacturer, or Competitors’ Catalog Numbers along with Unit of Measure and Quantity. For non-VWR numbers, you will be given cross reference alternatives from which to select. You can enter up to 35 items at a time.</a:t>
            </a:r>
            <a:endParaRPr lang="en-US" b="1" dirty="0">
              <a:effectLst>
                <a:outerShdw blurRad="38100" dist="38100" dir="2700000" algn="tl">
                  <a:srgbClr val="000000">
                    <a:alpha val="43137"/>
                  </a:srgbClr>
                </a:outerShdw>
              </a:effectLst>
            </a:endParaRPr>
          </a:p>
        </p:txBody>
      </p:sp>
      <p:sp>
        <p:nvSpPr>
          <p:cNvPr id="14" name="Rectangle 13"/>
          <p:cNvSpPr/>
          <p:nvPr/>
        </p:nvSpPr>
        <p:spPr>
          <a:xfrm>
            <a:off x="1850067" y="3331536"/>
            <a:ext cx="5114259" cy="52808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104167" y="4253023"/>
            <a:ext cx="3037368" cy="659220"/>
          </a:xfrm>
          <a:prstGeom prst="wedgeRectCallout">
            <a:avLst>
              <a:gd name="adj1" fmla="val 34363"/>
              <a:gd name="adj2" fmla="val 14970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Alternatively, you can upload a CSV or text file of part numbers</a:t>
            </a:r>
            <a:r>
              <a:rPr lang="en-US" sz="1600" dirty="0">
                <a:solidFill>
                  <a:schemeClr val="tx1"/>
                </a:solidFill>
              </a:rPr>
              <a:t>.</a:t>
            </a:r>
          </a:p>
        </p:txBody>
      </p:sp>
      <p:sp>
        <p:nvSpPr>
          <p:cNvPr id="16" name="Rectangular Callout 15"/>
          <p:cNvSpPr/>
          <p:nvPr/>
        </p:nvSpPr>
        <p:spPr>
          <a:xfrm>
            <a:off x="255181" y="3997842"/>
            <a:ext cx="2041452" cy="861237"/>
          </a:xfrm>
          <a:prstGeom prst="wedgeRectCallout">
            <a:avLst>
              <a:gd name="adj1" fmla="val 41906"/>
              <a:gd name="adj2" fmla="val 10727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Once entered you can add all items to the VWR Basket at once.</a:t>
            </a:r>
            <a:endParaRPr lang="en-US" sz="1600" dirty="0">
              <a:solidFill>
                <a:schemeClr val="tx1"/>
              </a:solidFill>
            </a:endParaRPr>
          </a:p>
        </p:txBody>
      </p:sp>
      <p:sp>
        <p:nvSpPr>
          <p:cNvPr id="21" name="Rectangle 20"/>
          <p:cNvSpPr/>
          <p:nvPr/>
        </p:nvSpPr>
        <p:spPr>
          <a:xfrm>
            <a:off x="1811723" y="5362352"/>
            <a:ext cx="814520" cy="30480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6490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090" y="1499523"/>
            <a:ext cx="7523163" cy="22002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11" y="4566369"/>
            <a:ext cx="6121216" cy="182125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itle 1"/>
          <p:cNvSpPr>
            <a:spLocks noGrp="1"/>
          </p:cNvSpPr>
          <p:nvPr>
            <p:ph type="title"/>
          </p:nvPr>
        </p:nvSpPr>
        <p:spPr>
          <a:xfrm>
            <a:off x="308344" y="83460"/>
            <a:ext cx="8378456" cy="731520"/>
          </a:xfrm>
        </p:spPr>
        <p:txBody>
          <a:bodyPr/>
          <a:lstStyle/>
          <a:p>
            <a:r>
              <a:rPr lang="en-US" dirty="0" smtClean="0"/>
              <a:t>Build and Manage Shopping Lists</a:t>
            </a:r>
            <a:endParaRPr lang="en-US" sz="1600" dirty="0"/>
          </a:p>
        </p:txBody>
      </p:sp>
      <p:sp>
        <p:nvSpPr>
          <p:cNvPr id="20" name="Rectangle 19"/>
          <p:cNvSpPr/>
          <p:nvPr/>
        </p:nvSpPr>
        <p:spPr>
          <a:xfrm>
            <a:off x="1159593" y="5645428"/>
            <a:ext cx="903123" cy="1918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26</a:t>
            </a:fld>
            <a:endParaRPr lang="en-US" sz="1400" dirty="0">
              <a:effectLst>
                <a:outerShdw blurRad="38100" dist="38100" dir="2700000" algn="tl">
                  <a:srgbClr val="000000">
                    <a:alpha val="43137"/>
                  </a:srgbClr>
                </a:outerShdw>
              </a:effectLst>
            </a:endParaRPr>
          </a:p>
        </p:txBody>
      </p:sp>
      <p:sp>
        <p:nvSpPr>
          <p:cNvPr id="17" name="Rectangle 16"/>
          <p:cNvSpPr/>
          <p:nvPr/>
        </p:nvSpPr>
        <p:spPr>
          <a:xfrm>
            <a:off x="308344" y="747618"/>
            <a:ext cx="8527311"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Frequently used or hard-to-find items may be saved in “Shopping Lists”. These lists allow the Shopper to quickly load items to a future VWR basket.</a:t>
            </a:r>
            <a:endParaRPr lang="en-US" b="1" dirty="0">
              <a:effectLst>
                <a:outerShdw blurRad="38100" dist="38100" dir="2700000" algn="tl">
                  <a:srgbClr val="000000">
                    <a:alpha val="43137"/>
                  </a:srgbClr>
                </a:outerShdw>
              </a:effectLst>
            </a:endParaRPr>
          </a:p>
        </p:txBody>
      </p:sp>
      <p:cxnSp>
        <p:nvCxnSpPr>
          <p:cNvPr id="14" name="Straight Arrow Connector 13"/>
          <p:cNvCxnSpPr/>
          <p:nvPr/>
        </p:nvCxnSpPr>
        <p:spPr>
          <a:xfrm flipV="1">
            <a:off x="5730948" y="2721935"/>
            <a:ext cx="691117" cy="499730"/>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18" name="Rectangular Callout 17"/>
          <p:cNvSpPr/>
          <p:nvPr/>
        </p:nvSpPr>
        <p:spPr>
          <a:xfrm>
            <a:off x="2785729" y="3381153"/>
            <a:ext cx="2647507" cy="1318438"/>
          </a:xfrm>
          <a:prstGeom prst="wedgeRectCallout">
            <a:avLst>
              <a:gd name="adj1" fmla="val -73698"/>
              <a:gd name="adj2" fmla="val 12000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Shopping Lists can be accessed through the landing page or anytime through the My Account selection.</a:t>
            </a:r>
            <a:endParaRPr lang="en-US" sz="1600" dirty="0">
              <a:solidFill>
                <a:schemeClr val="tx1"/>
              </a:solidFill>
            </a:endParaRPr>
          </a:p>
        </p:txBody>
      </p:sp>
      <p:sp>
        <p:nvSpPr>
          <p:cNvPr id="21" name="Rectangle 20"/>
          <p:cNvSpPr/>
          <p:nvPr/>
        </p:nvSpPr>
        <p:spPr>
          <a:xfrm>
            <a:off x="6500682" y="2491102"/>
            <a:ext cx="1282351" cy="25209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6830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62" y="1034143"/>
            <a:ext cx="7913503" cy="447673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ular Callout 12"/>
          <p:cNvSpPr/>
          <p:nvPr/>
        </p:nvSpPr>
        <p:spPr>
          <a:xfrm>
            <a:off x="3476847" y="2977117"/>
            <a:ext cx="2307265" cy="1180213"/>
          </a:xfrm>
          <a:prstGeom prst="wedgeRectCallout">
            <a:avLst>
              <a:gd name="adj1" fmla="val -95025"/>
              <a:gd name="adj2" fmla="val 12158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 build a Shopping List, place products in your basket and click Save as Shopping List.</a:t>
            </a:r>
            <a:endParaRPr lang="en-US" sz="1600" dirty="0">
              <a:solidFill>
                <a:schemeClr val="tx1"/>
              </a:solidFill>
            </a:endParaRPr>
          </a:p>
        </p:txBody>
      </p:sp>
      <p:sp>
        <p:nvSpPr>
          <p:cNvPr id="19" name="Title 1"/>
          <p:cNvSpPr>
            <a:spLocks noGrp="1"/>
          </p:cNvSpPr>
          <p:nvPr>
            <p:ph type="title"/>
          </p:nvPr>
        </p:nvSpPr>
        <p:spPr>
          <a:xfrm>
            <a:off x="308344" y="83460"/>
            <a:ext cx="8378456" cy="731520"/>
          </a:xfrm>
        </p:spPr>
        <p:txBody>
          <a:bodyPr/>
          <a:lstStyle/>
          <a:p>
            <a:r>
              <a:rPr lang="en-US" dirty="0" smtClean="0"/>
              <a:t>Build and Manage Shopping Lists</a:t>
            </a:r>
            <a:endParaRPr lang="en-US" sz="1600" dirty="0"/>
          </a:p>
        </p:txBody>
      </p:sp>
      <p:sp>
        <p:nvSpPr>
          <p:cNvPr id="20" name="Rectangle 19"/>
          <p:cNvSpPr/>
          <p:nvPr/>
        </p:nvSpPr>
        <p:spPr>
          <a:xfrm>
            <a:off x="638598" y="4901147"/>
            <a:ext cx="1721830" cy="36196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27</a:t>
            </a:fld>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9047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52" y="995141"/>
            <a:ext cx="7494587" cy="43148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ular Callout 12"/>
          <p:cNvSpPr/>
          <p:nvPr/>
        </p:nvSpPr>
        <p:spPr>
          <a:xfrm>
            <a:off x="4572000" y="1084521"/>
            <a:ext cx="1924493" cy="754912"/>
          </a:xfrm>
          <a:prstGeom prst="wedgeRectCallout">
            <a:avLst>
              <a:gd name="adj1" fmla="val -87697"/>
              <a:gd name="adj2" fmla="val 17219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Name the list and click Submit</a:t>
            </a:r>
            <a:endParaRPr lang="en-US" sz="1600" dirty="0">
              <a:solidFill>
                <a:schemeClr val="tx1"/>
              </a:solidFill>
            </a:endParaRPr>
          </a:p>
        </p:txBody>
      </p:sp>
      <p:sp>
        <p:nvSpPr>
          <p:cNvPr id="19" name="Title 1"/>
          <p:cNvSpPr>
            <a:spLocks noGrp="1"/>
          </p:cNvSpPr>
          <p:nvPr>
            <p:ph type="title"/>
          </p:nvPr>
        </p:nvSpPr>
        <p:spPr>
          <a:xfrm>
            <a:off x="308344" y="83460"/>
            <a:ext cx="8378456" cy="731520"/>
          </a:xfrm>
        </p:spPr>
        <p:txBody>
          <a:bodyPr/>
          <a:lstStyle/>
          <a:p>
            <a:r>
              <a:rPr lang="en-US" dirty="0" smtClean="0"/>
              <a:t>Build and Manage Shopping Lists</a:t>
            </a:r>
            <a:endParaRPr lang="en-US" sz="1600" dirty="0"/>
          </a:p>
        </p:txBody>
      </p:sp>
      <p:sp>
        <p:nvSpPr>
          <p:cNvPr id="20" name="Rectangle 19"/>
          <p:cNvSpPr/>
          <p:nvPr/>
        </p:nvSpPr>
        <p:spPr>
          <a:xfrm>
            <a:off x="1393507" y="2743200"/>
            <a:ext cx="2338519" cy="29771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28</a:t>
            </a:fld>
            <a:endParaRPr lang="en-US" sz="1400" dirty="0">
              <a:effectLst>
                <a:outerShdw blurRad="38100" dist="38100" dir="2700000" algn="tl">
                  <a:srgbClr val="000000">
                    <a:alpha val="43137"/>
                  </a:srgbClr>
                </a:outerShdw>
              </a:effectLst>
            </a:endParaRPr>
          </a:p>
        </p:txBody>
      </p:sp>
      <p:cxnSp>
        <p:nvCxnSpPr>
          <p:cNvPr id="14" name="Straight Arrow Connector 13"/>
          <p:cNvCxnSpPr/>
          <p:nvPr/>
        </p:nvCxnSpPr>
        <p:spPr>
          <a:xfrm>
            <a:off x="6262576" y="4199860"/>
            <a:ext cx="563526" cy="563526"/>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47367" y="4816548"/>
            <a:ext cx="754911" cy="29771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0426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08" y="1068257"/>
            <a:ext cx="6121216" cy="182125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116" y="2615609"/>
            <a:ext cx="6047888" cy="364696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2926577" y="3519377"/>
            <a:ext cx="5749590" cy="88250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Build and Manage Shopping Lists</a:t>
            </a:r>
            <a:endParaRPr lang="en-US" sz="1600" dirty="0"/>
          </a:p>
        </p:txBody>
      </p:sp>
      <p:sp>
        <p:nvSpPr>
          <p:cNvPr id="20" name="Rectangle 19"/>
          <p:cNvSpPr/>
          <p:nvPr/>
        </p:nvSpPr>
        <p:spPr>
          <a:xfrm>
            <a:off x="744925" y="2147316"/>
            <a:ext cx="892490" cy="1705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29</a:t>
            </a:fld>
            <a:endParaRPr lang="en-US" sz="1400" dirty="0">
              <a:effectLst>
                <a:outerShdw blurRad="38100" dist="38100" dir="2700000" algn="tl">
                  <a:srgbClr val="000000">
                    <a:alpha val="43137"/>
                  </a:srgbClr>
                </a:outerShdw>
              </a:effectLst>
            </a:endParaRPr>
          </a:p>
        </p:txBody>
      </p:sp>
      <p:sp>
        <p:nvSpPr>
          <p:cNvPr id="13" name="Rectangular Callout 12"/>
          <p:cNvSpPr/>
          <p:nvPr/>
        </p:nvSpPr>
        <p:spPr>
          <a:xfrm>
            <a:off x="4954772" y="914400"/>
            <a:ext cx="2775098" cy="1180214"/>
          </a:xfrm>
          <a:prstGeom prst="wedgeRectCallout">
            <a:avLst>
              <a:gd name="adj1" fmla="val -74090"/>
              <a:gd name="adj2" fmla="val 20984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You can then manage or order the list from your “Personal Shopping List” page at a later time.</a:t>
            </a:r>
            <a:endParaRPr lang="en-US" sz="1600" dirty="0">
              <a:solidFill>
                <a:schemeClr val="tx1"/>
              </a:solidFill>
            </a:endParaRPr>
          </a:p>
        </p:txBody>
      </p:sp>
    </p:spTree>
    <p:extLst>
      <p:ext uri="{BB962C8B-B14F-4D97-AF65-F5344CB8AC3E}">
        <p14:creationId xmlns:p14="http://schemas.microsoft.com/office/powerpoint/2010/main" val="1079328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Who Uses the VWR Punch-Out Catalog</a:t>
            </a:r>
          </a:p>
        </p:txBody>
      </p:sp>
      <p:sp>
        <p:nvSpPr>
          <p:cNvPr id="8" name="TextBox 7"/>
          <p:cNvSpPr txBox="1"/>
          <p:nvPr/>
        </p:nvSpPr>
        <p:spPr>
          <a:xfrm>
            <a:off x="350160" y="647242"/>
            <a:ext cx="8294110" cy="2893100"/>
          </a:xfrm>
          <a:prstGeom prst="rect">
            <a:avLst/>
          </a:prstGeom>
          <a:noFill/>
        </p:spPr>
        <p:txBody>
          <a:bodyPr wrap="square" rtlCol="0">
            <a:spAutoFit/>
          </a:bodyPr>
          <a:lstStyle/>
          <a:p>
            <a:r>
              <a:rPr lang="en-US" sz="2000" dirty="0" smtClean="0"/>
              <a:t>The VWR punch-out catalog is used solely with the Supplier Relationship Management (SRM) system. All areas of campus use SRM as their procurement system with the exception of Hospital areas.</a:t>
            </a:r>
          </a:p>
          <a:p>
            <a:endParaRPr lang="en-US" sz="2000" dirty="0" smtClean="0"/>
          </a:p>
          <a:p>
            <a:r>
              <a:rPr lang="en-US" sz="2000" dirty="0" smtClean="0"/>
              <a:t>All areas of the academic campus should utilize the punch-out catalog through SRM for purchases of VWR Laboratory Equipment and Supplies products regardless of order amount. This includes items previously purchased utilizing procurement card. </a:t>
            </a:r>
          </a:p>
          <a:p>
            <a:endParaRPr lang="en-US" sz="2200" dirty="0" smtClean="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a:t>
            </a:fld>
            <a:endParaRPr lang="en-US" sz="14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483" y="3273942"/>
            <a:ext cx="6418263"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5650" name="Rectangle 2"/>
          <p:cNvSpPr>
            <a:spLocks noGrp="1" noChangeArrowheads="1"/>
          </p:cNvSpPr>
          <p:nvPr>
            <p:ph type="title"/>
          </p:nvPr>
        </p:nvSpPr>
        <p:spPr>
          <a:xfrm>
            <a:off x="297713" y="87085"/>
            <a:ext cx="8389088" cy="731520"/>
          </a:xfrm>
        </p:spPr>
        <p:txBody>
          <a:bodyPr>
            <a:normAutofit/>
          </a:bodyPr>
          <a:lstStyle/>
          <a:p>
            <a:pPr>
              <a:defRPr/>
            </a:pPr>
            <a:r>
              <a:rPr lang="en-US" dirty="0" smtClean="0"/>
              <a:t>VWR Building Blocks Portal / Compounds</a:t>
            </a:r>
            <a:endParaRPr lang="en-US" dirty="0" smtClean="0">
              <a:solidFill>
                <a:srgbClr val="FF0000"/>
              </a:solidFill>
            </a:endParaRPr>
          </a:p>
        </p:txBody>
      </p:sp>
      <p:sp>
        <p:nvSpPr>
          <p:cNvPr id="8" name="TextBox 7"/>
          <p:cNvSpPr txBox="1"/>
          <p:nvPr/>
        </p:nvSpPr>
        <p:spPr>
          <a:xfrm>
            <a:off x="350161" y="647242"/>
            <a:ext cx="8029002"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Shoppers can access up to 650,000 compounds through the Building Blocks Portal</a:t>
            </a:r>
            <a:endParaRPr lang="en-US" sz="2200" dirty="0"/>
          </a:p>
          <a:p>
            <a:pPr marL="342900" indent="-342900">
              <a:buFont typeface="Arial" panose="020B0604020202020204" pitchFamily="34" charset="0"/>
              <a:buChar char="•"/>
            </a:pPr>
            <a:r>
              <a:rPr lang="en-US" sz="2200" dirty="0" smtClean="0"/>
              <a:t>Sub-structure, similarity or exact search, or use an SD file, SMILES, chemical name, CAS number, MCFD number, etc.</a:t>
            </a:r>
            <a:endParaRPr lang="en-US" sz="2200" dirty="0"/>
          </a:p>
          <a:p>
            <a:pPr marL="342900" indent="-342900">
              <a:buFont typeface="Arial" panose="020B0604020202020204" pitchFamily="34" charset="0"/>
              <a:buChar char="•"/>
            </a:pPr>
            <a:r>
              <a:rPr lang="en-US" sz="2200" dirty="0" smtClean="0"/>
              <a:t>Real time price and availability</a:t>
            </a:r>
          </a:p>
          <a:p>
            <a:pPr marL="342900" indent="-342900">
              <a:buFont typeface="Arial" panose="020B0604020202020204" pitchFamily="34" charset="0"/>
              <a:buChar char="•"/>
            </a:pPr>
            <a:r>
              <a:rPr lang="en-US" sz="2200" dirty="0" smtClean="0"/>
              <a:t>Shopper can add items into their basket and return them through the punch-out environment back to SRM</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30</a:t>
            </a:fld>
            <a:endParaRPr lang="en-US" sz="1400" dirty="0"/>
          </a:p>
        </p:txBody>
      </p:sp>
      <p:sp>
        <p:nvSpPr>
          <p:cNvPr id="7" name="Rectangle 6"/>
          <p:cNvSpPr/>
          <p:nvPr/>
        </p:nvSpPr>
        <p:spPr>
          <a:xfrm>
            <a:off x="6028660" y="4603898"/>
            <a:ext cx="1467293" cy="2551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5592726" y="3934047"/>
            <a:ext cx="606055" cy="574157"/>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68619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Ordering Customized Quotes through the Punch-out</a:t>
            </a:r>
            <a:endParaRPr lang="en-US" dirty="0" smtClean="0">
              <a:solidFill>
                <a:srgbClr val="FF0000"/>
              </a:solidFill>
            </a:endParaRP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31</a:t>
            </a:fld>
            <a:endParaRPr lang="en-US" sz="1400"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035" y="2276808"/>
            <a:ext cx="5105400" cy="40481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806560" y="3837892"/>
            <a:ext cx="1732463" cy="1918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93147" y="2639959"/>
            <a:ext cx="1020081" cy="21311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29610" y="705087"/>
            <a:ext cx="8527311"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rPr>
              <a:t>VWR Customer Service Representative(s) can write customized quotes for departments on an as-needed basis. Typically, customized quotes are for </a:t>
            </a:r>
            <a:r>
              <a:rPr lang="en-US" b="1" dirty="0" smtClean="0">
                <a:effectLst>
                  <a:outerShdw blurRad="38100" dist="38100" dir="2700000" algn="tl">
                    <a:srgbClr val="000000">
                      <a:alpha val="43137"/>
                    </a:srgbClr>
                  </a:outerShdw>
                </a:effectLst>
              </a:rPr>
              <a:t>larger</a:t>
            </a:r>
            <a:r>
              <a:rPr lang="en-US" b="1" dirty="0">
                <a:effectLst>
                  <a:outerShdw blurRad="38100" dist="38100" dir="2700000" algn="tl">
                    <a:srgbClr val="000000">
                      <a:alpha val="43137"/>
                    </a:srgbClr>
                  </a:outerShdw>
                </a:effectLst>
              </a:rPr>
              <a:t>, more complex laboratory </a:t>
            </a:r>
            <a:r>
              <a:rPr lang="en-US" b="1" dirty="0" smtClean="0">
                <a:effectLst>
                  <a:outerShdw blurRad="38100" dist="38100" dir="2700000" algn="tl">
                    <a:srgbClr val="000000">
                      <a:alpha val="43137"/>
                    </a:srgbClr>
                  </a:outerShdw>
                </a:effectLst>
              </a:rPr>
              <a:t>equipment purchases.</a:t>
            </a:r>
            <a:endParaRPr lang="en-US" b="1" dirty="0">
              <a:effectLst>
                <a:outerShdw blurRad="38100" dist="38100" dir="2700000" algn="tl">
                  <a:srgbClr val="000000">
                    <a:alpha val="43137"/>
                  </a:srgbClr>
                </a:outerShdw>
              </a:effectLst>
            </a:endParaRPr>
          </a:p>
        </p:txBody>
      </p:sp>
      <p:sp>
        <p:nvSpPr>
          <p:cNvPr id="12" name="Rectangular Callout 11"/>
          <p:cNvSpPr/>
          <p:nvPr/>
        </p:nvSpPr>
        <p:spPr>
          <a:xfrm>
            <a:off x="393405" y="1722474"/>
            <a:ext cx="2785730" cy="1435396"/>
          </a:xfrm>
          <a:prstGeom prst="wedgeRectCallout">
            <a:avLst>
              <a:gd name="adj1" fmla="val 105010"/>
              <a:gd name="adj2" fmla="val 10686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Once a customized quote is prepared by the sales rep, it can be found within the My Quotes selection of My Account</a:t>
            </a:r>
            <a:endParaRPr lang="en-US" sz="1600" dirty="0">
              <a:solidFill>
                <a:schemeClr val="tx1"/>
              </a:solidFill>
            </a:endParaRPr>
          </a:p>
        </p:txBody>
      </p:sp>
    </p:spTree>
    <p:custDataLst>
      <p:tags r:id="rId1"/>
    </p:custDataLst>
    <p:extLst>
      <p:ext uri="{BB962C8B-B14F-4D97-AF65-F5344CB8AC3E}">
        <p14:creationId xmlns:p14="http://schemas.microsoft.com/office/powerpoint/2010/main" val="282965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368" y="1971122"/>
            <a:ext cx="5229225" cy="33623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Ordering Customized Quotes through the Punch-out</a:t>
            </a:r>
            <a:endParaRPr lang="en-US" dirty="0" smtClean="0">
              <a:solidFill>
                <a:srgbClr val="FF0000"/>
              </a:solidFill>
            </a:endParaRP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32</a:t>
            </a:fld>
            <a:endParaRPr lang="en-US" sz="1400" dirty="0"/>
          </a:p>
        </p:txBody>
      </p:sp>
      <p:sp>
        <p:nvSpPr>
          <p:cNvPr id="7" name="Rectangle 6"/>
          <p:cNvSpPr/>
          <p:nvPr/>
        </p:nvSpPr>
        <p:spPr>
          <a:xfrm>
            <a:off x="2339807" y="3954851"/>
            <a:ext cx="2806352" cy="31943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4189228" y="1073888"/>
            <a:ext cx="2562447" cy="712382"/>
          </a:xfrm>
          <a:prstGeom prst="wedgeRectCallout">
            <a:avLst>
              <a:gd name="adj1" fmla="val -54481"/>
              <a:gd name="adj2" fmla="val 33729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Enter the quote number provided by the sales rep</a:t>
            </a:r>
            <a:endParaRPr lang="en-US" sz="1600" dirty="0">
              <a:solidFill>
                <a:schemeClr val="tx1"/>
              </a:solidFill>
            </a:endParaRPr>
          </a:p>
        </p:txBody>
      </p:sp>
    </p:spTree>
    <p:custDataLst>
      <p:tags r:id="rId1"/>
    </p:custDataLst>
    <p:extLst>
      <p:ext uri="{BB962C8B-B14F-4D97-AF65-F5344CB8AC3E}">
        <p14:creationId xmlns:p14="http://schemas.microsoft.com/office/powerpoint/2010/main" val="1328969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571" y="786809"/>
            <a:ext cx="5585609" cy="572031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Complete Customized Quotes through the Punch-out</a:t>
            </a:r>
            <a:endParaRPr lang="en-US" dirty="0" smtClean="0">
              <a:solidFill>
                <a:srgbClr val="FF0000"/>
              </a:solidFill>
            </a:endParaRP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33</a:t>
            </a:fld>
            <a:endParaRPr lang="en-US" sz="1400" dirty="0"/>
          </a:p>
        </p:txBody>
      </p:sp>
      <p:sp>
        <p:nvSpPr>
          <p:cNvPr id="12" name="Rectangular Callout 11"/>
          <p:cNvSpPr/>
          <p:nvPr/>
        </p:nvSpPr>
        <p:spPr>
          <a:xfrm>
            <a:off x="233917" y="903767"/>
            <a:ext cx="2647508" cy="1105788"/>
          </a:xfrm>
          <a:prstGeom prst="wedgeRectCallout">
            <a:avLst>
              <a:gd name="adj1" fmla="val 51589"/>
              <a:gd name="adj2" fmla="val 1646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Shopper can add all or select items from the customized quote for the VWR basket</a:t>
            </a:r>
            <a:endParaRPr lang="en-US" sz="1600" dirty="0">
              <a:solidFill>
                <a:schemeClr val="tx1"/>
              </a:solidFill>
            </a:endParaRPr>
          </a:p>
        </p:txBody>
      </p:sp>
      <p:sp>
        <p:nvSpPr>
          <p:cNvPr id="7" name="Rectangle 6"/>
          <p:cNvSpPr/>
          <p:nvPr/>
        </p:nvSpPr>
        <p:spPr>
          <a:xfrm>
            <a:off x="3009658" y="1381772"/>
            <a:ext cx="5485756" cy="28754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687340" y="6209414"/>
            <a:ext cx="854148" cy="2551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16746" y="2696666"/>
            <a:ext cx="5510565" cy="284289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a:off x="7145079" y="5667153"/>
            <a:ext cx="584790" cy="510363"/>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8829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278" y="1281007"/>
            <a:ext cx="4907891" cy="521548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3075434" y="3094074"/>
            <a:ext cx="4452417" cy="320039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Order Status</a:t>
            </a:r>
            <a:endParaRPr lang="en-US" sz="1600" dirty="0"/>
          </a:p>
        </p:txBody>
      </p:sp>
      <p:sp>
        <p:nvSpPr>
          <p:cNvPr id="20" name="Rectangle 19"/>
          <p:cNvSpPr/>
          <p:nvPr/>
        </p:nvSpPr>
        <p:spPr>
          <a:xfrm>
            <a:off x="6380179" y="1328609"/>
            <a:ext cx="1158305" cy="39386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34</a:t>
            </a:fld>
            <a:endParaRPr lang="en-US" sz="1400" dirty="0">
              <a:effectLst>
                <a:outerShdw blurRad="38100" dist="38100" dir="2700000" algn="tl">
                  <a:srgbClr val="000000">
                    <a:alpha val="43137"/>
                  </a:srgbClr>
                </a:outerShdw>
              </a:effectLst>
            </a:endParaRPr>
          </a:p>
        </p:txBody>
      </p:sp>
      <p:sp>
        <p:nvSpPr>
          <p:cNvPr id="12" name="Rectangle 11"/>
          <p:cNvSpPr/>
          <p:nvPr/>
        </p:nvSpPr>
        <p:spPr>
          <a:xfrm>
            <a:off x="255182" y="747618"/>
            <a:ext cx="8665534" cy="36933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Order </a:t>
            </a:r>
            <a:r>
              <a:rPr lang="en-US" b="1" dirty="0">
                <a:effectLst>
                  <a:outerShdw blurRad="38100" dist="38100" dir="2700000" algn="tl">
                    <a:srgbClr val="000000">
                      <a:alpha val="43137"/>
                    </a:srgbClr>
                  </a:outerShdw>
                </a:effectLst>
              </a:rPr>
              <a:t>Status </a:t>
            </a:r>
            <a:r>
              <a:rPr lang="en-US" b="1" dirty="0" smtClean="0">
                <a:effectLst>
                  <a:outerShdw blurRad="38100" dist="38100" dir="2700000" algn="tl">
                    <a:srgbClr val="000000">
                      <a:alpha val="43137"/>
                    </a:srgbClr>
                  </a:outerShdw>
                </a:effectLst>
              </a:rPr>
              <a:t>Information can </a:t>
            </a:r>
            <a:r>
              <a:rPr lang="en-US" b="1" dirty="0">
                <a:effectLst>
                  <a:outerShdw blurRad="38100" dist="38100" dir="2700000" algn="tl">
                    <a:srgbClr val="000000">
                      <a:alpha val="43137"/>
                    </a:srgbClr>
                  </a:outerShdw>
                </a:effectLst>
              </a:rPr>
              <a:t>be found under the My Account section of the menu </a:t>
            </a:r>
            <a:r>
              <a:rPr lang="en-US" b="1" dirty="0" smtClean="0">
                <a:effectLst>
                  <a:outerShdw blurRad="38100" dist="38100" dir="2700000" algn="tl">
                    <a:srgbClr val="000000">
                      <a:alpha val="43137"/>
                    </a:srgbClr>
                  </a:outerShdw>
                </a:effectLst>
              </a:rPr>
              <a:t>bar.</a:t>
            </a:r>
            <a:endParaRPr lang="en-US" b="1" dirty="0">
              <a:effectLst>
                <a:outerShdw blurRad="38100" dist="38100" dir="2700000" algn="tl">
                  <a:srgbClr val="000000">
                    <a:alpha val="43137"/>
                  </a:srgbClr>
                </a:outerShdw>
              </a:effectLst>
            </a:endParaRPr>
          </a:p>
        </p:txBody>
      </p:sp>
      <p:sp>
        <p:nvSpPr>
          <p:cNvPr id="16" name="Rectangular Callout 15"/>
          <p:cNvSpPr/>
          <p:nvPr/>
        </p:nvSpPr>
        <p:spPr>
          <a:xfrm>
            <a:off x="1417674" y="1258188"/>
            <a:ext cx="2381693" cy="719468"/>
          </a:xfrm>
          <a:prstGeom prst="wedgeRectCallout">
            <a:avLst>
              <a:gd name="adj1" fmla="val 156267"/>
              <a:gd name="adj2" fmla="val 589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Select Order Status from within My Account</a:t>
            </a:r>
            <a:endParaRPr lang="en-US" sz="1600" dirty="0">
              <a:solidFill>
                <a:schemeClr val="tx1"/>
              </a:solidFill>
            </a:endParaRPr>
          </a:p>
        </p:txBody>
      </p:sp>
      <p:cxnSp>
        <p:nvCxnSpPr>
          <p:cNvPr id="17" name="Straight Arrow Connector 16"/>
          <p:cNvCxnSpPr/>
          <p:nvPr/>
        </p:nvCxnSpPr>
        <p:spPr>
          <a:xfrm>
            <a:off x="5645888" y="5380074"/>
            <a:ext cx="520997" cy="606055"/>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13" name="Rectangular Callout 12"/>
          <p:cNvSpPr/>
          <p:nvPr/>
        </p:nvSpPr>
        <p:spPr>
          <a:xfrm>
            <a:off x="244549" y="3636336"/>
            <a:ext cx="2147779" cy="1382232"/>
          </a:xfrm>
          <a:prstGeom prst="wedgeRectCallout">
            <a:avLst>
              <a:gd name="adj1" fmla="val 80998"/>
              <a:gd name="adj2" fmla="val -10015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Complete entries as required and click Search to retrieve status information on placed orders</a:t>
            </a:r>
            <a:endParaRPr lang="en-US" sz="1600" dirty="0">
              <a:solidFill>
                <a:schemeClr val="tx1"/>
              </a:solidFill>
            </a:endParaRPr>
          </a:p>
        </p:txBody>
      </p:sp>
      <p:sp>
        <p:nvSpPr>
          <p:cNvPr id="18" name="Rectangle 17"/>
          <p:cNvSpPr/>
          <p:nvPr/>
        </p:nvSpPr>
        <p:spPr>
          <a:xfrm>
            <a:off x="3831911" y="4731488"/>
            <a:ext cx="548704" cy="2445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1363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223" y="4712067"/>
            <a:ext cx="6570773" cy="133553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553" y="1786269"/>
            <a:ext cx="5178549" cy="253232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2456122" y="4976038"/>
            <a:ext cx="1711841" cy="22328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Restricted Items</a:t>
            </a:r>
            <a:endParaRPr lang="en-US" sz="1600" dirty="0"/>
          </a:p>
        </p:txBody>
      </p:sp>
      <p:sp>
        <p:nvSpPr>
          <p:cNvPr id="20" name="Rectangle 19"/>
          <p:cNvSpPr/>
          <p:nvPr/>
        </p:nvSpPr>
        <p:spPr>
          <a:xfrm>
            <a:off x="3498757" y="2040991"/>
            <a:ext cx="1615503" cy="2450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35</a:t>
            </a:fld>
            <a:endParaRPr lang="en-US" sz="1400" dirty="0">
              <a:effectLst>
                <a:outerShdw blurRad="38100" dist="38100" dir="2700000" algn="tl">
                  <a:srgbClr val="000000">
                    <a:alpha val="43137"/>
                  </a:srgbClr>
                </a:outerShdw>
              </a:effectLst>
            </a:endParaRPr>
          </a:p>
        </p:txBody>
      </p:sp>
      <p:sp>
        <p:nvSpPr>
          <p:cNvPr id="12" name="Rectangle 11"/>
          <p:cNvSpPr/>
          <p:nvPr/>
        </p:nvSpPr>
        <p:spPr>
          <a:xfrm>
            <a:off x="255182" y="747618"/>
            <a:ext cx="8665534"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VWR offers items which are not scientific or laboratory-related in nature. Some of these conflict with other University contracts. In the event, searches or product selections are performed on restricted items, the results will be 0 or “Item not found”. </a:t>
            </a:r>
            <a:endParaRPr lang="en-US" b="1" dirty="0">
              <a:effectLst>
                <a:outerShdw blurRad="38100" dist="38100" dir="2700000" algn="tl">
                  <a:srgbClr val="000000">
                    <a:alpha val="43137"/>
                  </a:srgbClr>
                </a:outerShdw>
              </a:effectLst>
            </a:endParaRPr>
          </a:p>
        </p:txBody>
      </p:sp>
      <p:sp>
        <p:nvSpPr>
          <p:cNvPr id="16" name="Rectangular Callout 15"/>
          <p:cNvSpPr/>
          <p:nvPr/>
        </p:nvSpPr>
        <p:spPr>
          <a:xfrm>
            <a:off x="375683" y="2073349"/>
            <a:ext cx="2381693" cy="925031"/>
          </a:xfrm>
          <a:prstGeom prst="wedgeRectCallout">
            <a:avLst>
              <a:gd name="adj1" fmla="val 86178"/>
              <a:gd name="adj2" fmla="val -3105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Example 1: General office supplies are required for purchase from OfficeMax</a:t>
            </a:r>
            <a:endParaRPr lang="en-US" sz="1600" dirty="0">
              <a:solidFill>
                <a:schemeClr val="tx1"/>
              </a:solidFill>
            </a:endParaRPr>
          </a:p>
        </p:txBody>
      </p:sp>
      <p:sp>
        <p:nvSpPr>
          <p:cNvPr id="13" name="Rectangular Callout 12"/>
          <p:cNvSpPr/>
          <p:nvPr/>
        </p:nvSpPr>
        <p:spPr>
          <a:xfrm>
            <a:off x="276447" y="3115340"/>
            <a:ext cx="2402958" cy="1244009"/>
          </a:xfrm>
          <a:prstGeom prst="wedgeRectCallout">
            <a:avLst>
              <a:gd name="adj1" fmla="val 59147"/>
              <a:gd name="adj2" fmla="val 9521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Example 2: General office furniture is restricted to the University’s office furniture contracts</a:t>
            </a:r>
            <a:endParaRPr lang="en-US" sz="1600" dirty="0">
              <a:solidFill>
                <a:schemeClr val="tx1"/>
              </a:solidFill>
            </a:endParaRPr>
          </a:p>
        </p:txBody>
      </p:sp>
      <p:sp>
        <p:nvSpPr>
          <p:cNvPr id="21" name="Rectangle 20"/>
          <p:cNvSpPr/>
          <p:nvPr/>
        </p:nvSpPr>
        <p:spPr>
          <a:xfrm>
            <a:off x="4820738" y="3267279"/>
            <a:ext cx="1101597" cy="26273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692503" y="5241852"/>
            <a:ext cx="3856074" cy="57415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4716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25" y="1292836"/>
            <a:ext cx="8678570" cy="390648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Punch-out Items Return to SRM Shopping Cart</a:t>
            </a:r>
            <a:endParaRPr lang="en-US" sz="1600" dirty="0"/>
          </a:p>
        </p:txBody>
      </p:sp>
      <p:sp>
        <p:nvSpPr>
          <p:cNvPr id="11" name="Rectangular Callout 10"/>
          <p:cNvSpPr/>
          <p:nvPr/>
        </p:nvSpPr>
        <p:spPr>
          <a:xfrm>
            <a:off x="992884" y="5366225"/>
            <a:ext cx="2384767" cy="864204"/>
          </a:xfrm>
          <a:prstGeom prst="wedgeRectCallout">
            <a:avLst>
              <a:gd name="adj1" fmla="val -56499"/>
              <a:gd name="adj2" fmla="val -16834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14. Click to open Details (bottom) section of Shopping Cart</a:t>
            </a:r>
            <a:endParaRPr lang="en-US" sz="1600" dirty="0">
              <a:solidFill>
                <a:schemeClr val="tx1"/>
              </a:solidFill>
            </a:endParaRPr>
          </a:p>
        </p:txBody>
      </p:sp>
      <p:sp>
        <p:nvSpPr>
          <p:cNvPr id="16" name="Rectangle 15"/>
          <p:cNvSpPr/>
          <p:nvPr/>
        </p:nvSpPr>
        <p:spPr>
          <a:xfrm>
            <a:off x="316975" y="4082902"/>
            <a:ext cx="395406" cy="25580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36</a:t>
            </a:fld>
            <a:endParaRPr lang="en-US" dirty="0"/>
          </a:p>
        </p:txBody>
      </p:sp>
      <p:sp>
        <p:nvSpPr>
          <p:cNvPr id="9" name="Rectangular Callout 8"/>
          <p:cNvSpPr/>
          <p:nvPr/>
        </p:nvSpPr>
        <p:spPr>
          <a:xfrm>
            <a:off x="944825" y="1509499"/>
            <a:ext cx="2479683" cy="919048"/>
          </a:xfrm>
          <a:prstGeom prst="wedgeRectCallout">
            <a:avLst>
              <a:gd name="adj1" fmla="val 44649"/>
              <a:gd name="adj2" fmla="val 27694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punch-out order populates back to the SRM Shopping Cart.</a:t>
            </a:r>
            <a:endParaRPr lang="en-US" sz="1600" dirty="0">
              <a:solidFill>
                <a:schemeClr val="tx1"/>
              </a:solidFill>
            </a:endParaRPr>
          </a:p>
        </p:txBody>
      </p:sp>
      <p:sp>
        <p:nvSpPr>
          <p:cNvPr id="10" name="Rectangular Callout 9"/>
          <p:cNvSpPr/>
          <p:nvPr/>
        </p:nvSpPr>
        <p:spPr>
          <a:xfrm>
            <a:off x="5820762" y="850605"/>
            <a:ext cx="2947595" cy="1353087"/>
          </a:xfrm>
          <a:prstGeom prst="wedgeRectCallout">
            <a:avLst>
              <a:gd name="adj1" fmla="val -52218"/>
              <a:gd name="adj2" fmla="val 9246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Optional: Shopper can add an Approval note (internal only; does not print on purchase order) or Note to Supplier (prints on purchase order).</a:t>
            </a:r>
            <a:endParaRPr lang="en-US" sz="1600" dirty="0">
              <a:solidFill>
                <a:schemeClr val="tx1"/>
              </a:solidFill>
            </a:endParaRPr>
          </a:p>
        </p:txBody>
      </p:sp>
      <p:sp>
        <p:nvSpPr>
          <p:cNvPr id="12" name="Rectangle 11"/>
          <p:cNvSpPr/>
          <p:nvPr/>
        </p:nvSpPr>
        <p:spPr>
          <a:xfrm>
            <a:off x="3542184" y="2316561"/>
            <a:ext cx="2135601" cy="142609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17" y="1760224"/>
            <a:ext cx="8562951" cy="438877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lstStyle/>
          <a:p>
            <a:r>
              <a:rPr lang="en-US" dirty="0" smtClean="0"/>
              <a:t>Review/Complete Account Assignment</a:t>
            </a:r>
            <a:endParaRPr lang="en-US" sz="1600" dirty="0"/>
          </a:p>
        </p:txBody>
      </p:sp>
      <p:sp>
        <p:nvSpPr>
          <p:cNvPr id="17" name="Rectangle 16"/>
          <p:cNvSpPr/>
          <p:nvPr/>
        </p:nvSpPr>
        <p:spPr>
          <a:xfrm>
            <a:off x="970349" y="4842216"/>
            <a:ext cx="1196102" cy="29805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37</a:t>
            </a:fld>
            <a:endParaRPr lang="en-US" dirty="0"/>
          </a:p>
        </p:txBody>
      </p:sp>
      <p:sp>
        <p:nvSpPr>
          <p:cNvPr id="14" name="Rectangle 13"/>
          <p:cNvSpPr/>
          <p:nvPr/>
        </p:nvSpPr>
        <p:spPr>
          <a:xfrm>
            <a:off x="457201" y="694455"/>
            <a:ext cx="8218966"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If you need to assign cost object information to different line items, complete Account Assignment tasks here. If you completed this at the header level, you do not need to make changes to the cost object structure.</a:t>
            </a:r>
            <a:endParaRPr lang="en-US" b="1" dirty="0">
              <a:effectLst>
                <a:outerShdw blurRad="38100" dist="38100" dir="2700000" algn="tl">
                  <a:srgbClr val="000000">
                    <a:alpha val="43137"/>
                  </a:srgbClr>
                </a:outerShdw>
              </a:effectLst>
            </a:endParaRPr>
          </a:p>
        </p:txBody>
      </p:sp>
      <p:sp>
        <p:nvSpPr>
          <p:cNvPr id="16" name="Rectangle 15"/>
          <p:cNvSpPr/>
          <p:nvPr/>
        </p:nvSpPr>
        <p:spPr>
          <a:xfrm>
            <a:off x="2661468" y="5687309"/>
            <a:ext cx="1232800" cy="22151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ular Callout 19"/>
          <p:cNvSpPr/>
          <p:nvPr/>
        </p:nvSpPr>
        <p:spPr>
          <a:xfrm>
            <a:off x="1252639" y="2613483"/>
            <a:ext cx="2328531" cy="1041990"/>
          </a:xfrm>
          <a:prstGeom prst="wedgeRectCallout">
            <a:avLst>
              <a:gd name="adj1" fmla="val 48343"/>
              <a:gd name="adj2" fmla="val 23851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15. Select Cost Center or WBS Element from the dropdown menu</a:t>
            </a:r>
            <a:endParaRPr lang="en-US" sz="1600" dirty="0">
              <a:solidFill>
                <a:schemeClr val="tx1"/>
              </a:solidFill>
            </a:endParaRPr>
          </a:p>
        </p:txBody>
      </p:sp>
      <p:sp>
        <p:nvSpPr>
          <p:cNvPr id="23" name="Rectangle 22"/>
          <p:cNvSpPr/>
          <p:nvPr/>
        </p:nvSpPr>
        <p:spPr>
          <a:xfrm>
            <a:off x="3921405" y="5685372"/>
            <a:ext cx="583795" cy="22286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341759" y="3072809"/>
            <a:ext cx="2186632" cy="922721"/>
          </a:xfrm>
          <a:prstGeom prst="wedgeRectCallout">
            <a:avLst>
              <a:gd name="adj1" fmla="val -51158"/>
              <a:gd name="adj2" fmla="val 23371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16. Enter the cost center or WBS Element number</a:t>
            </a:r>
            <a:endParaRPr lang="en-US" sz="1600" dirty="0">
              <a:solidFill>
                <a:schemeClr val="tx1"/>
              </a:solidFill>
            </a:endParaRPr>
          </a:p>
        </p:txBody>
      </p:sp>
      <p:sp>
        <p:nvSpPr>
          <p:cNvPr id="12" name="Folded Corner 11"/>
          <p:cNvSpPr/>
          <p:nvPr/>
        </p:nvSpPr>
        <p:spPr>
          <a:xfrm>
            <a:off x="4922875" y="5047429"/>
            <a:ext cx="4052854" cy="1395901"/>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a:p>
            <a:pPr algn="ctr"/>
            <a:r>
              <a:rPr lang="en-US" b="1" dirty="0" smtClean="0">
                <a:solidFill>
                  <a:schemeClr val="tx1"/>
                </a:solidFill>
              </a:rPr>
              <a:t>Note: </a:t>
            </a:r>
            <a:r>
              <a:rPr lang="en-US" dirty="0" smtClean="0">
                <a:solidFill>
                  <a:schemeClr val="tx1"/>
                </a:solidFill>
              </a:rPr>
              <a:t>If you apply account assignment information at the line item level, it will need entered manually, or copied and pasted, for each line.</a:t>
            </a: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19" y="782030"/>
            <a:ext cx="8562951" cy="438877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lstStyle/>
          <a:p>
            <a:r>
              <a:rPr lang="en-US" dirty="0" smtClean="0"/>
              <a:t>Complete Account Assignment – GL Account</a:t>
            </a:r>
            <a:endParaRPr lang="en-US" sz="1600" dirty="0"/>
          </a:p>
        </p:txBody>
      </p:sp>
      <p:sp>
        <p:nvSpPr>
          <p:cNvPr id="17" name="Rectangle 16"/>
          <p:cNvSpPr/>
          <p:nvPr/>
        </p:nvSpPr>
        <p:spPr>
          <a:xfrm>
            <a:off x="938452" y="3874654"/>
            <a:ext cx="1196102" cy="29805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38</a:t>
            </a:fld>
            <a:endParaRPr lang="en-US" dirty="0"/>
          </a:p>
        </p:txBody>
      </p:sp>
      <p:sp>
        <p:nvSpPr>
          <p:cNvPr id="23" name="Rectangle 22"/>
          <p:cNvSpPr/>
          <p:nvPr/>
        </p:nvSpPr>
        <p:spPr>
          <a:xfrm>
            <a:off x="6731406" y="4727055"/>
            <a:ext cx="488102" cy="21708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124740" y="2286232"/>
            <a:ext cx="2554356" cy="1123122"/>
          </a:xfrm>
          <a:prstGeom prst="wedgeRectCallout">
            <a:avLst>
              <a:gd name="adj1" fmla="val 50981"/>
              <a:gd name="adj2" fmla="val 16022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17. GL Account 540311 will load by default. You can overwrite with a different GL Account if desired.</a:t>
            </a:r>
            <a:endParaRPr lang="en-US" sz="1600" dirty="0">
              <a:solidFill>
                <a:schemeClr val="tx1"/>
              </a:solidFill>
            </a:endParaRPr>
          </a:p>
        </p:txBody>
      </p:sp>
      <p:sp>
        <p:nvSpPr>
          <p:cNvPr id="11" name="Folded Corner 10"/>
          <p:cNvSpPr/>
          <p:nvPr/>
        </p:nvSpPr>
        <p:spPr>
          <a:xfrm>
            <a:off x="1116419" y="4994267"/>
            <a:ext cx="4231758" cy="1395901"/>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a:p>
            <a:pPr algn="ctr"/>
            <a:r>
              <a:rPr lang="en-US" b="1" dirty="0" smtClean="0">
                <a:solidFill>
                  <a:schemeClr val="tx1"/>
                </a:solidFill>
              </a:rPr>
              <a:t>Note: </a:t>
            </a:r>
            <a:r>
              <a:rPr lang="en-US" dirty="0" smtClean="0">
                <a:solidFill>
                  <a:schemeClr val="tx1"/>
                </a:solidFill>
              </a:rPr>
              <a:t>If ordering a single item that is over $5000, a capital GL Account must be entered. 550030 is the most common capital GL used with scientific equipment.</a:t>
            </a:r>
            <a:endParaRPr lang="en-US" sz="1600" dirty="0" smtClean="0">
              <a:solidFill>
                <a:schemeClr val="tx1"/>
              </a:solidFill>
            </a:endParaRPr>
          </a:p>
        </p:txBody>
      </p:sp>
    </p:spTree>
    <p:extLst>
      <p:ext uri="{BB962C8B-B14F-4D97-AF65-F5344CB8AC3E}">
        <p14:creationId xmlns:p14="http://schemas.microsoft.com/office/powerpoint/2010/main" val="3050340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895117"/>
            <a:ext cx="8663922" cy="489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7079" y="83460"/>
            <a:ext cx="8399721" cy="731520"/>
          </a:xfrm>
        </p:spPr>
        <p:txBody>
          <a:bodyPr/>
          <a:lstStyle/>
          <a:p>
            <a:r>
              <a:rPr lang="en-US" dirty="0" smtClean="0"/>
              <a:t>Punch-out Catalog Order – Details Section</a:t>
            </a:r>
            <a:endParaRPr lang="en-US" sz="1600" dirty="0"/>
          </a:p>
        </p:txBody>
      </p:sp>
      <p:sp>
        <p:nvSpPr>
          <p:cNvPr id="17" name="Rectangle 16"/>
          <p:cNvSpPr/>
          <p:nvPr/>
        </p:nvSpPr>
        <p:spPr>
          <a:xfrm>
            <a:off x="394138" y="5141602"/>
            <a:ext cx="2607479" cy="42431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5148470" y="1435395"/>
            <a:ext cx="3176823" cy="1427075"/>
          </a:xfrm>
          <a:prstGeom prst="wedgeRectCallout">
            <a:avLst>
              <a:gd name="adj1" fmla="val -60388"/>
              <a:gd name="adj2" fmla="val 13305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TIP</a:t>
            </a:r>
            <a:r>
              <a:rPr lang="en-US" sz="1600" dirty="0" smtClean="0">
                <a:solidFill>
                  <a:schemeClr val="tx1"/>
                </a:solidFill>
              </a:rPr>
              <a:t>: Delivery Address information was already set at header level under Default Settings/Set Values. Thus, nothing needs entered or modified in Details section.</a:t>
            </a:r>
            <a:endParaRPr lang="en-US" sz="1600" dirty="0">
              <a:solidFill>
                <a:schemeClr val="tx1"/>
              </a:solidFill>
            </a:endParaRPr>
          </a:p>
        </p:txBody>
      </p:sp>
      <p:sp>
        <p:nvSpPr>
          <p:cNvPr id="19" name="Rectangle 18"/>
          <p:cNvSpPr/>
          <p:nvPr/>
        </p:nvSpPr>
        <p:spPr>
          <a:xfrm>
            <a:off x="3304454" y="4083693"/>
            <a:ext cx="1744624" cy="2497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96263" y="4083113"/>
            <a:ext cx="1273711" cy="2503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669850" y="2009553"/>
            <a:ext cx="3221665" cy="1456661"/>
          </a:xfrm>
          <a:prstGeom prst="wedgeRectCallout">
            <a:avLst>
              <a:gd name="adj1" fmla="val -34418"/>
              <a:gd name="adj2" fmla="val 16547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18. Optional: Notes and file attachments can be added at the line item level. (Note: There is no quote attachment involved for a VWR punch-out order.)</a:t>
            </a:r>
            <a:endParaRPr lang="en-US" sz="1600" dirty="0">
              <a:solidFill>
                <a:schemeClr val="tx1"/>
              </a:solidFill>
            </a:endParaRPr>
          </a:p>
        </p:txBody>
      </p:sp>
      <p:sp>
        <p:nvSpPr>
          <p:cNvPr id="18" name="Slide Number Placeholder 17"/>
          <p:cNvSpPr>
            <a:spLocks noGrp="1"/>
          </p:cNvSpPr>
          <p:nvPr>
            <p:ph type="sldNum" sz="quarter" idx="12"/>
          </p:nvPr>
        </p:nvSpPr>
        <p:spPr/>
        <p:txBody>
          <a:bodyPr/>
          <a:lstStyle/>
          <a:p>
            <a:fld id="{289C75C3-8C51-4886-8E78-AD7572BAF07D}" type="slidenum">
              <a:rPr lang="en-US" smtClean="0"/>
              <a:pPr/>
              <a:t>39</a:t>
            </a:fld>
            <a:endParaRPr lang="en-US" dirty="0"/>
          </a:p>
        </p:txBody>
      </p:sp>
    </p:spTree>
    <p:extLst>
      <p:ext uri="{BB962C8B-B14F-4D97-AF65-F5344CB8AC3E}">
        <p14:creationId xmlns:p14="http://schemas.microsoft.com/office/powerpoint/2010/main" val="192499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normAutofit/>
          </a:bodyPr>
          <a:lstStyle/>
          <a:p>
            <a:pPr eaLnBrk="1" hangingPunct="1">
              <a:defRPr/>
            </a:pPr>
            <a:r>
              <a:rPr lang="en-US" dirty="0" smtClean="0"/>
              <a:t>Partnership Overview</a:t>
            </a:r>
            <a:endParaRPr lang="en-US" dirty="0" smtClean="0">
              <a:solidFill>
                <a:srgbClr val="FF0000"/>
              </a:solidFill>
            </a:endParaRPr>
          </a:p>
        </p:txBody>
      </p:sp>
      <p:sp>
        <p:nvSpPr>
          <p:cNvPr id="8" name="TextBox 7"/>
          <p:cNvSpPr txBox="1"/>
          <p:nvPr/>
        </p:nvSpPr>
        <p:spPr>
          <a:xfrm>
            <a:off x="318262" y="636611"/>
            <a:ext cx="8379171" cy="5339923"/>
          </a:xfrm>
          <a:prstGeom prst="rect">
            <a:avLst/>
          </a:prstGeom>
          <a:noFill/>
        </p:spPr>
        <p:txBody>
          <a:bodyPr wrap="square" rtlCol="0">
            <a:spAutoFit/>
          </a:bodyPr>
          <a:lstStyle/>
          <a:p>
            <a:r>
              <a:rPr lang="en-US" sz="2000" dirty="0" smtClean="0"/>
              <a:t>VWR, International is the University’s strategic partner for provision of Laboratory Equipment and Supplies.</a:t>
            </a:r>
          </a:p>
          <a:p>
            <a:endParaRPr lang="en-US" sz="2000" dirty="0"/>
          </a:p>
          <a:p>
            <a:r>
              <a:rPr lang="en-US" sz="2000" dirty="0" smtClean="0"/>
              <a:t>As contract recipient, VWR is the primary provider of laboratory equipment and supplies for departments. In addition to best value pricing, the University receives the following benefits from the partnership:</a:t>
            </a:r>
          </a:p>
          <a:p>
            <a:endParaRPr lang="en-US" sz="2000" dirty="0"/>
          </a:p>
          <a:p>
            <a:pPr marL="342900" indent="-342900">
              <a:buFont typeface="Arial" panose="020B0604020202020204" pitchFamily="34" charset="0"/>
              <a:buChar char="•"/>
            </a:pPr>
            <a:r>
              <a:rPr lang="en-US" sz="2000" dirty="0" smtClean="0"/>
              <a:t>Access to the widest array of laboratory equipment and supplies provided by a single supplier to the University (&gt; 1 million products available)</a:t>
            </a:r>
          </a:p>
          <a:p>
            <a:pPr marL="342900" indent="-342900">
              <a:buFont typeface="Arial" panose="020B0604020202020204" pitchFamily="34" charset="0"/>
              <a:buChar char="•"/>
            </a:pPr>
            <a:r>
              <a:rPr lang="en-US" sz="2000" dirty="0" smtClean="0"/>
              <a:t>Provision of punch-out e-catalog with contract pricing and advanced features for the University research community</a:t>
            </a:r>
          </a:p>
          <a:p>
            <a:pPr marL="342900" indent="-342900">
              <a:buFont typeface="Arial" panose="020B0604020202020204" pitchFamily="34" charset="0"/>
              <a:buChar char="•"/>
            </a:pPr>
            <a:r>
              <a:rPr lang="en-US" sz="2000" dirty="0" smtClean="0"/>
              <a:t>Electronic invoicing</a:t>
            </a:r>
          </a:p>
          <a:p>
            <a:pPr marL="342900" indent="-342900">
              <a:buFont typeface="Arial" panose="020B0604020202020204" pitchFamily="34" charset="0"/>
              <a:buChar char="•"/>
            </a:pPr>
            <a:r>
              <a:rPr lang="en-US" sz="2000" dirty="0" smtClean="0"/>
              <a:t>Departmental promotional credits for purchase of VWR core items from the punch-out catalog</a:t>
            </a:r>
          </a:p>
          <a:p>
            <a:endParaRPr lang="en-US" sz="2000" dirty="0"/>
          </a:p>
          <a:p>
            <a:r>
              <a:rPr lang="en-US" sz="2000" dirty="0" smtClean="0"/>
              <a:t>Based on the nature of the contract award, VWR is the first source for the University for purchase of laboratory equipment and supplies</a:t>
            </a:r>
            <a:r>
              <a:rPr lang="en-US" sz="2100" dirty="0" smtClean="0"/>
              <a:t>.</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4</a:t>
            </a:fld>
            <a:endParaRPr lang="en-US" sz="14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17183" b="10360"/>
          <a:stretch/>
        </p:blipFill>
        <p:spPr bwMode="auto">
          <a:xfrm>
            <a:off x="1228708" y="1569605"/>
            <a:ext cx="7554606" cy="451314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Check and Complete Order</a:t>
            </a:r>
            <a:endParaRPr lang="en-US" sz="1600" dirty="0"/>
          </a:p>
        </p:txBody>
      </p:sp>
      <p:sp>
        <p:nvSpPr>
          <p:cNvPr id="19" name="Rectangular Callout 18"/>
          <p:cNvSpPr/>
          <p:nvPr/>
        </p:nvSpPr>
        <p:spPr>
          <a:xfrm>
            <a:off x="2663889" y="3548275"/>
            <a:ext cx="1744417" cy="640363"/>
          </a:xfrm>
          <a:prstGeom prst="wedgeRectCallout">
            <a:avLst>
              <a:gd name="adj1" fmla="val -97230"/>
              <a:gd name="adj2" fmla="val -25111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20. Click Order to finish</a:t>
            </a:r>
            <a:endParaRPr lang="en-US" sz="1600" dirty="0">
              <a:solidFill>
                <a:schemeClr val="tx1"/>
              </a:solidFill>
            </a:endParaRPr>
          </a:p>
        </p:txBody>
      </p:sp>
      <p:sp>
        <p:nvSpPr>
          <p:cNvPr id="16" name="Rectangular Callout 15"/>
          <p:cNvSpPr/>
          <p:nvPr/>
        </p:nvSpPr>
        <p:spPr>
          <a:xfrm>
            <a:off x="374464" y="710569"/>
            <a:ext cx="2448791" cy="682832"/>
          </a:xfrm>
          <a:prstGeom prst="wedgeRectCallout">
            <a:avLst>
              <a:gd name="adj1" fmla="val 50132"/>
              <a:gd name="adj2" fmla="val 12959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 Click Check to confirm whether errors exist</a:t>
            </a:r>
            <a:endParaRPr lang="en-US" sz="1600" dirty="0">
              <a:solidFill>
                <a:schemeClr val="tx1"/>
              </a:solidFill>
            </a:endParaRPr>
          </a:p>
        </p:txBody>
      </p:sp>
      <p:sp>
        <p:nvSpPr>
          <p:cNvPr id="18" name="Rectangle 17"/>
          <p:cNvSpPr/>
          <p:nvPr/>
        </p:nvSpPr>
        <p:spPr>
          <a:xfrm>
            <a:off x="2775426" y="1967948"/>
            <a:ext cx="544244" cy="2782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75907" y="1962914"/>
            <a:ext cx="513136" cy="2911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21"/>
          <p:cNvSpPr>
            <a:spLocks noGrp="1"/>
          </p:cNvSpPr>
          <p:nvPr>
            <p:ph type="sldNum" sz="quarter" idx="12"/>
          </p:nvPr>
        </p:nvSpPr>
        <p:spPr/>
        <p:txBody>
          <a:bodyPr/>
          <a:lstStyle/>
          <a:p>
            <a:fld id="{289C75C3-8C51-4886-8E78-AD7572BAF07D}" type="slidenum">
              <a:rPr lang="en-US" smtClean="0"/>
              <a:pPr/>
              <a:t>40</a:t>
            </a:fld>
            <a:endParaRPr lang="en-US" dirty="0"/>
          </a:p>
        </p:txBody>
      </p:sp>
      <p:sp>
        <p:nvSpPr>
          <p:cNvPr id="13" name="Folded Corner 12"/>
          <p:cNvSpPr/>
          <p:nvPr/>
        </p:nvSpPr>
        <p:spPr>
          <a:xfrm>
            <a:off x="4890977" y="776178"/>
            <a:ext cx="3391785" cy="1509822"/>
          </a:xfrm>
          <a:prstGeom prst="foldedCorner">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Remember: </a:t>
            </a:r>
            <a:r>
              <a:rPr lang="en-US" sz="1600" dirty="0" smtClean="0">
                <a:solidFill>
                  <a:schemeClr val="tx1"/>
                </a:solidFill>
              </a:rPr>
              <a:t>Only click the SAVE button if the order is to be placed on HOLD. </a:t>
            </a:r>
          </a:p>
          <a:p>
            <a:pPr algn="ctr"/>
            <a:r>
              <a:rPr lang="en-US" sz="1600" dirty="0" smtClean="0">
                <a:solidFill>
                  <a:schemeClr val="tx1"/>
                </a:solidFill>
              </a:rPr>
              <a:t>A Saved Shopping Cart is incomplete; it resides in the Shopper’s POWL and does not move forward.</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433" y="2538918"/>
            <a:ext cx="6791830" cy="144232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Order Successful and Close Window</a:t>
            </a:r>
            <a:endParaRPr lang="en-US" sz="1600" dirty="0"/>
          </a:p>
        </p:txBody>
      </p:sp>
      <p:sp>
        <p:nvSpPr>
          <p:cNvPr id="19" name="Rectangular Callout 18"/>
          <p:cNvSpPr/>
          <p:nvPr/>
        </p:nvSpPr>
        <p:spPr>
          <a:xfrm>
            <a:off x="478464" y="1318437"/>
            <a:ext cx="1573337" cy="618741"/>
          </a:xfrm>
          <a:prstGeom prst="wedgeRectCallout">
            <a:avLst>
              <a:gd name="adj1" fmla="val 79786"/>
              <a:gd name="adj2" fmla="val 2489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Order was successful</a:t>
            </a:r>
            <a:endParaRPr lang="en-US" sz="1600" dirty="0">
              <a:solidFill>
                <a:schemeClr val="tx1"/>
              </a:solidFill>
            </a:endParaRPr>
          </a:p>
        </p:txBody>
      </p:sp>
      <p:sp>
        <p:nvSpPr>
          <p:cNvPr id="18" name="Rectangle 17"/>
          <p:cNvSpPr/>
          <p:nvPr/>
        </p:nvSpPr>
        <p:spPr>
          <a:xfrm>
            <a:off x="2031467" y="3284406"/>
            <a:ext cx="5685517" cy="24435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785730" y="2979127"/>
            <a:ext cx="606056" cy="30824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2871620" y="840081"/>
            <a:ext cx="1764177" cy="701639"/>
          </a:xfrm>
          <a:prstGeom prst="wedgeRectCallout">
            <a:avLst>
              <a:gd name="adj1" fmla="val -36878"/>
              <a:gd name="adj2" fmla="val 24547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21. Click Close button</a:t>
            </a:r>
            <a:endParaRPr lang="en-US" sz="1600" dirty="0">
              <a:solidFill>
                <a:schemeClr val="tx1"/>
              </a:solidFill>
            </a:endParaRPr>
          </a:p>
        </p:txBody>
      </p:sp>
      <p:sp>
        <p:nvSpPr>
          <p:cNvPr id="22" name="Slide Number Placeholder 21"/>
          <p:cNvSpPr>
            <a:spLocks noGrp="1"/>
          </p:cNvSpPr>
          <p:nvPr>
            <p:ph type="sldNum" sz="quarter" idx="12"/>
          </p:nvPr>
        </p:nvSpPr>
        <p:spPr/>
        <p:txBody>
          <a:bodyPr/>
          <a:lstStyle/>
          <a:p>
            <a:fld id="{289C75C3-8C51-4886-8E78-AD7572BAF07D}"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870" y="1966800"/>
            <a:ext cx="4410075" cy="447675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TIP: Accessing VWR Punch-out Without Shopping</a:t>
            </a:r>
            <a:endParaRPr lang="en-US" sz="1600" dirty="0"/>
          </a:p>
        </p:txBody>
      </p:sp>
      <p:sp>
        <p:nvSpPr>
          <p:cNvPr id="18" name="Rectangle 17"/>
          <p:cNvSpPr/>
          <p:nvPr/>
        </p:nvSpPr>
        <p:spPr>
          <a:xfrm>
            <a:off x="4391895" y="6092457"/>
            <a:ext cx="2083334"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1137684" y="3157870"/>
            <a:ext cx="1903229" cy="1084520"/>
          </a:xfrm>
          <a:prstGeom prst="wedgeRectCallout">
            <a:avLst>
              <a:gd name="adj1" fmla="val 116831"/>
              <a:gd name="adj2" fmla="val 22367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 simply browse the VWR punch-out, select the catalog to visit the site.</a:t>
            </a:r>
            <a:endParaRPr lang="en-US" sz="1600" dirty="0">
              <a:solidFill>
                <a:schemeClr val="tx1"/>
              </a:solidFill>
            </a:endParaRPr>
          </a:p>
        </p:txBody>
      </p:sp>
      <p:sp>
        <p:nvSpPr>
          <p:cNvPr id="22" name="Slide Number Placeholder 21"/>
          <p:cNvSpPr>
            <a:spLocks noGrp="1"/>
          </p:cNvSpPr>
          <p:nvPr>
            <p:ph type="sldNum" sz="quarter" idx="12"/>
          </p:nvPr>
        </p:nvSpPr>
        <p:spPr/>
        <p:txBody>
          <a:bodyPr/>
          <a:lstStyle/>
          <a:p>
            <a:fld id="{289C75C3-8C51-4886-8E78-AD7572BAF07D}" type="slidenum">
              <a:rPr lang="en-US" smtClean="0"/>
              <a:pPr/>
              <a:t>42</a:t>
            </a:fld>
            <a:endParaRPr lang="en-US" dirty="0"/>
          </a:p>
        </p:txBody>
      </p:sp>
      <p:sp>
        <p:nvSpPr>
          <p:cNvPr id="9" name="Rectangle 8"/>
          <p:cNvSpPr/>
          <p:nvPr/>
        </p:nvSpPr>
        <p:spPr>
          <a:xfrm>
            <a:off x="457201" y="694455"/>
            <a:ext cx="8218966" cy="1200329"/>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If you need to visit the VWR punch-out site for information purposes only, without creating an order, (e.g., check item availability, get pricing, etc.) you do not have to visit Set Values or set the PO type. Simply select VWR Catalog from Add Item menu to visit the site. Exit from VWR and close the empty cart when finished. </a:t>
            </a:r>
            <a:endParaRPr lang="en-US" b="1" dirty="0">
              <a:effectLst>
                <a:outerShdw blurRad="38100" dist="38100" dir="2700000" algn="tl">
                  <a:srgbClr val="000000">
                    <a:alpha val="43137"/>
                  </a:srgbClr>
                </a:outerShdw>
              </a:effectLst>
            </a:endParaRPr>
          </a:p>
        </p:txBody>
      </p:sp>
      <p:sp>
        <p:nvSpPr>
          <p:cNvPr id="11" name="Rectangle 10"/>
          <p:cNvSpPr/>
          <p:nvPr/>
        </p:nvSpPr>
        <p:spPr>
          <a:xfrm>
            <a:off x="4512398" y="3011503"/>
            <a:ext cx="1378040" cy="29522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080007" y="2430257"/>
            <a:ext cx="1842328" cy="22788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1047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Special Notes on VWR Punch-out Shopping Carts</a:t>
            </a:r>
            <a:endParaRPr lang="en-US" sz="2400" dirty="0" smtClean="0">
              <a:ea typeface="Calibri"/>
              <a:cs typeface="Times New Roman"/>
            </a:endParaRPr>
          </a:p>
        </p:txBody>
      </p:sp>
      <p:sp>
        <p:nvSpPr>
          <p:cNvPr id="8" name="Rectangle 7"/>
          <p:cNvSpPr/>
          <p:nvPr/>
        </p:nvSpPr>
        <p:spPr>
          <a:xfrm>
            <a:off x="846430" y="756651"/>
            <a:ext cx="7451141" cy="524759"/>
          </a:xfrm>
          <a:prstGeom prst="rect">
            <a:avLst/>
          </a:prstGeom>
        </p:spPr>
        <p:txBody>
          <a:bodyPr wrap="square" lIns="0" tIns="0" rIns="0" bIns="0">
            <a:spAutoFit/>
          </a:bodyPr>
          <a:lstStyle/>
          <a:p>
            <a:endParaRPr lang="en-US" dirty="0" smtClean="0"/>
          </a:p>
          <a:p>
            <a:pPr>
              <a:lnSpc>
                <a:spcPct val="115000"/>
              </a:lnSpc>
              <a:spcAft>
                <a:spcPts val="1000"/>
              </a:spcAft>
            </a:pPr>
            <a:endParaRPr lang="en-US" sz="1400" b="1" i="1" dirty="0" smtClean="0">
              <a:effectLst>
                <a:outerShdw blurRad="38100" dist="38100" dir="2700000" algn="tl">
                  <a:srgbClr val="000000">
                    <a:alpha val="43137"/>
                  </a:srgbClr>
                </a:outerShdw>
              </a:effectLst>
              <a:ea typeface="Calibri"/>
              <a:cs typeface="Times New Roman"/>
            </a:endParaRPr>
          </a:p>
        </p:txBody>
      </p:sp>
      <p:sp>
        <p:nvSpPr>
          <p:cNvPr id="16" name="TextBox 15"/>
          <p:cNvSpPr txBox="1"/>
          <p:nvPr/>
        </p:nvSpPr>
        <p:spPr>
          <a:xfrm>
            <a:off x="375587" y="622023"/>
            <a:ext cx="8279316" cy="5324535"/>
          </a:xfrm>
          <a:prstGeom prst="rect">
            <a:avLst/>
          </a:prstGeom>
          <a:noFill/>
        </p:spPr>
        <p:txBody>
          <a:bodyPr wrap="square" rtlCol="0">
            <a:spAutoFit/>
          </a:bodyPr>
          <a:lstStyle/>
          <a:p>
            <a:r>
              <a:rPr lang="en-US" sz="2000" dirty="0" smtClean="0"/>
              <a:t>Special features are added to SRM for VWR punch-out catalog orders:</a:t>
            </a:r>
          </a:p>
          <a:p>
            <a:endParaRPr lang="en-US" sz="2000" dirty="0" smtClean="0"/>
          </a:p>
          <a:p>
            <a:pPr>
              <a:buFont typeface="Arial" pitchFamily="34" charset="0"/>
              <a:buChar char="•"/>
            </a:pPr>
            <a:r>
              <a:rPr lang="en-US" sz="2000" dirty="0" smtClean="0"/>
              <a:t>Orders totaling less than $5000 from the VWR punch-out catalog do not require approval. SRM automatically transmits a purchase order once a cart is created and ordered.</a:t>
            </a:r>
          </a:p>
          <a:p>
            <a:pPr>
              <a:buFont typeface="Arial" pitchFamily="34" charset="0"/>
              <a:buChar char="•"/>
            </a:pPr>
            <a:endParaRPr lang="en-US" sz="2000" dirty="0" smtClean="0"/>
          </a:p>
          <a:p>
            <a:pPr>
              <a:buFont typeface="Arial" pitchFamily="34" charset="0"/>
              <a:buChar char="•"/>
            </a:pPr>
            <a:r>
              <a:rPr lang="en-US" sz="2000" dirty="0" smtClean="0"/>
              <a:t>For orders over $5000, SRM automatically transmits the purchase order after the appropriate approvals have taken place.</a:t>
            </a:r>
          </a:p>
          <a:p>
            <a:pPr>
              <a:buFont typeface="Arial" pitchFamily="34" charset="0"/>
              <a:buChar char="•"/>
            </a:pPr>
            <a:endParaRPr lang="en-US" sz="2000" dirty="0" smtClean="0"/>
          </a:p>
          <a:p>
            <a:pPr>
              <a:buFont typeface="Arial" pitchFamily="34" charset="0"/>
              <a:buChar char="•"/>
            </a:pPr>
            <a:r>
              <a:rPr lang="en-US" sz="2000" dirty="0" smtClean="0"/>
              <a:t>Goods Confirmations are required for all VWR punch-out catalog orders.</a:t>
            </a:r>
          </a:p>
          <a:p>
            <a:pPr>
              <a:buFont typeface="Arial" pitchFamily="34" charset="0"/>
              <a:buChar char="•"/>
            </a:pPr>
            <a:endParaRPr lang="en-US" sz="2000" dirty="0" smtClean="0"/>
          </a:p>
          <a:p>
            <a:pPr>
              <a:buFont typeface="Arial" pitchFamily="34" charset="0"/>
              <a:buChar char="•"/>
            </a:pPr>
            <a:r>
              <a:rPr lang="en-US" sz="2000" dirty="0" smtClean="0"/>
              <a:t>VWR generates an electronic invoice and transmits to Accounts Payable for payment</a:t>
            </a:r>
            <a:r>
              <a:rPr lang="en-US" sz="2000" dirty="0"/>
              <a:t>.</a:t>
            </a: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The Shopper receives an email message confirming when the invoice posts. To maintain a system of checks and balances, the Shopper’s supervisor is copied on the email notification.</a:t>
            </a:r>
          </a:p>
        </p:txBody>
      </p:sp>
      <p:sp>
        <p:nvSpPr>
          <p:cNvPr id="9" name="Slide Number Placeholder 8"/>
          <p:cNvSpPr>
            <a:spLocks noGrp="1"/>
          </p:cNvSpPr>
          <p:nvPr>
            <p:ph type="sldNum" sz="quarter" idx="12"/>
          </p:nvPr>
        </p:nvSpPr>
        <p:spPr/>
        <p:txBody>
          <a:bodyPr/>
          <a:lstStyle/>
          <a:p>
            <a:fld id="{289C75C3-8C51-4886-8E78-AD7572BAF07D}"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What Happens Next at VWR</a:t>
            </a:r>
            <a:endParaRPr lang="en-US" sz="2400" dirty="0" smtClean="0">
              <a:ea typeface="Calibri"/>
              <a:cs typeface="Times New Roman"/>
            </a:endParaRPr>
          </a:p>
        </p:txBody>
      </p:sp>
      <p:sp>
        <p:nvSpPr>
          <p:cNvPr id="8" name="Rectangle 7"/>
          <p:cNvSpPr/>
          <p:nvPr/>
        </p:nvSpPr>
        <p:spPr>
          <a:xfrm>
            <a:off x="846430" y="756651"/>
            <a:ext cx="7451141" cy="524759"/>
          </a:xfrm>
          <a:prstGeom prst="rect">
            <a:avLst/>
          </a:prstGeom>
        </p:spPr>
        <p:txBody>
          <a:bodyPr wrap="square" lIns="0" tIns="0" rIns="0" bIns="0">
            <a:spAutoFit/>
          </a:bodyPr>
          <a:lstStyle/>
          <a:p>
            <a:endParaRPr lang="en-US" dirty="0" smtClean="0"/>
          </a:p>
          <a:p>
            <a:pPr>
              <a:lnSpc>
                <a:spcPct val="115000"/>
              </a:lnSpc>
              <a:spcAft>
                <a:spcPts val="1000"/>
              </a:spcAft>
            </a:pPr>
            <a:endParaRPr lang="en-US" sz="1400" b="1" i="1" dirty="0" smtClean="0">
              <a:effectLst>
                <a:outerShdw blurRad="38100" dist="38100" dir="2700000" algn="tl">
                  <a:srgbClr val="000000">
                    <a:alpha val="43137"/>
                  </a:srgbClr>
                </a:outerShdw>
              </a:effectLst>
              <a:ea typeface="Calibri"/>
              <a:cs typeface="Times New Roman"/>
            </a:endParaRPr>
          </a:p>
        </p:txBody>
      </p:sp>
      <p:sp>
        <p:nvSpPr>
          <p:cNvPr id="16" name="TextBox 15"/>
          <p:cNvSpPr txBox="1"/>
          <p:nvPr/>
        </p:nvSpPr>
        <p:spPr>
          <a:xfrm>
            <a:off x="393404" y="632655"/>
            <a:ext cx="8314661" cy="2554545"/>
          </a:xfrm>
          <a:prstGeom prst="rect">
            <a:avLst/>
          </a:prstGeom>
          <a:noFill/>
        </p:spPr>
        <p:txBody>
          <a:bodyPr wrap="square" rtlCol="0">
            <a:spAutoFit/>
          </a:bodyPr>
          <a:lstStyle/>
          <a:p>
            <a:r>
              <a:rPr lang="en-US" sz="2000" dirty="0" smtClean="0"/>
              <a:t>Once the purchase order is received by VWR, an email acknowledgement is sent to the Shopper.</a:t>
            </a:r>
          </a:p>
          <a:p>
            <a:endParaRPr lang="en-US" sz="2000" dirty="0"/>
          </a:p>
          <a:p>
            <a:r>
              <a:rPr lang="en-US" sz="2000" dirty="0" smtClean="0"/>
              <a:t>The order is shipped to the Delivery Address indicated on the Shopping Cart. Once received, remember to create a Goods Confirmation in SRM to confirm on the items.</a:t>
            </a:r>
          </a:p>
          <a:p>
            <a:endParaRPr lang="en-US" sz="2000" dirty="0" smtClean="0"/>
          </a:p>
          <a:p>
            <a:r>
              <a:rPr lang="en-US" sz="2000" dirty="0" smtClean="0"/>
              <a:t>VWR transmits the electronic invoice to Accounts Payable.</a:t>
            </a:r>
          </a:p>
        </p:txBody>
      </p:sp>
      <p:sp>
        <p:nvSpPr>
          <p:cNvPr id="9" name="Slide Number Placeholder 8"/>
          <p:cNvSpPr>
            <a:spLocks noGrp="1"/>
          </p:cNvSpPr>
          <p:nvPr>
            <p:ph type="sldNum" sz="quarter" idx="12"/>
          </p:nvPr>
        </p:nvSpPr>
        <p:spPr/>
        <p:txBody>
          <a:bodyPr/>
          <a:lstStyle/>
          <a:p>
            <a:fld id="{289C75C3-8C51-4886-8E78-AD7572BAF07D}" type="slidenum">
              <a:rPr lang="en-US" smtClean="0"/>
              <a:pPr/>
              <a:t>44</a:t>
            </a:fld>
            <a:endParaRPr lang="en-US" dirty="0"/>
          </a:p>
        </p:txBody>
      </p:sp>
    </p:spTree>
    <p:extLst>
      <p:ext uri="{BB962C8B-B14F-4D97-AF65-F5344CB8AC3E}">
        <p14:creationId xmlns:p14="http://schemas.microsoft.com/office/powerpoint/2010/main" val="2217790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VWR Product Support</a:t>
            </a:r>
            <a:endParaRPr lang="en-US" dirty="0" smtClean="0">
              <a:solidFill>
                <a:srgbClr val="FF0000"/>
              </a:solidFill>
            </a:endParaRPr>
          </a:p>
        </p:txBody>
      </p:sp>
      <p:sp>
        <p:nvSpPr>
          <p:cNvPr id="8" name="TextBox 7"/>
          <p:cNvSpPr txBox="1"/>
          <p:nvPr/>
        </p:nvSpPr>
        <p:spPr>
          <a:xfrm>
            <a:off x="328896" y="636609"/>
            <a:ext cx="8166518" cy="4401205"/>
          </a:xfrm>
          <a:prstGeom prst="rect">
            <a:avLst/>
          </a:prstGeom>
          <a:noFill/>
        </p:spPr>
        <p:txBody>
          <a:bodyPr wrap="square" rtlCol="0">
            <a:spAutoFit/>
          </a:bodyPr>
          <a:lstStyle/>
          <a:p>
            <a:r>
              <a:rPr lang="en-US" sz="2000" dirty="0" smtClean="0"/>
              <a:t>Questions regarding VWR laboratory equipment and supplies, MSDS, supporting documents, order inquiries, customized quotes, etc. should be directed to:</a:t>
            </a:r>
          </a:p>
          <a:p>
            <a:endParaRPr lang="en-US" sz="2000" dirty="0"/>
          </a:p>
          <a:p>
            <a:r>
              <a:rPr lang="en-US" sz="2000" dirty="0" smtClean="0"/>
              <a:t>Phone: 855-834-9035</a:t>
            </a:r>
          </a:p>
          <a:p>
            <a:r>
              <a:rPr lang="en-US" sz="2000" dirty="0" smtClean="0"/>
              <a:t>Email: UK_Support@vwr.com </a:t>
            </a:r>
          </a:p>
          <a:p>
            <a:endParaRPr lang="en-US" sz="2000" dirty="0">
              <a:solidFill>
                <a:srgbClr val="FF0000"/>
              </a:solidFill>
            </a:endParaRPr>
          </a:p>
          <a:p>
            <a:r>
              <a:rPr lang="en-US" sz="2000" dirty="0" smtClean="0"/>
              <a:t>Tammy Curtis, Central </a:t>
            </a:r>
            <a:r>
              <a:rPr lang="en-US" sz="2000" dirty="0"/>
              <a:t>Kentucky Sales </a:t>
            </a:r>
            <a:r>
              <a:rPr lang="en-US" sz="2000" dirty="0" smtClean="0"/>
              <a:t>Representative, is the dedicated representative for the University account</a:t>
            </a:r>
            <a:r>
              <a:rPr lang="en-US" sz="2000" dirty="0" smtClean="0"/>
              <a:t>.</a:t>
            </a:r>
          </a:p>
          <a:p>
            <a:endParaRPr lang="en-US" sz="2000" dirty="0"/>
          </a:p>
          <a:p>
            <a:r>
              <a:rPr lang="en-US" sz="2000" dirty="0" smtClean="0"/>
              <a:t>If you need expedited (overnight or 2-day shipment) freight for an order, </a:t>
            </a:r>
            <a:r>
              <a:rPr lang="en-US" sz="2000" dirty="0"/>
              <a:t>call  </a:t>
            </a:r>
            <a:r>
              <a:rPr lang="en-US" sz="2000" dirty="0" smtClean="0"/>
              <a:t>855-834-9035 to request. Cut-off to expedite next day orders is 12:00 noon. Reference the 75XXXXXXXX purchase order number when placing the request.</a:t>
            </a:r>
            <a:endParaRPr lang="en-US" sz="2200" dirty="0" smtClean="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45</a:t>
            </a:fld>
            <a:endParaRPr lang="en-US" sz="1400" dirty="0"/>
          </a:p>
        </p:txBody>
      </p:sp>
    </p:spTree>
    <p:custDataLst>
      <p:tags r:id="rId1"/>
    </p:custDataLst>
    <p:extLst>
      <p:ext uri="{BB962C8B-B14F-4D97-AF65-F5344CB8AC3E}">
        <p14:creationId xmlns:p14="http://schemas.microsoft.com/office/powerpoint/2010/main" val="1996389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Post-Order Changes and Purchasing Support</a:t>
            </a:r>
            <a:endParaRPr lang="en-US" sz="2400" dirty="0" smtClean="0">
              <a:ea typeface="Calibri"/>
              <a:cs typeface="Times New Roman"/>
            </a:endParaRPr>
          </a:p>
        </p:txBody>
      </p:sp>
      <p:sp>
        <p:nvSpPr>
          <p:cNvPr id="8" name="Rectangle 7"/>
          <p:cNvSpPr/>
          <p:nvPr/>
        </p:nvSpPr>
        <p:spPr>
          <a:xfrm>
            <a:off x="846430" y="756651"/>
            <a:ext cx="7451141" cy="524759"/>
          </a:xfrm>
          <a:prstGeom prst="rect">
            <a:avLst/>
          </a:prstGeom>
        </p:spPr>
        <p:txBody>
          <a:bodyPr wrap="square" lIns="0" tIns="0" rIns="0" bIns="0">
            <a:spAutoFit/>
          </a:bodyPr>
          <a:lstStyle/>
          <a:p>
            <a:endParaRPr lang="en-US" dirty="0" smtClean="0"/>
          </a:p>
          <a:p>
            <a:pPr>
              <a:lnSpc>
                <a:spcPct val="115000"/>
              </a:lnSpc>
              <a:spcAft>
                <a:spcPts val="1000"/>
              </a:spcAft>
            </a:pPr>
            <a:endParaRPr lang="en-US" sz="1400" b="1" i="1" dirty="0" smtClean="0">
              <a:effectLst>
                <a:outerShdw blurRad="38100" dist="38100" dir="2700000" algn="tl">
                  <a:srgbClr val="000000">
                    <a:alpha val="43137"/>
                  </a:srgbClr>
                </a:outerShdw>
              </a:effectLst>
              <a:ea typeface="Calibri"/>
              <a:cs typeface="Times New Roman"/>
            </a:endParaRPr>
          </a:p>
        </p:txBody>
      </p:sp>
      <p:sp>
        <p:nvSpPr>
          <p:cNvPr id="16" name="TextBox 15"/>
          <p:cNvSpPr txBox="1"/>
          <p:nvPr/>
        </p:nvSpPr>
        <p:spPr>
          <a:xfrm>
            <a:off x="386218" y="643288"/>
            <a:ext cx="8268684" cy="3785652"/>
          </a:xfrm>
          <a:prstGeom prst="rect">
            <a:avLst/>
          </a:prstGeom>
          <a:noFill/>
        </p:spPr>
        <p:txBody>
          <a:bodyPr wrap="square" rtlCol="0">
            <a:spAutoFit/>
          </a:bodyPr>
          <a:lstStyle/>
          <a:p>
            <a:r>
              <a:rPr lang="en-US" sz="2000" dirty="0" smtClean="0"/>
              <a:t>If changes are needed after a purchase order is placed, contact Purchasing with questions or for guidance.</a:t>
            </a:r>
          </a:p>
          <a:p>
            <a:endParaRPr lang="en-US" sz="2000" dirty="0"/>
          </a:p>
          <a:p>
            <a:r>
              <a:rPr lang="en-US" sz="2000" dirty="0" smtClean="0"/>
              <a:t>The Contracting Officer for the VWR, International agreement and scientific / laboratory purchases for the University is:</a:t>
            </a:r>
          </a:p>
          <a:p>
            <a:endParaRPr lang="en-US" sz="2000" dirty="0"/>
          </a:p>
          <a:p>
            <a:r>
              <a:rPr lang="en-US" sz="2000" dirty="0" smtClean="0"/>
              <a:t>Debbie Konichek</a:t>
            </a:r>
          </a:p>
          <a:p>
            <a:r>
              <a:rPr lang="en-US" sz="2000" dirty="0" smtClean="0"/>
              <a:t>Phone: 257-5792</a:t>
            </a:r>
          </a:p>
          <a:p>
            <a:r>
              <a:rPr lang="en-US" sz="2000" dirty="0" smtClean="0"/>
              <a:t>Email: </a:t>
            </a:r>
            <a:r>
              <a:rPr lang="en-US" sz="2000" dirty="0" smtClean="0">
                <a:hlinkClick r:id="rId2"/>
              </a:rPr>
              <a:t>dkonichek@uky.edu</a:t>
            </a:r>
            <a:r>
              <a:rPr lang="en-US" sz="2000" dirty="0" smtClean="0"/>
              <a:t> </a:t>
            </a:r>
          </a:p>
          <a:p>
            <a:endParaRPr lang="en-US" sz="2000" dirty="0"/>
          </a:p>
          <a:p>
            <a:r>
              <a:rPr lang="en-US" sz="2000" dirty="0" smtClean="0"/>
              <a:t>Alternatively, you can email </a:t>
            </a:r>
            <a:r>
              <a:rPr lang="en-US" sz="2000" dirty="0" smtClean="0">
                <a:hlinkClick r:id="rId3"/>
              </a:rPr>
              <a:t>SRMHelp@uky.edu</a:t>
            </a:r>
            <a:r>
              <a:rPr lang="en-US" sz="2000" dirty="0" smtClean="0"/>
              <a:t> at any time for system or ordering assistance.</a:t>
            </a:r>
          </a:p>
        </p:txBody>
      </p:sp>
      <p:sp>
        <p:nvSpPr>
          <p:cNvPr id="9" name="Slide Number Placeholder 8"/>
          <p:cNvSpPr>
            <a:spLocks noGrp="1"/>
          </p:cNvSpPr>
          <p:nvPr>
            <p:ph type="sldNum" sz="quarter" idx="12"/>
          </p:nvPr>
        </p:nvSpPr>
        <p:spPr/>
        <p:txBody>
          <a:bodyPr/>
          <a:lstStyle/>
          <a:p>
            <a:fld id="{289C75C3-8C51-4886-8E78-AD7572BAF07D}" type="slidenum">
              <a:rPr lang="en-US" smtClean="0"/>
              <a:pPr/>
              <a:t>46</a:t>
            </a:fld>
            <a:endParaRPr lang="en-US" dirty="0"/>
          </a:p>
        </p:txBody>
      </p:sp>
    </p:spTree>
    <p:extLst>
      <p:ext uri="{BB962C8B-B14F-4D97-AF65-F5344CB8AC3E}">
        <p14:creationId xmlns:p14="http://schemas.microsoft.com/office/powerpoint/2010/main" val="761482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297712" y="87085"/>
            <a:ext cx="8389088" cy="731520"/>
          </a:xfrm>
        </p:spPr>
        <p:txBody>
          <a:bodyPr/>
          <a:lstStyle/>
          <a:p>
            <a:pPr eaLnBrk="1" hangingPunct="1">
              <a:defRPr/>
            </a:pPr>
            <a:r>
              <a:rPr lang="en-US" dirty="0" smtClean="0"/>
              <a:t>SRM Help Resources</a:t>
            </a:r>
          </a:p>
        </p:txBody>
      </p:sp>
      <p:sp>
        <p:nvSpPr>
          <p:cNvPr id="103428" name="Rectangle 3"/>
          <p:cNvSpPr>
            <a:spLocks noGrp="1" noChangeArrowheads="1"/>
          </p:cNvSpPr>
          <p:nvPr>
            <p:ph type="body" idx="1"/>
          </p:nvPr>
        </p:nvSpPr>
        <p:spPr>
          <a:xfrm>
            <a:off x="393405" y="640417"/>
            <a:ext cx="8367823" cy="3527546"/>
          </a:xfrm>
          <a:noFill/>
        </p:spPr>
        <p:txBody>
          <a:bodyPr>
            <a:noAutofit/>
          </a:bodyPr>
          <a:lstStyle/>
          <a:p>
            <a:r>
              <a:rPr lang="en-US" sz="2000" dirty="0" smtClean="0"/>
              <a:t>SRM Resource Page on Purchasing web site: </a:t>
            </a:r>
            <a:r>
              <a:rPr lang="en-US" sz="2000" dirty="0" smtClean="0">
                <a:hlinkClick r:id="rId4"/>
              </a:rPr>
              <a:t>http://www.uky.edu/Purchasing/srm.htm</a:t>
            </a:r>
            <a:r>
              <a:rPr lang="en-US" sz="2000" dirty="0" smtClean="0"/>
              <a:t> </a:t>
            </a:r>
          </a:p>
          <a:p>
            <a:pPr eaLnBrk="1" hangingPunct="1">
              <a:buNone/>
            </a:pPr>
            <a:endParaRPr lang="en-US" sz="2000" dirty="0" smtClean="0"/>
          </a:p>
          <a:p>
            <a:pPr eaLnBrk="1" hangingPunct="1"/>
            <a:r>
              <a:rPr lang="en-US" sz="2000" dirty="0" smtClean="0"/>
              <a:t>myHelp – MM &amp; Purchasing Help web site: </a:t>
            </a:r>
            <a:r>
              <a:rPr lang="en-US" sz="2000" dirty="0" smtClean="0">
                <a:hlinkClick r:id="rId5"/>
              </a:rPr>
              <a:t>http://myHelp.uky.edu/rwd/HTML/MM.html</a:t>
            </a:r>
            <a:r>
              <a:rPr lang="en-US" sz="2000" dirty="0" smtClean="0"/>
              <a:t> </a:t>
            </a:r>
          </a:p>
          <a:p>
            <a:pPr eaLnBrk="1" hangingPunct="1">
              <a:buNone/>
            </a:pPr>
            <a:endParaRPr lang="en-US" sz="2000" dirty="0" smtClean="0"/>
          </a:p>
          <a:p>
            <a:pPr eaLnBrk="1" hangingPunct="1">
              <a:buNone/>
            </a:pPr>
            <a:r>
              <a:rPr lang="en-US" sz="2000" dirty="0" smtClean="0"/>
              <a:t>	Both sites contain Quick Reference Cards, updated and printable course manuals, Reference Manual, etc.</a:t>
            </a:r>
          </a:p>
          <a:p>
            <a:pPr lvl="1" eaLnBrk="1" hangingPunct="1">
              <a:buNone/>
            </a:pPr>
            <a:endParaRPr lang="en-US" sz="2000" dirty="0" smtClean="0"/>
          </a:p>
          <a:p>
            <a:pPr eaLnBrk="1" hangingPunct="1"/>
            <a:r>
              <a:rPr lang="en-US" sz="2000" dirty="0" smtClean="0"/>
              <a:t>Assistance email for any SRM-related inquiry: </a:t>
            </a:r>
            <a:r>
              <a:rPr lang="en-US" sz="2000" dirty="0" smtClean="0">
                <a:hlinkClick r:id="rId6"/>
              </a:rPr>
              <a:t>SRMHelp@uky.edu</a:t>
            </a:r>
            <a:endParaRPr lang="en-US" sz="2000" dirty="0" smtClean="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47</a:t>
            </a:fld>
            <a:endParaRPr lang="en-US"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89" y="1757199"/>
            <a:ext cx="8197703" cy="353194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Appendix: Setting an Alternate Delivery Building</a:t>
            </a:r>
            <a:endParaRPr lang="en-US" dirty="0"/>
          </a:p>
        </p:txBody>
      </p:sp>
      <p:sp>
        <p:nvSpPr>
          <p:cNvPr id="20" name="Rectangle 19"/>
          <p:cNvSpPr/>
          <p:nvPr/>
        </p:nvSpPr>
        <p:spPr>
          <a:xfrm>
            <a:off x="168166" y="715721"/>
            <a:ext cx="8784448" cy="63094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At the Shopper’s choosing, you can enter an alternate building for delivery on a cart-by-cart basis. </a:t>
            </a:r>
            <a:endParaRPr lang="en-US" sz="1750" b="1" dirty="0">
              <a:effectLst>
                <a:outerShdw blurRad="38100" dist="38100" dir="2700000" algn="tl">
                  <a:srgbClr val="000000">
                    <a:alpha val="43137"/>
                  </a:srgbClr>
                </a:outerShdw>
              </a:effectLst>
            </a:endParaRPr>
          </a:p>
        </p:txBody>
      </p:sp>
      <p:sp>
        <p:nvSpPr>
          <p:cNvPr id="27" name="Rectangle 26"/>
          <p:cNvSpPr/>
          <p:nvPr/>
        </p:nvSpPr>
        <p:spPr>
          <a:xfrm>
            <a:off x="3927909" y="2286001"/>
            <a:ext cx="2292138"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973778" y="3037001"/>
            <a:ext cx="1396743" cy="2590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48</a:t>
            </a:fld>
            <a:endParaRPr lang="en-US" dirty="0"/>
          </a:p>
        </p:txBody>
      </p:sp>
      <p:sp>
        <p:nvSpPr>
          <p:cNvPr id="11" name="Rectangular Callout 10"/>
          <p:cNvSpPr/>
          <p:nvPr/>
        </p:nvSpPr>
        <p:spPr>
          <a:xfrm>
            <a:off x="4274292" y="4040370"/>
            <a:ext cx="2806992" cy="1158951"/>
          </a:xfrm>
          <a:prstGeom prst="wedgeRectCallout">
            <a:avLst>
              <a:gd name="adj1" fmla="val -86105"/>
              <a:gd name="adj2" fmla="val -1227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an alternate delivery building is needed, click on the Possible Entries icon on the right side of Name box. </a:t>
            </a:r>
            <a:endParaRPr lang="en-US" sz="1600" dirty="0">
              <a:solidFill>
                <a:schemeClr val="tx1"/>
              </a:solidFill>
            </a:endParaRPr>
          </a:p>
        </p:txBody>
      </p:sp>
      <p:sp>
        <p:nvSpPr>
          <p:cNvPr id="9" name="Rectangle 8"/>
          <p:cNvSpPr/>
          <p:nvPr/>
        </p:nvSpPr>
        <p:spPr>
          <a:xfrm>
            <a:off x="267404" y="5642139"/>
            <a:ext cx="8784448" cy="63094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Important: Be sure to select an alternate building through the steps described. Do not enter building information or speed sort code via free hand. </a:t>
            </a:r>
            <a:endParaRPr lang="en-US" sz="175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757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45" y="1764673"/>
            <a:ext cx="8399463" cy="32861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Appendix: Setting an Alternate Delivery Building</a:t>
            </a:r>
            <a:endParaRPr lang="en-US" dirty="0"/>
          </a:p>
        </p:txBody>
      </p:sp>
      <p:sp>
        <p:nvSpPr>
          <p:cNvPr id="20" name="Rectangle 19"/>
          <p:cNvSpPr/>
          <p:nvPr/>
        </p:nvSpPr>
        <p:spPr>
          <a:xfrm>
            <a:off x="168166" y="715721"/>
            <a:ext cx="8784448" cy="63094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The most common method to find an alternate delivery building is a search using either Building Code (Speed Sort) or Building Name wildcard(*) search.</a:t>
            </a:r>
            <a:endParaRPr lang="en-US" sz="1750" b="1" dirty="0">
              <a:effectLst>
                <a:outerShdw blurRad="38100" dist="38100" dir="2700000" algn="tl">
                  <a:srgbClr val="000000">
                    <a:alpha val="43137"/>
                  </a:srgbClr>
                </a:outerShdw>
              </a:effectLst>
            </a:endParaRPr>
          </a:p>
        </p:txBody>
      </p:sp>
      <p:sp>
        <p:nvSpPr>
          <p:cNvPr id="13" name="Rectangle 12"/>
          <p:cNvSpPr/>
          <p:nvPr/>
        </p:nvSpPr>
        <p:spPr>
          <a:xfrm>
            <a:off x="506485" y="4206583"/>
            <a:ext cx="2268613" cy="24845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49</a:t>
            </a:fld>
            <a:endParaRPr lang="en-US" dirty="0"/>
          </a:p>
        </p:txBody>
      </p:sp>
      <p:sp>
        <p:nvSpPr>
          <p:cNvPr id="11" name="Rectangular Callout 10"/>
          <p:cNvSpPr/>
          <p:nvPr/>
        </p:nvSpPr>
        <p:spPr>
          <a:xfrm>
            <a:off x="3997845" y="5231216"/>
            <a:ext cx="2806992" cy="1158951"/>
          </a:xfrm>
          <a:prstGeom prst="wedgeRectCallout">
            <a:avLst>
              <a:gd name="adj1" fmla="val -86105"/>
              <a:gd name="adj2" fmla="val -1227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solidFill>
                  <a:schemeClr val="tx1"/>
                </a:solidFill>
              </a:rPr>
              <a:t>Example 1: Building Code</a:t>
            </a:r>
            <a:r>
              <a:rPr lang="en-US" sz="1600" dirty="0" smtClean="0">
                <a:solidFill>
                  <a:schemeClr val="tx1"/>
                </a:solidFill>
              </a:rPr>
              <a:t> – Select Building Code from the Search term 1 dropdown menu</a:t>
            </a:r>
            <a:endParaRPr lang="en-US" sz="1600" dirty="0">
              <a:solidFill>
                <a:schemeClr val="tx1"/>
              </a:solidFill>
            </a:endParaRPr>
          </a:p>
        </p:txBody>
      </p:sp>
    </p:spTree>
    <p:extLst>
      <p:ext uri="{BB962C8B-B14F-4D97-AF65-F5344CB8AC3E}">
        <p14:creationId xmlns:p14="http://schemas.microsoft.com/office/powerpoint/2010/main" val="154580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1945106"/>
            <a:ext cx="8426566" cy="342155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Begin Shopping Cart from POWL</a:t>
            </a:r>
            <a:endParaRPr lang="en-US" sz="1600" dirty="0"/>
          </a:p>
        </p:txBody>
      </p:sp>
      <p:sp>
        <p:nvSpPr>
          <p:cNvPr id="20" name="Rectangle 19"/>
          <p:cNvSpPr/>
          <p:nvPr/>
        </p:nvSpPr>
        <p:spPr>
          <a:xfrm>
            <a:off x="291382" y="4192012"/>
            <a:ext cx="993132" cy="27366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5880" y="3296093"/>
            <a:ext cx="879777" cy="1873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830313" y="2439666"/>
            <a:ext cx="643836" cy="27163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004426" y="754911"/>
            <a:ext cx="1937652" cy="850605"/>
          </a:xfrm>
          <a:prstGeom prst="wedgeRectCallout">
            <a:avLst>
              <a:gd name="adj1" fmla="val 141731"/>
              <a:gd name="adj2" fmla="val 1546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Start from the Shopper tab within </a:t>
            </a:r>
            <a:r>
              <a:rPr lang="en-US" sz="1600" i="1" dirty="0" smtClean="0">
                <a:solidFill>
                  <a:schemeClr val="tx1"/>
                </a:solidFill>
              </a:rPr>
              <a:t>my</a:t>
            </a:r>
            <a:r>
              <a:rPr lang="en-US" sz="1600" dirty="0" smtClean="0">
                <a:solidFill>
                  <a:schemeClr val="tx1"/>
                </a:solidFill>
              </a:rPr>
              <a:t>UK</a:t>
            </a:r>
            <a:endParaRPr lang="en-US" sz="1600" dirty="0">
              <a:solidFill>
                <a:schemeClr val="tx1"/>
              </a:solidFill>
            </a:endParaRPr>
          </a:p>
        </p:txBody>
      </p:sp>
      <p:sp>
        <p:nvSpPr>
          <p:cNvPr id="13" name="Rectangular Callout 12"/>
          <p:cNvSpPr/>
          <p:nvPr/>
        </p:nvSpPr>
        <p:spPr>
          <a:xfrm>
            <a:off x="2592918" y="1872343"/>
            <a:ext cx="1961413" cy="1183055"/>
          </a:xfrm>
          <a:prstGeom prst="wedgeRectCallout">
            <a:avLst>
              <a:gd name="adj1" fmla="val -117730"/>
              <a:gd name="adj2" fmla="val 774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Select Shopping Cart from Site Navigation to display the POWL</a:t>
            </a:r>
            <a:endParaRPr lang="en-US" sz="1600" dirty="0">
              <a:solidFill>
                <a:schemeClr val="tx1"/>
              </a:solidFill>
            </a:endParaRPr>
          </a:p>
        </p:txBody>
      </p:sp>
      <p:sp>
        <p:nvSpPr>
          <p:cNvPr id="16" name="Rectangular Callout 15"/>
          <p:cNvSpPr/>
          <p:nvPr/>
        </p:nvSpPr>
        <p:spPr>
          <a:xfrm>
            <a:off x="2908483" y="4528457"/>
            <a:ext cx="1543774" cy="627067"/>
          </a:xfrm>
          <a:prstGeom prst="wedgeRectCallout">
            <a:avLst>
              <a:gd name="adj1" fmla="val -151933"/>
              <a:gd name="adj2" fmla="val -7737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Create Shopping Cart </a:t>
            </a:r>
            <a:endParaRPr lang="en-US" sz="1600" dirty="0">
              <a:solidFill>
                <a:schemeClr val="tx1"/>
              </a:solidFill>
            </a:endParaRPr>
          </a:p>
        </p:txBody>
      </p:sp>
      <p:sp>
        <p:nvSpPr>
          <p:cNvPr id="18"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5</a:t>
            </a:fld>
            <a:endParaRPr lang="en-US" sz="1400" b="0" dirty="0"/>
          </a:p>
        </p:txBody>
      </p:sp>
    </p:spTree>
    <p:extLst>
      <p:ext uri="{BB962C8B-B14F-4D97-AF65-F5344CB8AC3E}">
        <p14:creationId xmlns:p14="http://schemas.microsoft.com/office/powerpoint/2010/main" val="981163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46" y="1084855"/>
            <a:ext cx="8475663" cy="40290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Appendix: Setting an Alternate Delivery Building</a:t>
            </a:r>
            <a:endParaRPr lang="en-US" dirty="0"/>
          </a:p>
        </p:txBody>
      </p:sp>
      <p:sp>
        <p:nvSpPr>
          <p:cNvPr id="27" name="Rectangle 26"/>
          <p:cNvSpPr/>
          <p:nvPr/>
        </p:nvSpPr>
        <p:spPr>
          <a:xfrm>
            <a:off x="440429" y="4529471"/>
            <a:ext cx="8182575"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02038" y="2009553"/>
            <a:ext cx="429181" cy="2551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50</a:t>
            </a:fld>
            <a:endParaRPr lang="en-US" dirty="0"/>
          </a:p>
        </p:txBody>
      </p:sp>
      <p:sp>
        <p:nvSpPr>
          <p:cNvPr id="11" name="Rectangular Callout 10"/>
          <p:cNvSpPr/>
          <p:nvPr/>
        </p:nvSpPr>
        <p:spPr>
          <a:xfrm>
            <a:off x="5677789" y="2764465"/>
            <a:ext cx="2806992" cy="1297173"/>
          </a:xfrm>
          <a:prstGeom prst="wedgeRectCallout">
            <a:avLst>
              <a:gd name="adj1" fmla="val -63756"/>
              <a:gd name="adj2" fmla="val -9021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Enter the building/speed sort number and click Search. Click on the building from the results list to choose it for your Shopping Cart.</a:t>
            </a:r>
            <a:endParaRPr lang="en-US" sz="1600" dirty="0">
              <a:solidFill>
                <a:schemeClr val="tx1"/>
              </a:solidFill>
            </a:endParaRPr>
          </a:p>
        </p:txBody>
      </p:sp>
      <p:sp>
        <p:nvSpPr>
          <p:cNvPr id="9" name="Rectangle 8"/>
          <p:cNvSpPr/>
          <p:nvPr/>
        </p:nvSpPr>
        <p:spPr>
          <a:xfrm>
            <a:off x="435600" y="3491022"/>
            <a:ext cx="595758" cy="29416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6835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82" y="1378245"/>
            <a:ext cx="8637587" cy="33147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Appendix: Setting an Alternate Delivery Building</a:t>
            </a:r>
            <a:endParaRPr lang="en-US" dirty="0"/>
          </a:p>
        </p:txBody>
      </p:sp>
      <p:sp>
        <p:nvSpPr>
          <p:cNvPr id="13" name="Rectangle 12"/>
          <p:cNvSpPr/>
          <p:nvPr/>
        </p:nvSpPr>
        <p:spPr>
          <a:xfrm>
            <a:off x="389527" y="3791913"/>
            <a:ext cx="2257980" cy="24845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51</a:t>
            </a:fld>
            <a:endParaRPr lang="en-US" dirty="0"/>
          </a:p>
        </p:txBody>
      </p:sp>
      <p:sp>
        <p:nvSpPr>
          <p:cNvPr id="11" name="Rectangular Callout 10"/>
          <p:cNvSpPr/>
          <p:nvPr/>
        </p:nvSpPr>
        <p:spPr>
          <a:xfrm>
            <a:off x="3997845" y="5231216"/>
            <a:ext cx="2806992" cy="1158951"/>
          </a:xfrm>
          <a:prstGeom prst="wedgeRectCallout">
            <a:avLst>
              <a:gd name="adj1" fmla="val -86105"/>
              <a:gd name="adj2" fmla="val -1227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solidFill>
                  <a:schemeClr val="tx1"/>
                </a:solidFill>
              </a:rPr>
              <a:t>Example 2: Building Name </a:t>
            </a:r>
            <a:r>
              <a:rPr lang="en-US" sz="1600" dirty="0" smtClean="0">
                <a:solidFill>
                  <a:schemeClr val="tx1"/>
                </a:solidFill>
              </a:rPr>
              <a:t>– Select Building Name from the Search term 1 dropdown menu</a:t>
            </a:r>
            <a:endParaRPr lang="en-US" sz="1600" dirty="0">
              <a:solidFill>
                <a:schemeClr val="tx1"/>
              </a:solidFill>
            </a:endParaRPr>
          </a:p>
        </p:txBody>
      </p:sp>
    </p:spTree>
    <p:extLst>
      <p:ext uri="{BB962C8B-B14F-4D97-AF65-F5344CB8AC3E}">
        <p14:creationId xmlns:p14="http://schemas.microsoft.com/office/powerpoint/2010/main" val="2927498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8" y="1069458"/>
            <a:ext cx="8561387" cy="40386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Appendix: Setting an Alternate Delivery Building</a:t>
            </a:r>
            <a:endParaRPr lang="en-US" dirty="0"/>
          </a:p>
        </p:txBody>
      </p:sp>
      <p:sp>
        <p:nvSpPr>
          <p:cNvPr id="27" name="Rectangle 26"/>
          <p:cNvSpPr/>
          <p:nvPr/>
        </p:nvSpPr>
        <p:spPr>
          <a:xfrm>
            <a:off x="440429" y="4529471"/>
            <a:ext cx="8363329"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02038" y="2009553"/>
            <a:ext cx="694995" cy="28708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52</a:t>
            </a:fld>
            <a:endParaRPr lang="en-US" dirty="0"/>
          </a:p>
        </p:txBody>
      </p:sp>
      <p:sp>
        <p:nvSpPr>
          <p:cNvPr id="11" name="Rectangular Callout 10"/>
          <p:cNvSpPr/>
          <p:nvPr/>
        </p:nvSpPr>
        <p:spPr>
          <a:xfrm>
            <a:off x="5677789" y="2764465"/>
            <a:ext cx="2806992" cy="1297173"/>
          </a:xfrm>
          <a:prstGeom prst="wedgeRectCallout">
            <a:avLst>
              <a:gd name="adj1" fmla="val -63756"/>
              <a:gd name="adj2" fmla="val -9021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Enter building name key term with (*) on each end and click Search. Click on the building from the results list to choose it for your Shopping Cart.</a:t>
            </a:r>
            <a:endParaRPr lang="en-US" sz="1600" dirty="0">
              <a:solidFill>
                <a:schemeClr val="tx1"/>
              </a:solidFill>
            </a:endParaRPr>
          </a:p>
        </p:txBody>
      </p:sp>
      <p:sp>
        <p:nvSpPr>
          <p:cNvPr id="9" name="Rectangle 8"/>
          <p:cNvSpPr/>
          <p:nvPr/>
        </p:nvSpPr>
        <p:spPr>
          <a:xfrm>
            <a:off x="404037" y="3491022"/>
            <a:ext cx="627321" cy="30480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754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40" y="1847092"/>
            <a:ext cx="8442251" cy="36085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Appendix: Setting an Alternate Delivery Building</a:t>
            </a:r>
            <a:endParaRPr lang="en-US" dirty="0"/>
          </a:p>
        </p:txBody>
      </p:sp>
      <p:sp>
        <p:nvSpPr>
          <p:cNvPr id="20" name="Rectangle 19"/>
          <p:cNvSpPr/>
          <p:nvPr/>
        </p:nvSpPr>
        <p:spPr>
          <a:xfrm>
            <a:off x="168166" y="715721"/>
            <a:ext cx="8784448" cy="63094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Regardless how you select an alternate building, once it populates into the Shopping Cart, complete with C/O name, floor, and room number as normal.</a:t>
            </a:r>
            <a:endParaRPr lang="en-US" sz="1750" b="1" dirty="0">
              <a:effectLst>
                <a:outerShdw blurRad="38100" dist="38100" dir="2700000" algn="tl">
                  <a:srgbClr val="000000">
                    <a:alpha val="43137"/>
                  </a:srgbClr>
                </a:outerShdw>
              </a:effectLst>
            </a:endParaRPr>
          </a:p>
        </p:txBody>
      </p:sp>
      <p:sp>
        <p:nvSpPr>
          <p:cNvPr id="27" name="Rectangle 26"/>
          <p:cNvSpPr/>
          <p:nvPr/>
        </p:nvSpPr>
        <p:spPr>
          <a:xfrm>
            <a:off x="6054421" y="3880885"/>
            <a:ext cx="2047588" cy="2445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99620" y="3643057"/>
            <a:ext cx="2396203" cy="23782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53</a:t>
            </a:fld>
            <a:endParaRPr lang="en-US" dirty="0"/>
          </a:p>
        </p:txBody>
      </p:sp>
      <p:sp>
        <p:nvSpPr>
          <p:cNvPr id="11" name="Rectangular Callout 10"/>
          <p:cNvSpPr/>
          <p:nvPr/>
        </p:nvSpPr>
        <p:spPr>
          <a:xfrm>
            <a:off x="2881427" y="5124891"/>
            <a:ext cx="2647503" cy="893137"/>
          </a:xfrm>
          <a:prstGeom prst="wedgeRectCallout">
            <a:avLst>
              <a:gd name="adj1" fmla="val 66505"/>
              <a:gd name="adj2" fmla="val -15493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Complete delivery C/O name, floor and room numbers</a:t>
            </a:r>
            <a:endParaRPr lang="en-US" sz="1600" dirty="0">
              <a:solidFill>
                <a:schemeClr val="tx1"/>
              </a:solidFill>
            </a:endParaRPr>
          </a:p>
        </p:txBody>
      </p:sp>
      <p:sp>
        <p:nvSpPr>
          <p:cNvPr id="9" name="Rectangle 8"/>
          <p:cNvSpPr/>
          <p:nvPr/>
        </p:nvSpPr>
        <p:spPr>
          <a:xfrm>
            <a:off x="3784858" y="2391959"/>
            <a:ext cx="2328863" cy="2661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05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57" y="1988290"/>
            <a:ext cx="6808664" cy="386284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Set Header Values</a:t>
            </a:r>
            <a:endParaRPr lang="en-US" dirty="0"/>
          </a:p>
        </p:txBody>
      </p:sp>
      <p:sp>
        <p:nvSpPr>
          <p:cNvPr id="27" name="Rectangle 26"/>
          <p:cNvSpPr/>
          <p:nvPr/>
        </p:nvSpPr>
        <p:spPr>
          <a:xfrm>
            <a:off x="1286539" y="3681627"/>
            <a:ext cx="2157534" cy="17223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3560770" y="2200938"/>
            <a:ext cx="2117017" cy="703501"/>
          </a:xfrm>
          <a:prstGeom prst="wedgeRectCallout">
            <a:avLst>
              <a:gd name="adj1" fmla="val -61406"/>
              <a:gd name="adj2" fmla="val 15604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r>
              <a:rPr lang="en-US" sz="1600" dirty="0" smtClean="0">
                <a:solidFill>
                  <a:schemeClr val="tx1"/>
                </a:solidFill>
              </a:rPr>
              <a:t>. Click Set Values within Default Settings</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fld id="{289C75C3-8C51-4886-8E78-AD7572BAF07D}" type="slidenum">
              <a:rPr lang="en-US" smtClean="0"/>
              <a:pPr/>
              <a:t>6</a:t>
            </a:fld>
            <a:endParaRPr lang="en-US" dirty="0"/>
          </a:p>
        </p:txBody>
      </p:sp>
      <p:sp>
        <p:nvSpPr>
          <p:cNvPr id="12" name="Rectangle 11"/>
          <p:cNvSpPr/>
          <p:nvPr/>
        </p:nvSpPr>
        <p:spPr>
          <a:xfrm>
            <a:off x="457200" y="726353"/>
            <a:ext cx="8272129"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Two Header values – Account Assignment and Delivery Address – can be set at the beginning of the ordering process. This will copy the data to all line items as they are placed into the Shopping Cart.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86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58" y="2917197"/>
            <a:ext cx="7656513" cy="2809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Set Account Assignment (Header Level)</a:t>
            </a:r>
            <a:endParaRPr lang="en-US" dirty="0"/>
          </a:p>
        </p:txBody>
      </p:sp>
      <p:sp>
        <p:nvSpPr>
          <p:cNvPr id="19" name="Rectangular Callout 18"/>
          <p:cNvSpPr/>
          <p:nvPr/>
        </p:nvSpPr>
        <p:spPr>
          <a:xfrm>
            <a:off x="2307265" y="1860699"/>
            <a:ext cx="2881425" cy="1148316"/>
          </a:xfrm>
          <a:prstGeom prst="wedgeRectCallout">
            <a:avLst>
              <a:gd name="adj1" fmla="val 54078"/>
              <a:gd name="adj2" fmla="val 19227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a:t>
            </a:r>
            <a:r>
              <a:rPr lang="en-US" sz="1600" dirty="0" smtClean="0">
                <a:solidFill>
                  <a:schemeClr val="tx1"/>
                </a:solidFill>
              </a:rPr>
              <a:t>. Default Account Assignment Category is Cost Center. You can also select WBS Element from the dropdown if needed.</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fld id="{289C75C3-8C51-4886-8E78-AD7572BAF07D}" type="slidenum">
              <a:rPr lang="en-US" smtClean="0"/>
              <a:pPr/>
              <a:t>7</a:t>
            </a:fld>
            <a:endParaRPr lang="en-US" dirty="0"/>
          </a:p>
        </p:txBody>
      </p:sp>
      <p:sp>
        <p:nvSpPr>
          <p:cNvPr id="22" name="Rectangular Callout 21"/>
          <p:cNvSpPr/>
          <p:nvPr/>
        </p:nvSpPr>
        <p:spPr>
          <a:xfrm>
            <a:off x="6209414" y="2339161"/>
            <a:ext cx="2413591" cy="967563"/>
          </a:xfrm>
          <a:prstGeom prst="wedgeRectCallout">
            <a:avLst>
              <a:gd name="adj1" fmla="val -49701"/>
              <a:gd name="adj2" fmla="val 18759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a:t>
            </a:r>
            <a:r>
              <a:rPr lang="en-US" sz="1600" dirty="0" smtClean="0">
                <a:solidFill>
                  <a:schemeClr val="tx1"/>
                </a:solidFill>
              </a:rPr>
              <a:t>. Enter the Cost Center or WBS Element number as applicable</a:t>
            </a:r>
            <a:endParaRPr lang="en-US" sz="1600" dirty="0">
              <a:solidFill>
                <a:schemeClr val="tx1"/>
              </a:solidFill>
            </a:endParaRPr>
          </a:p>
        </p:txBody>
      </p:sp>
      <p:sp>
        <p:nvSpPr>
          <p:cNvPr id="12" name="Rectangle 11"/>
          <p:cNvSpPr/>
          <p:nvPr/>
        </p:nvSpPr>
        <p:spPr>
          <a:xfrm>
            <a:off x="435935" y="726353"/>
            <a:ext cx="8218967"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Enter Cost Center or WBS Element information if the entire order will be charged to the same cost object structure. Alternatively, if you need to charge various line items to different cost objects, this can be entered later within Line Item Details.</a:t>
            </a:r>
            <a:endParaRPr lang="en-US" b="1" dirty="0">
              <a:effectLst>
                <a:outerShdw blurRad="38100" dist="38100" dir="2700000" algn="tl">
                  <a:srgbClr val="000000">
                    <a:alpha val="43137"/>
                  </a:srgbClr>
                </a:outerShdw>
              </a:effectLst>
            </a:endParaRPr>
          </a:p>
        </p:txBody>
      </p:sp>
      <p:sp>
        <p:nvSpPr>
          <p:cNvPr id="14" name="Rectangle 13"/>
          <p:cNvSpPr/>
          <p:nvPr/>
        </p:nvSpPr>
        <p:spPr>
          <a:xfrm>
            <a:off x="3873793" y="4708689"/>
            <a:ext cx="1729565" cy="2460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624346" y="4708705"/>
            <a:ext cx="776454" cy="24606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lded Corner 14"/>
          <p:cNvSpPr/>
          <p:nvPr/>
        </p:nvSpPr>
        <p:spPr>
          <a:xfrm>
            <a:off x="5492755" y="5314861"/>
            <a:ext cx="3220163" cy="837693"/>
          </a:xfrm>
          <a:prstGeom prst="foldedCorner">
            <a:avLst>
              <a:gd name="adj" fmla="val 18814"/>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tx1"/>
              </a:solidFill>
            </a:endParaRPr>
          </a:p>
          <a:p>
            <a:pPr algn="ctr"/>
            <a:r>
              <a:rPr lang="en-US" b="1" dirty="0" smtClean="0">
                <a:solidFill>
                  <a:schemeClr val="tx1"/>
                </a:solidFill>
              </a:rPr>
              <a:t>TIP: </a:t>
            </a:r>
            <a:r>
              <a:rPr lang="en-US" dirty="0" smtClean="0">
                <a:solidFill>
                  <a:schemeClr val="tx1"/>
                </a:solidFill>
              </a:rPr>
              <a:t>A WBS Element relates to grants.</a:t>
            </a:r>
            <a:endParaRPr lang="en-US" sz="1600" dirty="0" smtClean="0">
              <a:solidFill>
                <a:schemeClr val="tx1"/>
              </a:solidFill>
            </a:endParaRPr>
          </a:p>
        </p:txBody>
      </p:sp>
    </p:spTree>
    <p:extLst>
      <p:ext uri="{BB962C8B-B14F-4D97-AF65-F5344CB8AC3E}">
        <p14:creationId xmlns:p14="http://schemas.microsoft.com/office/powerpoint/2010/main" val="84507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28" y="2108203"/>
            <a:ext cx="8512692" cy="361067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Set Delivery Room/Floor</a:t>
            </a:r>
            <a:endParaRPr lang="en-US" dirty="0"/>
          </a:p>
        </p:txBody>
      </p:sp>
      <p:sp>
        <p:nvSpPr>
          <p:cNvPr id="27" name="Rectangle 26"/>
          <p:cNvSpPr/>
          <p:nvPr/>
        </p:nvSpPr>
        <p:spPr>
          <a:xfrm>
            <a:off x="3795823" y="2636874"/>
            <a:ext cx="2307265"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626781" y="786809"/>
            <a:ext cx="1828801" cy="1105787"/>
          </a:xfrm>
          <a:prstGeom prst="wedgeRectCallout">
            <a:avLst>
              <a:gd name="adj1" fmla="val 78266"/>
              <a:gd name="adj2" fmla="val 1166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a:t>
            </a:r>
            <a:r>
              <a:rPr lang="en-US" sz="1600" dirty="0" smtClean="0">
                <a:solidFill>
                  <a:schemeClr val="tx1"/>
                </a:solidFill>
              </a:rPr>
              <a:t>. Select the Delivery Address / Performance Location tab </a:t>
            </a:r>
            <a:endParaRPr lang="en-US" sz="1600" dirty="0">
              <a:solidFill>
                <a:schemeClr val="tx1"/>
              </a:solidFill>
            </a:endParaRPr>
          </a:p>
        </p:txBody>
      </p:sp>
      <p:sp>
        <p:nvSpPr>
          <p:cNvPr id="18" name="Slide Number Placeholder 17"/>
          <p:cNvSpPr>
            <a:spLocks noGrp="1"/>
          </p:cNvSpPr>
          <p:nvPr>
            <p:ph type="sldNum" sz="quarter" idx="12"/>
          </p:nvPr>
        </p:nvSpPr>
        <p:spPr/>
        <p:txBody>
          <a:bodyPr/>
          <a:lstStyle/>
          <a:p>
            <a:fld id="{289C75C3-8C51-4886-8E78-AD7572BAF07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 y="1737518"/>
            <a:ext cx="8496860" cy="362701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Set Delivery Room/Floor</a:t>
            </a:r>
            <a:endParaRPr lang="en-US" dirty="0"/>
          </a:p>
        </p:txBody>
      </p:sp>
      <p:sp>
        <p:nvSpPr>
          <p:cNvPr id="19" name="Rectangular Callout 18"/>
          <p:cNvSpPr/>
          <p:nvPr/>
        </p:nvSpPr>
        <p:spPr>
          <a:xfrm>
            <a:off x="4933510" y="4518836"/>
            <a:ext cx="2328527" cy="712381"/>
          </a:xfrm>
          <a:prstGeom prst="wedgeRectCallout">
            <a:avLst>
              <a:gd name="adj1" fmla="val -92166"/>
              <a:gd name="adj2" fmla="val -1470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8</a:t>
            </a:r>
            <a:r>
              <a:rPr lang="en-US" sz="1600" dirty="0" smtClean="0">
                <a:solidFill>
                  <a:schemeClr val="tx1"/>
                </a:solidFill>
              </a:rPr>
              <a:t>. Complete contact person, floor, room, etc.</a:t>
            </a:r>
            <a:endParaRPr lang="en-US" sz="1600" dirty="0">
              <a:solidFill>
                <a:schemeClr val="tx1"/>
              </a:solidFill>
            </a:endParaRPr>
          </a:p>
        </p:txBody>
      </p:sp>
      <p:sp>
        <p:nvSpPr>
          <p:cNvPr id="20" name="Rectangle 19"/>
          <p:cNvSpPr/>
          <p:nvPr/>
        </p:nvSpPr>
        <p:spPr>
          <a:xfrm>
            <a:off x="168166" y="715721"/>
            <a:ext cx="8784448" cy="900246"/>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Delivery information flows in from Personal Settings and reflects your </a:t>
            </a:r>
            <a:r>
              <a:rPr lang="en-US" sz="1750" b="1" i="1" u="sng" dirty="0" smtClean="0">
                <a:effectLst>
                  <a:outerShdw blurRad="38100" dist="38100" dir="2700000" algn="tl">
                    <a:srgbClr val="000000">
                      <a:alpha val="43137"/>
                    </a:srgbClr>
                  </a:outerShdw>
                </a:effectLst>
              </a:rPr>
              <a:t>building address</a:t>
            </a:r>
            <a:r>
              <a:rPr lang="en-US" sz="1750" b="1" i="1" dirty="0" smtClean="0">
                <a:effectLst>
                  <a:outerShdw blurRad="38100" dist="38100" dir="2700000" algn="tl">
                    <a:srgbClr val="000000">
                      <a:alpha val="43137"/>
                    </a:srgbClr>
                  </a:outerShdw>
                </a:effectLst>
              </a:rPr>
              <a:t> </a:t>
            </a:r>
            <a:r>
              <a:rPr lang="en-US" sz="1750" b="1" dirty="0" smtClean="0">
                <a:effectLst>
                  <a:outerShdw blurRad="38100" dist="38100" dir="2700000" algn="tl">
                    <a:srgbClr val="000000">
                      <a:alpha val="43137"/>
                    </a:srgbClr>
                  </a:outerShdw>
                </a:effectLst>
              </a:rPr>
              <a:t>only. The Shopper must add the contact person, floor, and room number, etc. This must be completed for each cart and will populate to all line items placed in the cart.</a:t>
            </a:r>
            <a:endParaRPr lang="en-US" sz="1750" b="1" dirty="0">
              <a:effectLst>
                <a:outerShdw blurRad="38100" dist="38100" dir="2700000" algn="tl">
                  <a:srgbClr val="000000">
                    <a:alpha val="43137"/>
                  </a:srgbClr>
                </a:outerShdw>
              </a:effectLst>
            </a:endParaRPr>
          </a:p>
        </p:txBody>
      </p:sp>
      <p:sp>
        <p:nvSpPr>
          <p:cNvPr id="27" name="Rectangle 26"/>
          <p:cNvSpPr/>
          <p:nvPr/>
        </p:nvSpPr>
        <p:spPr>
          <a:xfrm>
            <a:off x="3927909" y="2286001"/>
            <a:ext cx="2292138"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95313" y="3557997"/>
            <a:ext cx="2366682" cy="2286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104339" y="3796075"/>
            <a:ext cx="2169042" cy="23391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9</a:t>
            </a:fld>
            <a:endParaRPr lang="en-US" dirty="0"/>
          </a:p>
        </p:txBody>
      </p:sp>
      <p:sp>
        <p:nvSpPr>
          <p:cNvPr id="15" name="Folded Corner 14"/>
          <p:cNvSpPr/>
          <p:nvPr/>
        </p:nvSpPr>
        <p:spPr>
          <a:xfrm>
            <a:off x="265815" y="4529470"/>
            <a:ext cx="4433776" cy="1828299"/>
          </a:xfrm>
          <a:prstGeom prst="foldedCorner">
            <a:avLst>
              <a:gd name="adj" fmla="val 18814"/>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Important: </a:t>
            </a:r>
            <a:r>
              <a:rPr lang="en-US" dirty="0" smtClean="0">
                <a:solidFill>
                  <a:schemeClr val="tx1"/>
                </a:solidFill>
              </a:rPr>
              <a:t>Be sure to enter this delivery information at the header level. Bypassing entry of the contact person, floor, and room number within Set Values will require the information to be entered for each line item in the bottom Details section.</a:t>
            </a:r>
            <a:endParaRPr lang="en-US" sz="1600" dirty="0" smtClean="0">
              <a:solidFill>
                <a:schemeClr val="tx1"/>
              </a:solidFill>
            </a:endParaRPr>
          </a:p>
        </p:txBody>
      </p:sp>
    </p:spTree>
    <p:extLst>
      <p:ext uri="{BB962C8B-B14F-4D97-AF65-F5344CB8AC3E}">
        <p14:creationId xmlns:p14="http://schemas.microsoft.com/office/powerpoint/2010/main" val="13104432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677201c-77d3-42c1-a366-670a1df44819"/>
  <p:tag name="ARTICULATE_SLIDE_PAUSE" val="1"/>
  <p:tag name="ARTICULATE_NAV_LEVEL" val="1"/>
  <p:tag name="ARTICULATE_PLAYLIST_ID" val="-1"/>
  <p:tag name="ARTICULATE_LOCK_SLIDE" val="0"/>
  <p:tag name="ARTICULATE_SLIDE_NAV" val="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3063</Words>
  <Application>Microsoft Office PowerPoint</Application>
  <PresentationFormat>On-screen Show (4:3)</PresentationFormat>
  <Paragraphs>287</Paragraphs>
  <Slides>53</Slides>
  <Notes>26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Using the SRM  VWR Punch-out Catalog for Laboratory Equipment and Supplies</vt:lpstr>
      <vt:lpstr>Introduction</vt:lpstr>
      <vt:lpstr>Who Uses the VWR Punch-Out Catalog</vt:lpstr>
      <vt:lpstr>Partnership Overview</vt:lpstr>
      <vt:lpstr>Begin Shopping Cart from POWL</vt:lpstr>
      <vt:lpstr>Set Header Values</vt:lpstr>
      <vt:lpstr>Set Account Assignment (Header Level)</vt:lpstr>
      <vt:lpstr>Set Delivery Room/Floor</vt:lpstr>
      <vt:lpstr>Set Delivery Room/Floor</vt:lpstr>
      <vt:lpstr>Setting an Alternate Delivery Building</vt:lpstr>
      <vt:lpstr>Select VWR Catalog from Add Item Menu</vt:lpstr>
      <vt:lpstr>VWR Punch-out Landing Page</vt:lpstr>
      <vt:lpstr>Quick Search Options</vt:lpstr>
      <vt:lpstr>Search Results and Options</vt:lpstr>
      <vt:lpstr>Search View Options</vt:lpstr>
      <vt:lpstr>Selecting Items For The VWR Shopping Basket</vt:lpstr>
      <vt:lpstr>Manage VWR Shopping Basket</vt:lpstr>
      <vt:lpstr>VWR Shopping Basket Update or Checkout</vt:lpstr>
      <vt:lpstr>Learn Advanced Features On VWR Punch-out</vt:lpstr>
      <vt:lpstr>Using Advanced Search</vt:lpstr>
      <vt:lpstr>MSDS Search</vt:lpstr>
      <vt:lpstr>Related Information On Product Pages</vt:lpstr>
      <vt:lpstr>Related Information On Product Pages</vt:lpstr>
      <vt:lpstr>Building a Shopping Basket Using Order Entry</vt:lpstr>
      <vt:lpstr>Building a Shopping Basket Using Order Entry</vt:lpstr>
      <vt:lpstr>Build and Manage Shopping Lists</vt:lpstr>
      <vt:lpstr>Build and Manage Shopping Lists</vt:lpstr>
      <vt:lpstr>Build and Manage Shopping Lists</vt:lpstr>
      <vt:lpstr>Build and Manage Shopping Lists</vt:lpstr>
      <vt:lpstr>VWR Building Blocks Portal / Compounds</vt:lpstr>
      <vt:lpstr>Ordering Customized Quotes through the Punch-out</vt:lpstr>
      <vt:lpstr>Ordering Customized Quotes through the Punch-out</vt:lpstr>
      <vt:lpstr>Complete Customized Quotes through the Punch-out</vt:lpstr>
      <vt:lpstr>Order Status</vt:lpstr>
      <vt:lpstr>Restricted Items</vt:lpstr>
      <vt:lpstr>Punch-out Items Return to SRM Shopping Cart</vt:lpstr>
      <vt:lpstr>Review/Complete Account Assignment</vt:lpstr>
      <vt:lpstr>Complete Account Assignment – GL Account</vt:lpstr>
      <vt:lpstr>Punch-out Catalog Order – Details Section</vt:lpstr>
      <vt:lpstr>Check and Complete Order</vt:lpstr>
      <vt:lpstr>Order Successful and Close Window</vt:lpstr>
      <vt:lpstr>TIP: Accessing VWR Punch-out Without Shopping</vt:lpstr>
      <vt:lpstr>Special Notes on VWR Punch-out Shopping Carts</vt:lpstr>
      <vt:lpstr>What Happens Next at VWR</vt:lpstr>
      <vt:lpstr>VWR Product Support</vt:lpstr>
      <vt:lpstr>Post-Order Changes and Purchasing Support</vt:lpstr>
      <vt:lpstr>SRM Help Resources</vt:lpstr>
      <vt:lpstr>Appendix: Setting an Alternate Delivery Building</vt:lpstr>
      <vt:lpstr>Appendix: Setting an Alternate Delivery Building</vt:lpstr>
      <vt:lpstr>Appendix: Setting an Alternate Delivery Building</vt:lpstr>
      <vt:lpstr>Appendix: Setting an Alternate Delivery Building</vt:lpstr>
      <vt:lpstr>Appendix: Setting an Alternate Delivery Building</vt:lpstr>
      <vt:lpstr>Appendix: Setting an Alternate Delivery Building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 Shoppers PowerPoint REV</dc:title>
  <dc:creator/>
  <cp:lastModifiedBy/>
  <cp:revision>1047</cp:revision>
  <dcterms:created xsi:type="dcterms:W3CDTF">2011-06-07T13:18:00Z</dcterms:created>
  <dcterms:modified xsi:type="dcterms:W3CDTF">2015-11-09T21:44:08Z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