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handoutMasterIdLst>
    <p:handoutMasterId r:id="rId45"/>
  </p:handoutMasterIdLst>
  <p:sldIdLst>
    <p:sldId id="305" r:id="rId2"/>
    <p:sldId id="497" r:id="rId3"/>
    <p:sldId id="615" r:id="rId4"/>
    <p:sldId id="607" r:id="rId5"/>
    <p:sldId id="707" r:id="rId6"/>
    <p:sldId id="710" r:id="rId7"/>
    <p:sldId id="708" r:id="rId8"/>
    <p:sldId id="686" r:id="rId9"/>
    <p:sldId id="679" r:id="rId10"/>
    <p:sldId id="680" r:id="rId11"/>
    <p:sldId id="681" r:id="rId12"/>
    <p:sldId id="682" r:id="rId13"/>
    <p:sldId id="683" r:id="rId14"/>
    <p:sldId id="684" r:id="rId15"/>
    <p:sldId id="685" r:id="rId16"/>
    <p:sldId id="505" r:id="rId17"/>
    <p:sldId id="688" r:id="rId18"/>
    <p:sldId id="690" r:id="rId19"/>
    <p:sldId id="691" r:id="rId20"/>
    <p:sldId id="692" r:id="rId21"/>
    <p:sldId id="693" r:id="rId22"/>
    <p:sldId id="694" r:id="rId23"/>
    <p:sldId id="715" r:id="rId24"/>
    <p:sldId id="712" r:id="rId25"/>
    <p:sldId id="265" r:id="rId26"/>
    <p:sldId id="554" r:id="rId27"/>
    <p:sldId id="656" r:id="rId28"/>
    <p:sldId id="650" r:id="rId29"/>
    <p:sldId id="428" r:id="rId30"/>
    <p:sldId id="595" r:id="rId31"/>
    <p:sldId id="698" r:id="rId32"/>
    <p:sldId id="699" r:id="rId33"/>
    <p:sldId id="709" r:id="rId34"/>
    <p:sldId id="700" r:id="rId35"/>
    <p:sldId id="701" r:id="rId36"/>
    <p:sldId id="702" r:id="rId37"/>
    <p:sldId id="705" r:id="rId38"/>
    <p:sldId id="706" r:id="rId39"/>
    <p:sldId id="716" r:id="rId40"/>
    <p:sldId id="653" r:id="rId41"/>
    <p:sldId id="657" r:id="rId42"/>
    <p:sldId id="606"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74">
          <p15:clr>
            <a:srgbClr val="A4A3A4"/>
          </p15:clr>
        </p15:guide>
        <p15:guide id="3"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3399"/>
    <a:srgbClr val="6893C6"/>
    <a:srgbClr val="009900"/>
    <a:srgbClr val="3333FF"/>
    <a:srgbClr val="FFFE00"/>
    <a:srgbClr val="FCFC9A"/>
    <a:srgbClr val="7C5136"/>
    <a:srgbClr val="FFFF66"/>
    <a:srgbClr val="57E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8" autoAdjust="0"/>
    <p:restoredTop sz="84642" autoAdjust="0"/>
  </p:normalViewPr>
  <p:slideViewPr>
    <p:cSldViewPr snapToGrid="0">
      <p:cViewPr varScale="1">
        <p:scale>
          <a:sx n="115" d="100"/>
          <a:sy n="115" d="100"/>
        </p:scale>
        <p:origin x="1626" y="114"/>
      </p:cViewPr>
      <p:guideLst>
        <p:guide orient="horz" pos="2160"/>
        <p:guide orient="horz" pos="374"/>
        <p:guide pos="2880"/>
      </p:guideLst>
    </p:cSldViewPr>
  </p:slideViewPr>
  <p:notesTextViewPr>
    <p:cViewPr>
      <p:scale>
        <a:sx n="100" d="100"/>
        <a:sy n="100" d="100"/>
      </p:scale>
      <p:origin x="0" y="0"/>
    </p:cViewPr>
  </p:notesTextViewPr>
  <p:sorterViewPr>
    <p:cViewPr>
      <p:scale>
        <a:sx n="100" d="100"/>
        <a:sy n="100" d="100"/>
      </p:scale>
      <p:origin x="0" y="7572"/>
    </p:cViewPr>
  </p:sorterViewPr>
  <p:notesViewPr>
    <p:cSldViewPr snapToGrid="0">
      <p:cViewPr varScale="1">
        <p:scale>
          <a:sx n="58" d="100"/>
          <a:sy n="58" d="100"/>
        </p:scale>
        <p:origin x="-250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583" cy="480388"/>
          </a:xfrm>
          <a:prstGeom prst="rect">
            <a:avLst/>
          </a:prstGeom>
        </p:spPr>
        <p:txBody>
          <a:bodyPr vert="horz" lIns="94823" tIns="47411" rIns="94823" bIns="47411" rtlCol="0"/>
          <a:lstStyle>
            <a:lvl1pPr algn="l">
              <a:defRPr sz="1200"/>
            </a:lvl1pPr>
          </a:lstStyle>
          <a:p>
            <a:endParaRPr lang="en-US" dirty="0"/>
          </a:p>
        </p:txBody>
      </p:sp>
      <p:sp>
        <p:nvSpPr>
          <p:cNvPr id="3" name="Date Placeholder 2"/>
          <p:cNvSpPr>
            <a:spLocks noGrp="1"/>
          </p:cNvSpPr>
          <p:nvPr>
            <p:ph type="dt" sz="quarter" idx="1"/>
          </p:nvPr>
        </p:nvSpPr>
        <p:spPr>
          <a:xfrm>
            <a:off x="4142964" y="0"/>
            <a:ext cx="3170583" cy="480388"/>
          </a:xfrm>
          <a:prstGeom prst="rect">
            <a:avLst/>
          </a:prstGeom>
        </p:spPr>
        <p:txBody>
          <a:bodyPr vert="horz" lIns="94823" tIns="47411" rIns="94823" bIns="47411" rtlCol="0"/>
          <a:lstStyle>
            <a:lvl1pPr algn="r">
              <a:defRPr sz="1200"/>
            </a:lvl1pPr>
          </a:lstStyle>
          <a:p>
            <a:fld id="{AB54F44C-FC4D-45EB-8053-3E5C751D9578}" type="datetimeFigureOut">
              <a:rPr lang="en-US" smtClean="0"/>
              <a:pPr/>
              <a:t>7/31/2017</a:t>
            </a:fld>
            <a:endParaRPr lang="en-US" dirty="0"/>
          </a:p>
        </p:txBody>
      </p:sp>
      <p:sp>
        <p:nvSpPr>
          <p:cNvPr id="4" name="Footer Placeholder 3"/>
          <p:cNvSpPr>
            <a:spLocks noGrp="1"/>
          </p:cNvSpPr>
          <p:nvPr>
            <p:ph type="ftr" sz="quarter" idx="2"/>
          </p:nvPr>
        </p:nvSpPr>
        <p:spPr>
          <a:xfrm>
            <a:off x="2" y="9119173"/>
            <a:ext cx="3170583" cy="480388"/>
          </a:xfrm>
          <a:prstGeom prst="rect">
            <a:avLst/>
          </a:prstGeom>
        </p:spPr>
        <p:txBody>
          <a:bodyPr vert="horz" lIns="94823" tIns="47411" rIns="94823" bIns="474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4" y="9119173"/>
            <a:ext cx="3170583" cy="480388"/>
          </a:xfrm>
          <a:prstGeom prst="rect">
            <a:avLst/>
          </a:prstGeom>
        </p:spPr>
        <p:txBody>
          <a:bodyPr vert="horz" lIns="94823" tIns="47411" rIns="94823" bIns="47411" rtlCol="0" anchor="b"/>
          <a:lstStyle>
            <a:lvl1pPr algn="r">
              <a:defRPr sz="1200"/>
            </a:lvl1pPr>
          </a:lstStyle>
          <a:p>
            <a:fld id="{7E94537B-0308-4EA8-954E-89B29CE52B41}" type="slidenum">
              <a:rPr lang="en-US" smtClean="0"/>
              <a:pPr/>
              <a:t>‹#›</a:t>
            </a:fld>
            <a:endParaRPr lang="en-US" dirty="0"/>
          </a:p>
        </p:txBody>
      </p:sp>
    </p:spTree>
    <p:extLst>
      <p:ext uri="{BB962C8B-B14F-4D97-AF65-F5344CB8AC3E}">
        <p14:creationId xmlns:p14="http://schemas.microsoft.com/office/powerpoint/2010/main" val="7514472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4823" tIns="47411" rIns="94823" bIns="47411" rtlCol="0"/>
          <a:lstStyle>
            <a:lvl1pPr algn="l">
              <a:defRPr sz="1200"/>
            </a:lvl1pPr>
          </a:lstStyle>
          <a:p>
            <a:endParaRPr lang="en-US" dirty="0"/>
          </a:p>
        </p:txBody>
      </p:sp>
      <p:sp>
        <p:nvSpPr>
          <p:cNvPr id="3" name="Date Placeholder 2"/>
          <p:cNvSpPr>
            <a:spLocks noGrp="1"/>
          </p:cNvSpPr>
          <p:nvPr>
            <p:ph type="dt" idx="1"/>
          </p:nvPr>
        </p:nvSpPr>
        <p:spPr>
          <a:xfrm>
            <a:off x="4143587" y="0"/>
            <a:ext cx="3169920" cy="480388"/>
          </a:xfrm>
          <a:prstGeom prst="rect">
            <a:avLst/>
          </a:prstGeom>
        </p:spPr>
        <p:txBody>
          <a:bodyPr vert="horz" lIns="94823" tIns="47411" rIns="94823" bIns="47411" rtlCol="0"/>
          <a:lstStyle>
            <a:lvl1pPr algn="r">
              <a:defRPr sz="1200"/>
            </a:lvl1pPr>
          </a:lstStyle>
          <a:p>
            <a:fld id="{493E1C39-CE20-432D-BC20-5F933B29FC86}" type="datetimeFigureOut">
              <a:rPr lang="en-US" smtClean="0"/>
              <a:pPr/>
              <a:t>7/31/2017</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23" tIns="47411" rIns="94823" bIns="47411" rtlCol="0" anchor="ctr"/>
          <a:lstStyle/>
          <a:p>
            <a:endParaRPr lang="en-US" dirty="0"/>
          </a:p>
        </p:txBody>
      </p:sp>
      <p:sp>
        <p:nvSpPr>
          <p:cNvPr id="5" name="Notes Placeholder 4"/>
          <p:cNvSpPr>
            <a:spLocks noGrp="1"/>
          </p:cNvSpPr>
          <p:nvPr>
            <p:ph type="body" sz="quarter" idx="3"/>
          </p:nvPr>
        </p:nvSpPr>
        <p:spPr>
          <a:xfrm>
            <a:off x="731520" y="4561231"/>
            <a:ext cx="5852160" cy="4320213"/>
          </a:xfrm>
          <a:prstGeom prst="rect">
            <a:avLst/>
          </a:prstGeom>
        </p:spPr>
        <p:txBody>
          <a:bodyPr vert="horz" lIns="94823" tIns="47411" rIns="94823" bIns="474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69920" cy="480388"/>
          </a:xfrm>
          <a:prstGeom prst="rect">
            <a:avLst/>
          </a:prstGeom>
        </p:spPr>
        <p:txBody>
          <a:bodyPr vert="horz" lIns="94823" tIns="47411" rIns="94823" bIns="474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173"/>
            <a:ext cx="3169920" cy="480388"/>
          </a:xfrm>
          <a:prstGeom prst="rect">
            <a:avLst/>
          </a:prstGeom>
        </p:spPr>
        <p:txBody>
          <a:bodyPr vert="horz" lIns="94823" tIns="47411" rIns="94823" bIns="47411" rtlCol="0" anchor="b"/>
          <a:lstStyle>
            <a:lvl1pPr algn="r">
              <a:defRPr sz="1200"/>
            </a:lvl1pPr>
          </a:lstStyle>
          <a:p>
            <a:fld id="{A9D08DA1-68A4-4996-BB3E-061894326C3E}" type="slidenum">
              <a:rPr lang="en-US" smtClean="0"/>
              <a:pPr/>
              <a:t>‹#›</a:t>
            </a:fld>
            <a:endParaRPr lang="en-US" dirty="0"/>
          </a:p>
        </p:txBody>
      </p:sp>
    </p:spTree>
    <p:extLst>
      <p:ext uri="{BB962C8B-B14F-4D97-AF65-F5344CB8AC3E}">
        <p14:creationId xmlns:p14="http://schemas.microsoft.com/office/powerpoint/2010/main" val="15644636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6803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7A376B5-ED55-4F25-8E98-3B1D4D52F916}" type="datetime1">
              <a:rPr lang="en-US" smtClean="0"/>
              <a:t>7/31/2017</a:t>
            </a:fld>
            <a:endParaRPr lang="en-US" dirty="0"/>
          </a:p>
        </p:txBody>
      </p:sp>
      <p:sp>
        <p:nvSpPr>
          <p:cNvPr id="5" name="Footer Placeholder 4"/>
          <p:cNvSpPr>
            <a:spLocks noGrp="1"/>
          </p:cNvSpPr>
          <p:nvPr>
            <p:ph type="ftr" sz="quarter" idx="11"/>
          </p:nvPr>
        </p:nvSpPr>
        <p:spPr/>
        <p:txBody>
          <a:bodyPr/>
          <a:lstStyle/>
          <a:p>
            <a:r>
              <a:rPr lang="en-US" dirty="0" smtClean="0"/>
              <a:t>SRM_SHO_300 - LSO V1</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2"/>
          <p:cNvSpPr>
            <a:spLocks noChangeArrowheads="1"/>
          </p:cNvSpPr>
          <p:nvPr userDrawn="1"/>
        </p:nvSpPr>
        <p:spPr bwMode="auto">
          <a:xfrm>
            <a:off x="1676400" y="609600"/>
            <a:ext cx="7239000" cy="533400"/>
          </a:xfrm>
          <a:prstGeom prst="rect">
            <a:avLst/>
          </a:prstGeom>
          <a:solidFill>
            <a:schemeClr val="bg1"/>
          </a:solidFill>
          <a:ln w="9525">
            <a:noFill/>
            <a:miter lim="800000"/>
            <a:headEnd/>
            <a:tailEnd/>
          </a:ln>
        </p:spPr>
        <p:txBody>
          <a:bodyPr wrap="none" anchor="ctr"/>
          <a:lstStyle/>
          <a:p>
            <a:endParaRPr lang="en-US" dirty="0">
              <a:latin typeface="Arial" pitchFamily="34" charset="0"/>
            </a:endParaRPr>
          </a:p>
        </p:txBody>
      </p:sp>
      <p:pic>
        <p:nvPicPr>
          <p:cNvPr id="8" name="Picture 7" descr="todd"/>
          <p:cNvPicPr>
            <a:picLocks noChangeAspect="1" noChangeArrowheads="1"/>
          </p:cNvPicPr>
          <p:nvPr userDrawn="1"/>
        </p:nvPicPr>
        <p:blipFill>
          <a:blip r:embed="rId2" cstate="print"/>
          <a:srcRect/>
          <a:stretch>
            <a:fillRect/>
          </a:stretch>
        </p:blipFill>
        <p:spPr bwMode="auto">
          <a:xfrm>
            <a:off x="0" y="0"/>
            <a:ext cx="2859088" cy="1992313"/>
          </a:xfrm>
          <a:prstGeom prst="rect">
            <a:avLst/>
          </a:prstGeom>
          <a:ln>
            <a:noFill/>
          </a:ln>
          <a:effectLst>
            <a:outerShdw blurRad="190500" algn="tl" rotWithShape="0">
              <a:srgbClr val="000000">
                <a:alpha val="70000"/>
              </a:srgbClr>
            </a:outerShdw>
          </a:effectLst>
        </p:spPr>
      </p:pic>
      <p:pic>
        <p:nvPicPr>
          <p:cNvPr id="9" name="Picture 8" descr="gillis"/>
          <p:cNvPicPr>
            <a:picLocks noChangeAspect="1" noChangeArrowheads="1"/>
          </p:cNvPicPr>
          <p:nvPr userDrawn="1"/>
        </p:nvPicPr>
        <p:blipFill>
          <a:blip r:embed="rId3" cstate="print"/>
          <a:srcRect/>
          <a:stretch>
            <a:fillRect/>
          </a:stretch>
        </p:blipFill>
        <p:spPr bwMode="auto">
          <a:xfrm>
            <a:off x="6057900" y="0"/>
            <a:ext cx="3086100" cy="2001838"/>
          </a:xfrm>
          <a:prstGeom prst="rect">
            <a:avLst/>
          </a:prstGeom>
          <a:ln>
            <a:noFill/>
          </a:ln>
          <a:effectLst>
            <a:outerShdw blurRad="190500" algn="tl" rotWithShape="0">
              <a:srgbClr val="000000">
                <a:alpha val="70000"/>
              </a:srgbClr>
            </a:outerShdw>
          </a:effectLst>
        </p:spPr>
      </p:pic>
      <p:pic>
        <p:nvPicPr>
          <p:cNvPr id="10" name="Picture 9" descr="uk2"/>
          <p:cNvPicPr>
            <a:picLocks noChangeAspect="1" noChangeArrowheads="1"/>
          </p:cNvPicPr>
          <p:nvPr userDrawn="1"/>
        </p:nvPicPr>
        <p:blipFill>
          <a:blip r:embed="rId4" cstate="print"/>
          <a:srcRect/>
          <a:stretch>
            <a:fillRect/>
          </a:stretch>
        </p:blipFill>
        <p:spPr bwMode="auto">
          <a:xfrm>
            <a:off x="2812794" y="0"/>
            <a:ext cx="3518413" cy="2191657"/>
          </a:xfrm>
          <a:prstGeom prst="rect">
            <a:avLst/>
          </a:prstGeom>
          <a:ln>
            <a:noFill/>
          </a:ln>
          <a:effectLst>
            <a:outerShdw blurRad="190500" algn="tl" rotWithShape="0">
              <a:srgbClr val="000000">
                <a:alpha val="70000"/>
              </a:srgbClr>
            </a:outerShdw>
          </a:effectLst>
        </p:spPr>
      </p:pic>
      <p:sp>
        <p:nvSpPr>
          <p:cNvPr id="12" name="Footer Placeholder 11"/>
          <p:cNvSpPr>
            <a:spLocks noGrp="1"/>
          </p:cNvSpPr>
          <p:nvPr>
            <p:ph type="ftr" sz="quarter" idx="11"/>
          </p:nvPr>
        </p:nvSpPr>
        <p:spPr/>
        <p:txBody>
          <a:bodyPr/>
          <a:lstStyle/>
          <a:p>
            <a:r>
              <a:rPr lang="en-US" dirty="0" smtClean="0"/>
              <a:t>SRM Shoppers Training - Revised January 2012</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460"/>
            <a:ext cx="8229600" cy="731520"/>
          </a:xfrm>
        </p:spPr>
        <p:txBody>
          <a:bodyPr>
            <a:normAutofit/>
          </a:bodyPr>
          <a:lstStyle>
            <a:lvl1pPr algn="l">
              <a:defRPr sz="28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SRM Shoppers Training - Revised January 2012</a:t>
            </a:r>
            <a:endParaRPr lang="en-US" dirty="0"/>
          </a:p>
        </p:txBody>
      </p:sp>
      <p:sp>
        <p:nvSpPr>
          <p:cNvPr id="5" name="Slide Number Placeholder 4"/>
          <p:cNvSpPr>
            <a:spLocks noGrp="1"/>
          </p:cNvSpPr>
          <p:nvPr>
            <p:ph type="sldNum" sz="quarter" idx="12"/>
          </p:nvPr>
        </p:nvSpPr>
        <p:spPr/>
        <p:txBody>
          <a:bodyPr/>
          <a:lstStyle/>
          <a:p>
            <a:fld id="{289C75C3-8C51-4886-8E78-AD7572BAF07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990600"/>
            <a:ext cx="84582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p:txBody>
          <a:bodyPr/>
          <a:lstStyle>
            <a:lvl1pPr>
              <a:defRPr sz="1100"/>
            </a:lvl1pPr>
          </a:lstStyle>
          <a:p>
            <a:pPr>
              <a:defRPr/>
            </a:pPr>
            <a:r>
              <a:rPr lang="en-US" dirty="0" smtClean="0"/>
              <a:t>SRM Shoppers Training - Revised January 2012</a:t>
            </a:r>
            <a:endParaRPr lang="en-US" dirty="0"/>
          </a:p>
        </p:txBody>
      </p:sp>
      <p:sp>
        <p:nvSpPr>
          <p:cNvPr id="5" name="Rectangle 6"/>
          <p:cNvSpPr>
            <a:spLocks noGrp="1" noChangeArrowheads="1"/>
          </p:cNvSpPr>
          <p:nvPr>
            <p:ph type="sldNum" sz="quarter" idx="11"/>
          </p:nvPr>
        </p:nvSpPr>
        <p:spPr/>
        <p:txBody>
          <a:bodyPr/>
          <a:lstStyle>
            <a:lvl1pPr>
              <a:defRPr sz="1100"/>
            </a:lvl1pPr>
          </a:lstStyle>
          <a:p>
            <a:pPr>
              <a:defRPr/>
            </a:pPr>
            <a:fld id="{468EC4A6-E647-4353-9968-083367511F4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085"/>
            <a:ext cx="8229600" cy="73152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1837880" y="6472462"/>
            <a:ext cx="5468240" cy="365125"/>
          </a:xfrm>
          <a:prstGeom prst="rect">
            <a:avLst/>
          </a:prstGeom>
        </p:spPr>
        <p:txBody>
          <a:bodyPr vert="horz" lIns="91440" tIns="45720" rIns="91440" bIns="45720" rtlCol="0" anchor="ctr"/>
          <a:lstStyle>
            <a:lvl1pPr algn="ctr">
              <a:defRPr sz="1000" b="1">
                <a:solidFill>
                  <a:schemeClr val="tx1"/>
                </a:solidFill>
                <a:effectLst>
                  <a:outerShdw blurRad="38100" dist="38100" dir="2700000" algn="tl">
                    <a:srgbClr val="000000">
                      <a:alpha val="43137"/>
                    </a:srgbClr>
                  </a:outerShdw>
                </a:effectLst>
              </a:defRPr>
            </a:lvl1pPr>
          </a:lstStyle>
          <a:p>
            <a:r>
              <a:rPr lang="en-US" dirty="0" smtClean="0"/>
              <a:t>SRM Shoppers Training - Revised January 2012</a:t>
            </a:r>
            <a:endParaRPr lang="en-US" dirty="0"/>
          </a:p>
        </p:txBody>
      </p:sp>
      <p:sp>
        <p:nvSpPr>
          <p:cNvPr id="6" name="Slide Number Placeholder 5"/>
          <p:cNvSpPr>
            <a:spLocks noGrp="1"/>
          </p:cNvSpPr>
          <p:nvPr>
            <p:ph type="sldNum" sz="quarter" idx="4"/>
          </p:nvPr>
        </p:nvSpPr>
        <p:spPr>
          <a:xfrm>
            <a:off x="8585200" y="6479719"/>
            <a:ext cx="551534" cy="365125"/>
          </a:xfrm>
          <a:prstGeom prst="rect">
            <a:avLst/>
          </a:prstGeom>
        </p:spPr>
        <p:txBody>
          <a:bodyPr vert="horz" lIns="91440" tIns="45720" rIns="91440" bIns="45720" rtlCol="0" anchor="ctr"/>
          <a:lstStyle>
            <a:lvl1pPr algn="r">
              <a:defRPr sz="1400">
                <a:solidFill>
                  <a:schemeClr val="tx1"/>
                </a:solidFill>
                <a:effectLst>
                  <a:outerShdw blurRad="38100" dist="38100" dir="2700000" algn="tl">
                    <a:srgbClr val="000000">
                      <a:alpha val="43137"/>
                    </a:srgbClr>
                  </a:outerShdw>
                </a:effectLst>
              </a:defRPr>
            </a:lvl1pPr>
          </a:lstStyle>
          <a:p>
            <a:fld id="{289C75C3-8C51-4886-8E78-AD7572BAF07D}" type="slidenum">
              <a:rPr lang="en-US" smtClean="0"/>
              <a:pPr/>
              <a:t>‹#›</a:t>
            </a:fld>
            <a:endParaRPr lang="en-US" dirty="0"/>
          </a:p>
        </p:txBody>
      </p:sp>
      <p:sp>
        <p:nvSpPr>
          <p:cNvPr id="7" name="Line 7"/>
          <p:cNvSpPr>
            <a:spLocks noChangeShapeType="1"/>
          </p:cNvSpPr>
          <p:nvPr userDrawn="1"/>
        </p:nvSpPr>
        <p:spPr bwMode="auto">
          <a:xfrm>
            <a:off x="435429" y="626386"/>
            <a:ext cx="8229600" cy="0"/>
          </a:xfrm>
          <a:prstGeom prst="line">
            <a:avLst/>
          </a:prstGeom>
          <a:noFill/>
          <a:ln w="28575">
            <a:solidFill>
              <a:srgbClr val="252595"/>
            </a:solidFill>
            <a:round/>
            <a:headEnd/>
            <a:tailEnd/>
          </a:ln>
          <a:effectLst/>
        </p:spPr>
        <p:txBody>
          <a:bodyPr/>
          <a:lstStyle/>
          <a:p>
            <a:pPr>
              <a:defRPr/>
            </a:pPr>
            <a:endParaRPr lang="en-US" dirty="0">
              <a:latin typeface="Arial" pitchFamily="34" charset="0"/>
            </a:endParaRPr>
          </a:p>
        </p:txBody>
      </p:sp>
      <p:sp>
        <p:nvSpPr>
          <p:cNvPr id="9" name="Line 13"/>
          <p:cNvSpPr>
            <a:spLocks noChangeShapeType="1"/>
          </p:cNvSpPr>
          <p:nvPr userDrawn="1"/>
        </p:nvSpPr>
        <p:spPr bwMode="auto">
          <a:xfrm>
            <a:off x="2286000" y="6553200"/>
            <a:ext cx="6324600" cy="0"/>
          </a:xfrm>
          <a:prstGeom prst="line">
            <a:avLst/>
          </a:prstGeom>
          <a:noFill/>
          <a:ln w="19050">
            <a:solidFill>
              <a:srgbClr val="252595"/>
            </a:solidFill>
            <a:round/>
            <a:headEnd/>
            <a:tailEnd/>
          </a:ln>
          <a:effectLst/>
        </p:spPr>
        <p:txBody>
          <a:bodyPr/>
          <a:lstStyle/>
          <a:p>
            <a:pPr>
              <a:defRPr/>
            </a:pPr>
            <a:endParaRPr lang="en-US" dirty="0">
              <a:latin typeface="Arial" pitchFamily="34" charset="0"/>
            </a:endParaRPr>
          </a:p>
        </p:txBody>
      </p:sp>
      <p:pic>
        <p:nvPicPr>
          <p:cNvPr id="10" name="Picture 22"/>
          <p:cNvPicPr>
            <a:picLocks noChangeAspect="1" noChangeArrowheads="1"/>
          </p:cNvPicPr>
          <p:nvPr userDrawn="1"/>
        </p:nvPicPr>
        <p:blipFill>
          <a:blip r:embed="rId5" cstate="print"/>
          <a:srcRect/>
          <a:stretch>
            <a:fillRect/>
          </a:stretch>
        </p:blipFill>
        <p:spPr bwMode="auto">
          <a:xfrm>
            <a:off x="371475" y="6532563"/>
            <a:ext cx="1838325" cy="173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654" r:id="rId2"/>
    <p:sldLayoutId id="2147483658" r:id="rId3"/>
  </p:sldLayoutIdLst>
  <p:hf hdr="0" dt="0"/>
  <p:txStyles>
    <p:titleStyle>
      <a:lvl1pPr algn="l" defTabSz="914400" rtl="0" eaLnBrk="1" latinLnBrk="0" hangingPunct="1">
        <a:spcBef>
          <a:spcPct val="0"/>
        </a:spcBef>
        <a:buNone/>
        <a:defRPr lang="en-US" sz="2800" b="1" kern="1200" smtClean="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hyperlink" Target="http://www.uky.edu/Purchasing/SRM.ht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hyperlink" Target="mailto:sdurham@oriusa.com" TargetMode="External"/><Relationship Id="rId4" Type="http://schemas.openxmlformats.org/officeDocument/2006/relationships/hyperlink" Target="mailto:stompkins@oriusa.co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SRMHelp@uky.edu" TargetMode="External"/><Relationship Id="rId2" Type="http://schemas.openxmlformats.org/officeDocument/2006/relationships/hyperlink" Target="mailto:clocke@uky.ed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hyperlink" Target="mailto:SRMHelp@uky.edu" TargetMode="External"/><Relationship Id="rId4" Type="http://schemas.openxmlformats.org/officeDocument/2006/relationships/hyperlink" Target="http://www.uky.edu/Purchasing/srm.ht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hyperlink" Target="mailto:ann.emmerson@uky.edu"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hyperlink" Target="mailto:debi.miller@uky.edu" TargetMode="External"/><Relationship Id="rId4" Type="http://schemas.openxmlformats.org/officeDocument/2006/relationships/hyperlink" Target="mailto:samalo2@uky.edu"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057" y="2592549"/>
            <a:ext cx="8055050" cy="2107042"/>
          </a:xfrm>
        </p:spPr>
        <p:txBody>
          <a:bodyPr lIns="0" tIns="0" rIns="0" bIns="0">
            <a:noAutofit/>
          </a:bodyPr>
          <a:lstStyle/>
          <a:p>
            <a:r>
              <a:rPr lang="en-US" sz="4800" dirty="0" smtClean="0"/>
              <a:t>Using the SRM </a:t>
            </a:r>
            <a:br>
              <a:rPr lang="en-US" sz="4800" dirty="0" smtClean="0"/>
            </a:br>
            <a:r>
              <a:rPr lang="en-US" sz="4800" dirty="0" smtClean="0"/>
              <a:t>Steelcase Furniture </a:t>
            </a:r>
            <a:br>
              <a:rPr lang="en-US" sz="4800" dirty="0" smtClean="0"/>
            </a:br>
            <a:r>
              <a:rPr lang="en-US" sz="4800" dirty="0"/>
              <a:t>e</a:t>
            </a:r>
            <a:r>
              <a:rPr lang="en-US" sz="4800" dirty="0" smtClean="0"/>
              <a:t>-Catalog</a:t>
            </a:r>
            <a:endParaRPr lang="en-US" sz="2000" b="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90" y="2451328"/>
            <a:ext cx="8370887" cy="3305175"/>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76446" y="83460"/>
            <a:ext cx="8606297" cy="695858"/>
          </a:xfrm>
        </p:spPr>
        <p:txBody>
          <a:bodyPr>
            <a:noAutofit/>
          </a:bodyPr>
          <a:lstStyle/>
          <a:p>
            <a:r>
              <a:rPr lang="en-US" dirty="0" smtClean="0"/>
              <a:t>Set Account Assignment</a:t>
            </a:r>
            <a:endParaRPr lang="en-US" dirty="0"/>
          </a:p>
        </p:txBody>
      </p:sp>
      <p:sp>
        <p:nvSpPr>
          <p:cNvPr id="19" name="Rectangular Callout 18"/>
          <p:cNvSpPr/>
          <p:nvPr/>
        </p:nvSpPr>
        <p:spPr>
          <a:xfrm>
            <a:off x="510363" y="1084521"/>
            <a:ext cx="1747536" cy="689090"/>
          </a:xfrm>
          <a:prstGeom prst="wedgeRectCallout">
            <a:avLst>
              <a:gd name="adj1" fmla="val 66047"/>
              <a:gd name="adj2" fmla="val 20872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5</a:t>
            </a:r>
            <a:r>
              <a:rPr lang="en-US" sz="1600" dirty="0" smtClean="0">
                <a:solidFill>
                  <a:schemeClr val="tx1"/>
                </a:solidFill>
              </a:rPr>
              <a:t>. Click Account Assignment</a:t>
            </a:r>
            <a:endParaRPr lang="en-US" sz="1600" dirty="0">
              <a:solidFill>
                <a:schemeClr val="tx1"/>
              </a:solidFill>
            </a:endParaRPr>
          </a:p>
        </p:txBody>
      </p:sp>
      <p:sp>
        <p:nvSpPr>
          <p:cNvPr id="13" name="Slide Number Placeholder 12"/>
          <p:cNvSpPr>
            <a:spLocks noGrp="1"/>
          </p:cNvSpPr>
          <p:nvPr>
            <p:ph type="sldNum" sz="quarter" idx="12"/>
          </p:nvPr>
        </p:nvSpPr>
        <p:spPr/>
        <p:txBody>
          <a:bodyPr/>
          <a:lstStyle/>
          <a:p>
            <a:pPr algn="ctr"/>
            <a:fld id="{289C75C3-8C51-4886-8E78-AD7572BAF07D}" type="slidenum">
              <a:rPr lang="en-US" sz="1400" smtClean="0"/>
              <a:pPr algn="ctr"/>
              <a:t>10</a:t>
            </a:fld>
            <a:endParaRPr lang="en-US" sz="1400" dirty="0"/>
          </a:p>
        </p:txBody>
      </p:sp>
      <p:sp>
        <p:nvSpPr>
          <p:cNvPr id="14" name="Rectangle 13"/>
          <p:cNvSpPr/>
          <p:nvPr/>
        </p:nvSpPr>
        <p:spPr>
          <a:xfrm>
            <a:off x="1827280" y="3040911"/>
            <a:ext cx="1558178" cy="34024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5038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73" y="2993397"/>
            <a:ext cx="7656513" cy="28098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76446" y="83460"/>
            <a:ext cx="8606297" cy="695858"/>
          </a:xfrm>
        </p:spPr>
        <p:txBody>
          <a:bodyPr>
            <a:noAutofit/>
          </a:bodyPr>
          <a:lstStyle/>
          <a:p>
            <a:r>
              <a:rPr lang="en-US" dirty="0" smtClean="0"/>
              <a:t>Set Account Assignment</a:t>
            </a:r>
            <a:endParaRPr lang="en-US" dirty="0"/>
          </a:p>
        </p:txBody>
      </p:sp>
      <p:sp>
        <p:nvSpPr>
          <p:cNvPr id="19" name="Rectangular Callout 18"/>
          <p:cNvSpPr/>
          <p:nvPr/>
        </p:nvSpPr>
        <p:spPr>
          <a:xfrm>
            <a:off x="1893608" y="1719185"/>
            <a:ext cx="2881425" cy="1151606"/>
          </a:xfrm>
          <a:prstGeom prst="wedgeRectCallout">
            <a:avLst>
              <a:gd name="adj1" fmla="val 63145"/>
              <a:gd name="adj2" fmla="val 21407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6</a:t>
            </a:r>
            <a:r>
              <a:rPr lang="en-US" sz="1600" dirty="0" smtClean="0">
                <a:solidFill>
                  <a:schemeClr val="tx1"/>
                </a:solidFill>
              </a:rPr>
              <a:t>. Default Account Assignment Category is Cost Center. You can also select WBS Element from the dropdown if needed.</a:t>
            </a:r>
            <a:endParaRPr lang="en-US" sz="1600" dirty="0">
              <a:solidFill>
                <a:schemeClr val="tx1"/>
              </a:solidFill>
            </a:endParaRPr>
          </a:p>
        </p:txBody>
      </p:sp>
      <p:sp>
        <p:nvSpPr>
          <p:cNvPr id="13" name="Slide Number Placeholder 12"/>
          <p:cNvSpPr>
            <a:spLocks noGrp="1"/>
          </p:cNvSpPr>
          <p:nvPr>
            <p:ph type="sldNum" sz="quarter" idx="12"/>
          </p:nvPr>
        </p:nvSpPr>
        <p:spPr/>
        <p:txBody>
          <a:bodyPr/>
          <a:lstStyle/>
          <a:p>
            <a:pPr algn="ctr"/>
            <a:fld id="{289C75C3-8C51-4886-8E78-AD7572BAF07D}" type="slidenum">
              <a:rPr lang="en-US" sz="1400" smtClean="0"/>
              <a:pPr algn="ctr"/>
              <a:t>11</a:t>
            </a:fld>
            <a:endParaRPr lang="en-US" sz="1400" dirty="0"/>
          </a:p>
        </p:txBody>
      </p:sp>
      <p:sp>
        <p:nvSpPr>
          <p:cNvPr id="22" name="Rectangular Callout 21"/>
          <p:cNvSpPr/>
          <p:nvPr/>
        </p:nvSpPr>
        <p:spPr>
          <a:xfrm>
            <a:off x="6183086" y="2392327"/>
            <a:ext cx="2439919" cy="914398"/>
          </a:xfrm>
          <a:prstGeom prst="wedgeRectCallout">
            <a:avLst>
              <a:gd name="adj1" fmla="val -48809"/>
              <a:gd name="adj2" fmla="val 20571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7</a:t>
            </a:r>
            <a:r>
              <a:rPr lang="en-US" sz="1600" dirty="0" smtClean="0">
                <a:solidFill>
                  <a:schemeClr val="tx1"/>
                </a:solidFill>
              </a:rPr>
              <a:t>. Enter the Cost Center or WBS Element number as applicable</a:t>
            </a:r>
            <a:endParaRPr lang="en-US" sz="1600" dirty="0">
              <a:solidFill>
                <a:schemeClr val="tx1"/>
              </a:solidFill>
            </a:endParaRPr>
          </a:p>
        </p:txBody>
      </p:sp>
      <p:sp>
        <p:nvSpPr>
          <p:cNvPr id="12" name="Rectangle 11"/>
          <p:cNvSpPr/>
          <p:nvPr/>
        </p:nvSpPr>
        <p:spPr>
          <a:xfrm>
            <a:off x="435935" y="705087"/>
            <a:ext cx="8218967" cy="923330"/>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Enter Cost Center or WBS Element information if the </a:t>
            </a:r>
            <a:r>
              <a:rPr lang="en-US" b="1" u="sng" dirty="0" smtClean="0">
                <a:effectLst>
                  <a:outerShdw blurRad="38100" dist="38100" dir="2700000" algn="tl">
                    <a:srgbClr val="000000">
                      <a:alpha val="43137"/>
                    </a:srgbClr>
                  </a:outerShdw>
                </a:effectLst>
              </a:rPr>
              <a:t>entire order</a:t>
            </a:r>
            <a:r>
              <a:rPr lang="en-US" b="1" dirty="0" smtClean="0">
                <a:effectLst>
                  <a:outerShdw blurRad="38100" dist="38100" dir="2700000" algn="tl">
                    <a:srgbClr val="000000">
                      <a:alpha val="43137"/>
                    </a:srgbClr>
                  </a:outerShdw>
                </a:effectLst>
              </a:rPr>
              <a:t> will be charged to the same cost object structure. Alternatively, if you need to charge various line items to different cost objects, this can be entered later within the Line Item Details</a:t>
            </a:r>
            <a:r>
              <a:rPr lang="en-US" b="1" dirty="0" smtClean="0">
                <a:solidFill>
                  <a:schemeClr val="bg1"/>
                </a:solidFill>
                <a:effectLst>
                  <a:outerShdw blurRad="38100" dist="38100" dir="2700000" algn="tl">
                    <a:srgbClr val="000000">
                      <a:alpha val="43137"/>
                    </a:srgbClr>
                  </a:outerShdw>
                </a:effectLst>
              </a:rPr>
              <a:t>.</a:t>
            </a:r>
            <a:endParaRPr lang="en-US" b="1" dirty="0">
              <a:solidFill>
                <a:schemeClr val="bg1"/>
              </a:solidFill>
              <a:effectLst>
                <a:outerShdw blurRad="38100" dist="38100" dir="2700000" algn="tl">
                  <a:srgbClr val="000000">
                    <a:alpha val="43137"/>
                  </a:srgbClr>
                </a:outerShdw>
              </a:effectLst>
            </a:endParaRPr>
          </a:p>
        </p:txBody>
      </p:sp>
      <p:sp>
        <p:nvSpPr>
          <p:cNvPr id="14" name="Rectangle 13"/>
          <p:cNvSpPr/>
          <p:nvPr/>
        </p:nvSpPr>
        <p:spPr>
          <a:xfrm>
            <a:off x="3862908" y="4774003"/>
            <a:ext cx="1729565" cy="24608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5613460" y="4774019"/>
            <a:ext cx="841769" cy="24429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lded Corner 14"/>
          <p:cNvSpPr/>
          <p:nvPr/>
        </p:nvSpPr>
        <p:spPr>
          <a:xfrm>
            <a:off x="5666927" y="5394352"/>
            <a:ext cx="3220163" cy="837693"/>
          </a:xfrm>
          <a:prstGeom prst="foldedCorner">
            <a:avLst>
              <a:gd name="adj" fmla="val 18814"/>
            </a:avLst>
          </a:prstGeom>
          <a:blipFill>
            <a:blip r:embed="rId4"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smtClean="0">
              <a:solidFill>
                <a:schemeClr val="tx1"/>
              </a:solidFill>
            </a:endParaRPr>
          </a:p>
          <a:p>
            <a:pPr algn="ctr"/>
            <a:r>
              <a:rPr lang="en-US" b="1" dirty="0" smtClean="0">
                <a:solidFill>
                  <a:schemeClr val="tx1"/>
                </a:solidFill>
              </a:rPr>
              <a:t>TIP: </a:t>
            </a:r>
            <a:r>
              <a:rPr lang="en-US" dirty="0" smtClean="0">
                <a:solidFill>
                  <a:schemeClr val="tx1"/>
                </a:solidFill>
              </a:rPr>
              <a:t>WBS Elements relate to grants.</a:t>
            </a:r>
            <a:endParaRPr lang="en-US" sz="1600" dirty="0" smtClean="0">
              <a:solidFill>
                <a:schemeClr val="tx1"/>
              </a:solidFill>
            </a:endParaRPr>
          </a:p>
        </p:txBody>
      </p:sp>
    </p:spTree>
    <p:extLst>
      <p:ext uri="{BB962C8B-B14F-4D97-AF65-F5344CB8AC3E}">
        <p14:creationId xmlns:p14="http://schemas.microsoft.com/office/powerpoint/2010/main" val="4244579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71" y="2174304"/>
            <a:ext cx="8722178" cy="3585600"/>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695858"/>
          </a:xfrm>
        </p:spPr>
        <p:txBody>
          <a:bodyPr>
            <a:normAutofit/>
          </a:bodyPr>
          <a:lstStyle/>
          <a:p>
            <a:r>
              <a:rPr lang="en-US" dirty="0" smtClean="0"/>
              <a:t>Complete Delivery Address </a:t>
            </a:r>
            <a:endParaRPr lang="en-US" dirty="0"/>
          </a:p>
        </p:txBody>
      </p:sp>
      <p:sp>
        <p:nvSpPr>
          <p:cNvPr id="27" name="Rectangle 26"/>
          <p:cNvSpPr/>
          <p:nvPr/>
        </p:nvSpPr>
        <p:spPr>
          <a:xfrm>
            <a:off x="3636525" y="2668772"/>
            <a:ext cx="2328846" cy="29214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1626781" y="786809"/>
            <a:ext cx="1828801" cy="1105787"/>
          </a:xfrm>
          <a:prstGeom prst="wedgeRectCallout">
            <a:avLst>
              <a:gd name="adj1" fmla="val 78266"/>
              <a:gd name="adj2" fmla="val 11660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8</a:t>
            </a:r>
            <a:r>
              <a:rPr lang="en-US" sz="1600" dirty="0" smtClean="0">
                <a:solidFill>
                  <a:schemeClr val="tx1"/>
                </a:solidFill>
              </a:rPr>
              <a:t>. Select the Delivery Address / Performance Location tab </a:t>
            </a:r>
            <a:endParaRPr lang="en-US" sz="1600" dirty="0">
              <a:solidFill>
                <a:schemeClr val="tx1"/>
              </a:solidFill>
            </a:endParaRPr>
          </a:p>
        </p:txBody>
      </p:sp>
      <p:sp>
        <p:nvSpPr>
          <p:cNvPr id="18" name="Slide Number Placeholder 17"/>
          <p:cNvSpPr>
            <a:spLocks noGrp="1"/>
          </p:cNvSpPr>
          <p:nvPr>
            <p:ph type="sldNum" sz="quarter" idx="12"/>
          </p:nvPr>
        </p:nvSpPr>
        <p:spPr/>
        <p:txBody>
          <a:bodyPr/>
          <a:lstStyle/>
          <a:p>
            <a:pPr algn="ctr"/>
            <a:fld id="{289C75C3-8C51-4886-8E78-AD7572BAF07D}" type="slidenum">
              <a:rPr lang="en-US" sz="1400" smtClean="0"/>
              <a:pPr algn="ctr"/>
              <a:t>12</a:t>
            </a:fld>
            <a:endParaRPr lang="en-US" sz="1400" dirty="0"/>
          </a:p>
        </p:txBody>
      </p:sp>
    </p:spTree>
    <p:extLst>
      <p:ext uri="{BB962C8B-B14F-4D97-AF65-F5344CB8AC3E}">
        <p14:creationId xmlns:p14="http://schemas.microsoft.com/office/powerpoint/2010/main" val="911777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78" y="1737518"/>
            <a:ext cx="8496860" cy="3627018"/>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Rectangular Callout 18"/>
          <p:cNvSpPr/>
          <p:nvPr/>
        </p:nvSpPr>
        <p:spPr>
          <a:xfrm>
            <a:off x="4933510" y="4518836"/>
            <a:ext cx="2328527" cy="712381"/>
          </a:xfrm>
          <a:prstGeom prst="wedgeRectCallout">
            <a:avLst>
              <a:gd name="adj1" fmla="val -92166"/>
              <a:gd name="adj2" fmla="val -14709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9</a:t>
            </a:r>
            <a:r>
              <a:rPr lang="en-US" sz="1600" dirty="0" smtClean="0">
                <a:solidFill>
                  <a:schemeClr val="tx1"/>
                </a:solidFill>
              </a:rPr>
              <a:t>. Complete contact person, floor, room, etc.</a:t>
            </a:r>
            <a:endParaRPr lang="en-US" sz="1600" dirty="0">
              <a:solidFill>
                <a:schemeClr val="tx1"/>
              </a:solidFill>
            </a:endParaRPr>
          </a:p>
        </p:txBody>
      </p:sp>
      <p:sp>
        <p:nvSpPr>
          <p:cNvPr id="20" name="Rectangle 19"/>
          <p:cNvSpPr/>
          <p:nvPr/>
        </p:nvSpPr>
        <p:spPr>
          <a:xfrm>
            <a:off x="168166" y="715721"/>
            <a:ext cx="8784448" cy="923330"/>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Delivery information flows in from Personal Settings and reflects your </a:t>
            </a:r>
            <a:r>
              <a:rPr lang="en-US" b="1" i="1" u="sng" dirty="0" smtClean="0">
                <a:effectLst>
                  <a:outerShdw blurRad="38100" dist="38100" dir="2700000" algn="tl">
                    <a:srgbClr val="000000">
                      <a:alpha val="43137"/>
                    </a:srgbClr>
                  </a:outerShdw>
                </a:effectLst>
              </a:rPr>
              <a:t>building address</a:t>
            </a:r>
            <a:r>
              <a:rPr lang="en-US" b="1" i="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only. The Shopper must add the Contact Person, Floor, and Room </a:t>
            </a:r>
            <a:r>
              <a:rPr lang="en-US" b="1" dirty="0">
                <a:effectLst>
                  <a:outerShdw blurRad="38100" dist="38100" dir="2700000" algn="tl">
                    <a:srgbClr val="000000">
                      <a:alpha val="43137"/>
                    </a:srgbClr>
                  </a:outerShdw>
                </a:effectLst>
              </a:rPr>
              <a:t>N</a:t>
            </a:r>
            <a:r>
              <a:rPr lang="en-US" b="1" dirty="0" smtClean="0">
                <a:effectLst>
                  <a:outerShdw blurRad="38100" dist="38100" dir="2700000" algn="tl">
                    <a:srgbClr val="000000">
                      <a:alpha val="43137"/>
                    </a:srgbClr>
                  </a:outerShdw>
                </a:effectLst>
              </a:rPr>
              <a:t>umber, etc. This must be completed for each cart and will populate to all line items placed in the cart.</a:t>
            </a:r>
            <a:endParaRPr lang="en-US" b="1" dirty="0">
              <a:effectLst>
                <a:outerShdw blurRad="38100" dist="38100" dir="2700000" algn="tl">
                  <a:srgbClr val="000000">
                    <a:alpha val="43137"/>
                  </a:srgbClr>
                </a:outerShdw>
              </a:effectLst>
            </a:endParaRPr>
          </a:p>
        </p:txBody>
      </p:sp>
      <p:sp>
        <p:nvSpPr>
          <p:cNvPr id="27" name="Rectangle 26"/>
          <p:cNvSpPr/>
          <p:nvPr/>
        </p:nvSpPr>
        <p:spPr>
          <a:xfrm>
            <a:off x="3927909" y="2275367"/>
            <a:ext cx="2292138" cy="28695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95313" y="3557997"/>
            <a:ext cx="2366682" cy="22869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104339" y="3795823"/>
            <a:ext cx="2093363" cy="23416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pPr algn="ctr"/>
            <a:fld id="{289C75C3-8C51-4886-8E78-AD7572BAF07D}" type="slidenum">
              <a:rPr lang="en-US" sz="1400" smtClean="0"/>
              <a:pPr algn="ctr"/>
              <a:t>13</a:t>
            </a:fld>
            <a:endParaRPr lang="en-US" sz="1400" dirty="0"/>
          </a:p>
        </p:txBody>
      </p:sp>
      <p:sp>
        <p:nvSpPr>
          <p:cNvPr id="15" name="Folded Corner 14"/>
          <p:cNvSpPr/>
          <p:nvPr/>
        </p:nvSpPr>
        <p:spPr>
          <a:xfrm>
            <a:off x="265815" y="4529470"/>
            <a:ext cx="4433776" cy="1828299"/>
          </a:xfrm>
          <a:prstGeom prst="foldedCorner">
            <a:avLst>
              <a:gd name="adj" fmla="val 18814"/>
            </a:avLst>
          </a:prstGeom>
          <a:blipFill>
            <a:blip r:embed="rId4"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Important: </a:t>
            </a:r>
            <a:r>
              <a:rPr lang="en-US" dirty="0" smtClean="0">
                <a:solidFill>
                  <a:schemeClr val="tx1"/>
                </a:solidFill>
              </a:rPr>
              <a:t>Be sure to enter the delivery information at Set Values. Bypassing entry of the contact person, floor, and room number within Set Values will require the information to be entered for each line item in the bottom Details section.</a:t>
            </a:r>
            <a:endParaRPr lang="en-US" sz="1600" dirty="0" smtClean="0">
              <a:solidFill>
                <a:schemeClr val="tx1"/>
              </a:solidFill>
            </a:endParaRPr>
          </a:p>
        </p:txBody>
      </p:sp>
      <p:sp>
        <p:nvSpPr>
          <p:cNvPr id="17" name="Title 1"/>
          <p:cNvSpPr>
            <a:spLocks noGrp="1"/>
          </p:cNvSpPr>
          <p:nvPr>
            <p:ph type="title"/>
          </p:nvPr>
        </p:nvSpPr>
        <p:spPr>
          <a:xfrm>
            <a:off x="297712" y="83460"/>
            <a:ext cx="8389088" cy="695858"/>
          </a:xfrm>
        </p:spPr>
        <p:txBody>
          <a:bodyPr>
            <a:normAutofit/>
          </a:bodyPr>
          <a:lstStyle/>
          <a:p>
            <a:r>
              <a:rPr lang="en-US" dirty="0" smtClean="0"/>
              <a:t>Complete Delivery Address </a:t>
            </a:r>
            <a:endParaRPr lang="en-US" dirty="0"/>
          </a:p>
        </p:txBody>
      </p:sp>
    </p:spTree>
    <p:extLst>
      <p:ext uri="{BB962C8B-B14F-4D97-AF65-F5344CB8AC3E}">
        <p14:creationId xmlns:p14="http://schemas.microsoft.com/office/powerpoint/2010/main" val="795092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78" y="1737518"/>
            <a:ext cx="8496860" cy="3627018"/>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695858"/>
          </a:xfrm>
        </p:spPr>
        <p:txBody>
          <a:bodyPr>
            <a:normAutofit/>
          </a:bodyPr>
          <a:lstStyle/>
          <a:p>
            <a:r>
              <a:rPr lang="en-US" dirty="0" smtClean="0"/>
              <a:t>Setting </a:t>
            </a:r>
            <a:r>
              <a:rPr lang="en-US" dirty="0" smtClean="0"/>
              <a:t>An </a:t>
            </a:r>
            <a:r>
              <a:rPr lang="en-US" dirty="0" smtClean="0"/>
              <a:t>Alternate Delivery Building</a:t>
            </a:r>
            <a:endParaRPr lang="en-US" dirty="0"/>
          </a:p>
        </p:txBody>
      </p:sp>
      <p:sp>
        <p:nvSpPr>
          <p:cNvPr id="20" name="Rectangle 19"/>
          <p:cNvSpPr/>
          <p:nvPr/>
        </p:nvSpPr>
        <p:spPr>
          <a:xfrm>
            <a:off x="168166" y="715721"/>
            <a:ext cx="8784448" cy="900246"/>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1750" b="1" dirty="0" smtClean="0">
                <a:effectLst>
                  <a:outerShdw blurRad="38100" dist="38100" dir="2700000" algn="tl">
                    <a:srgbClr val="000000">
                      <a:alpha val="43137"/>
                    </a:srgbClr>
                  </a:outerShdw>
                </a:effectLst>
              </a:rPr>
              <a:t>At the Shopper’s choosing, you can enter an alternate building for delivery on a cart-by-cart basis. After selecting the new building by number, complete the section with contact person’s name and room and floor numbers.</a:t>
            </a:r>
            <a:endParaRPr lang="en-US" sz="1750" b="1" dirty="0">
              <a:effectLst>
                <a:outerShdw blurRad="38100" dist="38100" dir="2700000" algn="tl">
                  <a:srgbClr val="000000">
                    <a:alpha val="43137"/>
                  </a:srgbClr>
                </a:outerShdw>
              </a:effectLst>
            </a:endParaRPr>
          </a:p>
        </p:txBody>
      </p:sp>
      <p:sp>
        <p:nvSpPr>
          <p:cNvPr id="27" name="Rectangle 26"/>
          <p:cNvSpPr/>
          <p:nvPr/>
        </p:nvSpPr>
        <p:spPr>
          <a:xfrm>
            <a:off x="3927909" y="2286001"/>
            <a:ext cx="2292138" cy="276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856820" y="3058267"/>
            <a:ext cx="1396743" cy="25909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fld id="{289C75C3-8C51-4886-8E78-AD7572BAF07D}" type="slidenum">
              <a:rPr lang="en-US" smtClean="0"/>
              <a:pPr/>
              <a:t>14</a:t>
            </a:fld>
            <a:endParaRPr lang="en-US" dirty="0"/>
          </a:p>
        </p:txBody>
      </p:sp>
      <p:sp>
        <p:nvSpPr>
          <p:cNvPr id="11" name="Rectangular Callout 10"/>
          <p:cNvSpPr/>
          <p:nvPr/>
        </p:nvSpPr>
        <p:spPr>
          <a:xfrm>
            <a:off x="4731492" y="4486937"/>
            <a:ext cx="2806992" cy="1605518"/>
          </a:xfrm>
          <a:prstGeom prst="wedgeRectCallout">
            <a:avLst>
              <a:gd name="adj1" fmla="val -100499"/>
              <a:gd name="adj2" fmla="val -12808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If desired, click the possible entries icon and select alternate building by speed sort number. Remember to add in the contact person, floor, and room number.</a:t>
            </a:r>
            <a:endParaRPr lang="en-US" sz="1600" dirty="0">
              <a:solidFill>
                <a:schemeClr val="tx1"/>
              </a:solidFill>
            </a:endParaRPr>
          </a:p>
        </p:txBody>
      </p:sp>
      <p:sp>
        <p:nvSpPr>
          <p:cNvPr id="10" name="Folded Corner 9"/>
          <p:cNvSpPr/>
          <p:nvPr/>
        </p:nvSpPr>
        <p:spPr>
          <a:xfrm>
            <a:off x="297712" y="4795284"/>
            <a:ext cx="4167962" cy="1605516"/>
          </a:xfrm>
          <a:prstGeom prst="foldedCorner">
            <a:avLst>
              <a:gd name="adj" fmla="val 18814"/>
            </a:avLst>
          </a:prstGeom>
          <a:blipFill>
            <a:blip r:embed="rId4"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Important: </a:t>
            </a:r>
            <a:r>
              <a:rPr lang="en-US" dirty="0" smtClean="0">
                <a:solidFill>
                  <a:schemeClr val="tx1"/>
                </a:solidFill>
              </a:rPr>
              <a:t>Remember to select replacement delivery addresses through the menu search based on building code. Do not freehand building information other than C/O, floor, and room.</a:t>
            </a:r>
            <a:endParaRPr lang="en-US" sz="1600" dirty="0" smtClean="0">
              <a:solidFill>
                <a:schemeClr val="tx1"/>
              </a:solidFill>
            </a:endParaRPr>
          </a:p>
        </p:txBody>
      </p:sp>
    </p:spTree>
    <p:extLst>
      <p:ext uri="{BB962C8B-B14F-4D97-AF65-F5344CB8AC3E}">
        <p14:creationId xmlns:p14="http://schemas.microsoft.com/office/powerpoint/2010/main" val="395365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61" y="1462863"/>
            <a:ext cx="7970837" cy="3124200"/>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76446" y="83460"/>
            <a:ext cx="8606297" cy="695858"/>
          </a:xfrm>
        </p:spPr>
        <p:txBody>
          <a:bodyPr>
            <a:noAutofit/>
          </a:bodyPr>
          <a:lstStyle/>
          <a:p>
            <a:r>
              <a:rPr lang="en-US" dirty="0" smtClean="0"/>
              <a:t>Finish Header Values</a:t>
            </a:r>
            <a:endParaRPr lang="en-US" dirty="0"/>
          </a:p>
        </p:txBody>
      </p:sp>
      <p:sp>
        <p:nvSpPr>
          <p:cNvPr id="19" name="Rectangular Callout 18"/>
          <p:cNvSpPr/>
          <p:nvPr/>
        </p:nvSpPr>
        <p:spPr>
          <a:xfrm>
            <a:off x="5878922" y="2749275"/>
            <a:ext cx="2117017" cy="703501"/>
          </a:xfrm>
          <a:prstGeom prst="wedgeRectCallout">
            <a:avLst>
              <a:gd name="adj1" fmla="val 50690"/>
              <a:gd name="adj2" fmla="val 14366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10. Click OK to finish Set Values</a:t>
            </a:r>
            <a:endParaRPr lang="en-US" sz="1600" dirty="0">
              <a:solidFill>
                <a:schemeClr val="tx1"/>
              </a:solidFill>
            </a:endParaRPr>
          </a:p>
        </p:txBody>
      </p:sp>
      <p:sp>
        <p:nvSpPr>
          <p:cNvPr id="13" name="Slide Number Placeholder 12"/>
          <p:cNvSpPr>
            <a:spLocks noGrp="1"/>
          </p:cNvSpPr>
          <p:nvPr>
            <p:ph type="sldNum" sz="quarter" idx="12"/>
          </p:nvPr>
        </p:nvSpPr>
        <p:spPr/>
        <p:txBody>
          <a:bodyPr/>
          <a:lstStyle/>
          <a:p>
            <a:pPr algn="ctr"/>
            <a:fld id="{289C75C3-8C51-4886-8E78-AD7572BAF07D}" type="slidenum">
              <a:rPr lang="en-US" sz="1400" smtClean="0"/>
              <a:pPr algn="ctr"/>
              <a:t>15</a:t>
            </a:fld>
            <a:endParaRPr lang="en-US" sz="1400" dirty="0"/>
          </a:p>
        </p:txBody>
      </p:sp>
      <p:sp>
        <p:nvSpPr>
          <p:cNvPr id="9" name="Rectangle 8"/>
          <p:cNvSpPr/>
          <p:nvPr/>
        </p:nvSpPr>
        <p:spPr>
          <a:xfrm>
            <a:off x="7981002" y="4189733"/>
            <a:ext cx="435428" cy="31568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54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542" y="1853830"/>
            <a:ext cx="3573536" cy="410673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08344" y="83460"/>
            <a:ext cx="8378456" cy="731520"/>
          </a:xfrm>
        </p:spPr>
        <p:txBody>
          <a:bodyPr/>
          <a:lstStyle/>
          <a:p>
            <a:r>
              <a:rPr lang="en-US" dirty="0" smtClean="0"/>
              <a:t>Select Steelcase Catalog from Add Item Menu</a:t>
            </a:r>
            <a:endParaRPr lang="en-US" sz="1600" dirty="0"/>
          </a:p>
        </p:txBody>
      </p:sp>
      <p:sp>
        <p:nvSpPr>
          <p:cNvPr id="21" name="Rectangle 20"/>
          <p:cNvSpPr/>
          <p:nvPr/>
        </p:nvSpPr>
        <p:spPr>
          <a:xfrm>
            <a:off x="2052084" y="2137144"/>
            <a:ext cx="871869" cy="40403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27321" y="747618"/>
            <a:ext cx="7825563" cy="369332"/>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E-Catalog items are ordered through the Add Item dropdown menu. </a:t>
            </a:r>
            <a:endParaRPr lang="en-US" b="1" dirty="0">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lstStyle/>
          <a:p>
            <a:fld id="{289C75C3-8C51-4886-8E78-AD7572BAF07D}" type="slidenum">
              <a:rPr lang="en-US" smtClean="0"/>
              <a:pPr/>
              <a:t>16</a:t>
            </a:fld>
            <a:endParaRPr lang="en-US" dirty="0"/>
          </a:p>
        </p:txBody>
      </p:sp>
      <p:sp>
        <p:nvSpPr>
          <p:cNvPr id="19" name="Rectangular Callout 18"/>
          <p:cNvSpPr/>
          <p:nvPr/>
        </p:nvSpPr>
        <p:spPr>
          <a:xfrm>
            <a:off x="4391246" y="2083981"/>
            <a:ext cx="2849525" cy="1212112"/>
          </a:xfrm>
          <a:prstGeom prst="wedgeRectCallout">
            <a:avLst>
              <a:gd name="adj1" fmla="val -60381"/>
              <a:gd name="adj2" fmla="val 20030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11. Click Add Item and select Steelcase Catalog. </a:t>
            </a:r>
          </a:p>
          <a:p>
            <a:pPr algn="ctr"/>
            <a:r>
              <a:rPr lang="en-US" sz="1600" dirty="0" smtClean="0">
                <a:solidFill>
                  <a:schemeClr val="tx1"/>
                </a:solidFill>
              </a:rPr>
              <a:t>Shopper will be transferred </a:t>
            </a:r>
            <a:endParaRPr lang="en-US" sz="1600" dirty="0">
              <a:solidFill>
                <a:schemeClr val="tx1"/>
              </a:solidFill>
            </a:endParaRPr>
          </a:p>
          <a:p>
            <a:pPr algn="ctr"/>
            <a:r>
              <a:rPr lang="en-US" sz="1600" dirty="0" smtClean="0">
                <a:solidFill>
                  <a:schemeClr val="tx1"/>
                </a:solidFill>
              </a:rPr>
              <a:t>to the Steelcase e-catalog.</a:t>
            </a:r>
            <a:endParaRPr lang="en-US" sz="1600" dirty="0">
              <a:solidFill>
                <a:schemeClr val="tx1"/>
              </a:solidFill>
            </a:endParaRPr>
          </a:p>
        </p:txBody>
      </p:sp>
      <p:sp>
        <p:nvSpPr>
          <p:cNvPr id="14" name="Rectangle 13"/>
          <p:cNvSpPr/>
          <p:nvPr/>
        </p:nvSpPr>
        <p:spPr>
          <a:xfrm>
            <a:off x="2094238" y="5208078"/>
            <a:ext cx="2371435" cy="26769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316" y="1126423"/>
            <a:ext cx="5438405" cy="518064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17</a:t>
            </a:fld>
            <a:endParaRPr lang="en-US" sz="1400" dirty="0">
              <a:effectLst>
                <a:outerShdw blurRad="38100" dist="38100" dir="2700000" algn="tl">
                  <a:srgbClr val="000000">
                    <a:alpha val="43137"/>
                  </a:srgbClr>
                </a:outerShdw>
              </a:effectLst>
            </a:endParaRPr>
          </a:p>
        </p:txBody>
      </p:sp>
      <p:sp>
        <p:nvSpPr>
          <p:cNvPr id="10" name="Rectangle 9"/>
          <p:cNvSpPr/>
          <p:nvPr/>
        </p:nvSpPr>
        <p:spPr>
          <a:xfrm>
            <a:off x="1222744" y="2902691"/>
            <a:ext cx="1095153" cy="173310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ular Callout 10"/>
          <p:cNvSpPr/>
          <p:nvPr/>
        </p:nvSpPr>
        <p:spPr>
          <a:xfrm>
            <a:off x="2977531" y="1807535"/>
            <a:ext cx="3125557" cy="956933"/>
          </a:xfrm>
          <a:prstGeom prst="wedgeRectCallout">
            <a:avLst>
              <a:gd name="adj1" fmla="val -68434"/>
              <a:gd name="adj2" fmla="val 9886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12. For standard products, utilize the category menu on the left for needed item(s). </a:t>
            </a:r>
            <a:endParaRPr lang="en-US" sz="1600" dirty="0">
              <a:solidFill>
                <a:schemeClr val="tx1"/>
              </a:solidFill>
            </a:endParaRPr>
          </a:p>
        </p:txBody>
      </p:sp>
      <p:sp>
        <p:nvSpPr>
          <p:cNvPr id="13" name="Rectangle 12"/>
          <p:cNvSpPr/>
          <p:nvPr/>
        </p:nvSpPr>
        <p:spPr>
          <a:xfrm>
            <a:off x="2339165" y="1637416"/>
            <a:ext cx="510361" cy="24454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308344" y="83460"/>
            <a:ext cx="8378456" cy="731520"/>
          </a:xfrm>
        </p:spPr>
        <p:txBody>
          <a:bodyPr/>
          <a:lstStyle/>
          <a:p>
            <a:r>
              <a:rPr lang="en-US" dirty="0" smtClean="0"/>
              <a:t>Select Standard Items To Order</a:t>
            </a:r>
            <a:endParaRPr lang="en-US" sz="1600" dirty="0"/>
          </a:p>
        </p:txBody>
      </p:sp>
      <p:sp>
        <p:nvSpPr>
          <p:cNvPr id="15" name="Rectangular Callout 14"/>
          <p:cNvSpPr/>
          <p:nvPr/>
        </p:nvSpPr>
        <p:spPr>
          <a:xfrm>
            <a:off x="5671112" y="744323"/>
            <a:ext cx="2303306" cy="733603"/>
          </a:xfrm>
          <a:prstGeom prst="wedgeRectCallout">
            <a:avLst>
              <a:gd name="adj1" fmla="val -167827"/>
              <a:gd name="adj2" fmla="val 7502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Shoppers can also search for products by keyword</a:t>
            </a:r>
            <a:endParaRPr lang="en-US" sz="1600" dirty="0">
              <a:solidFill>
                <a:schemeClr val="tx1"/>
              </a:solidFill>
            </a:endParaRPr>
          </a:p>
        </p:txBody>
      </p:sp>
      <p:sp>
        <p:nvSpPr>
          <p:cNvPr id="16" name="Folded Corner 15"/>
          <p:cNvSpPr/>
          <p:nvPr/>
        </p:nvSpPr>
        <p:spPr>
          <a:xfrm>
            <a:off x="4986670" y="5071730"/>
            <a:ext cx="4072269" cy="1371601"/>
          </a:xfrm>
          <a:prstGeom prst="foldedCorner">
            <a:avLst>
              <a:gd name="adj" fmla="val 18814"/>
            </a:avLst>
          </a:prstGeom>
          <a:blipFill>
            <a:blip r:embed="rId3"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endParaRPr>
          </a:p>
          <a:p>
            <a:pPr algn="ctr"/>
            <a:r>
              <a:rPr lang="en-US" b="1" dirty="0" smtClean="0">
                <a:solidFill>
                  <a:schemeClr val="tx1"/>
                </a:solidFill>
              </a:rPr>
              <a:t>Note: </a:t>
            </a:r>
            <a:r>
              <a:rPr lang="en-US" dirty="0" smtClean="0">
                <a:solidFill>
                  <a:schemeClr val="tx1"/>
                </a:solidFill>
              </a:rPr>
              <a:t>E-Catalog orders will time out after several minutes of inactivity. It is a good idea to move through the shopping process expeditiously and in one sitting.</a:t>
            </a:r>
            <a:endParaRPr lang="en-US" sz="1600" dirty="0" smtClean="0">
              <a:solidFill>
                <a:schemeClr val="tx1"/>
              </a:solidFill>
            </a:endParaRPr>
          </a:p>
        </p:txBody>
      </p:sp>
    </p:spTree>
    <p:extLst>
      <p:ext uri="{BB962C8B-B14F-4D97-AF65-F5344CB8AC3E}">
        <p14:creationId xmlns:p14="http://schemas.microsoft.com/office/powerpoint/2010/main" val="1644476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73" y="872424"/>
            <a:ext cx="7446963" cy="54959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18</a:t>
            </a:fld>
            <a:endParaRPr lang="en-US" sz="1400" dirty="0">
              <a:effectLst>
                <a:outerShdw blurRad="38100" dist="38100" dir="2700000" algn="tl">
                  <a:srgbClr val="000000">
                    <a:alpha val="43137"/>
                  </a:srgbClr>
                </a:outerShdw>
              </a:effectLst>
            </a:endParaRPr>
          </a:p>
        </p:txBody>
      </p:sp>
      <p:sp>
        <p:nvSpPr>
          <p:cNvPr id="10" name="Rectangle 9"/>
          <p:cNvSpPr/>
          <p:nvPr/>
        </p:nvSpPr>
        <p:spPr>
          <a:xfrm>
            <a:off x="2286000" y="2647510"/>
            <a:ext cx="5784111" cy="364696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ular Callout 10"/>
          <p:cNvSpPr/>
          <p:nvPr/>
        </p:nvSpPr>
        <p:spPr>
          <a:xfrm>
            <a:off x="4891392" y="719513"/>
            <a:ext cx="3125557" cy="1236878"/>
          </a:xfrm>
          <a:prstGeom prst="wedgeRectCallout">
            <a:avLst>
              <a:gd name="adj1" fmla="val -35435"/>
              <a:gd name="adj2" fmla="val 10491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13. Shoppers can view various models and products within each category. Navigate menu choices to locate item(s).</a:t>
            </a:r>
            <a:endParaRPr lang="en-US" sz="1600" dirty="0">
              <a:solidFill>
                <a:schemeClr val="tx1"/>
              </a:solidFill>
            </a:endParaRPr>
          </a:p>
        </p:txBody>
      </p:sp>
      <p:sp>
        <p:nvSpPr>
          <p:cNvPr id="14" name="Title 1"/>
          <p:cNvSpPr>
            <a:spLocks noGrp="1"/>
          </p:cNvSpPr>
          <p:nvPr>
            <p:ph type="title"/>
          </p:nvPr>
        </p:nvSpPr>
        <p:spPr>
          <a:xfrm>
            <a:off x="308344" y="83460"/>
            <a:ext cx="8378456" cy="731520"/>
          </a:xfrm>
        </p:spPr>
        <p:txBody>
          <a:bodyPr/>
          <a:lstStyle/>
          <a:p>
            <a:r>
              <a:rPr lang="en-US" dirty="0" smtClean="0"/>
              <a:t>Select Standard Items To Order</a:t>
            </a:r>
            <a:endParaRPr lang="en-US" sz="1600" dirty="0"/>
          </a:p>
        </p:txBody>
      </p:sp>
    </p:spTree>
    <p:extLst>
      <p:ext uri="{BB962C8B-B14F-4D97-AF65-F5344CB8AC3E}">
        <p14:creationId xmlns:p14="http://schemas.microsoft.com/office/powerpoint/2010/main" val="1644476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832884"/>
            <a:ext cx="6048375" cy="56388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19</a:t>
            </a:fld>
            <a:endParaRPr lang="en-US" sz="1400" dirty="0">
              <a:effectLst>
                <a:outerShdw blurRad="38100" dist="38100" dir="2700000" algn="tl">
                  <a:srgbClr val="000000">
                    <a:alpha val="43137"/>
                  </a:srgbClr>
                </a:outerShdw>
              </a:effectLst>
            </a:endParaRPr>
          </a:p>
        </p:txBody>
      </p:sp>
      <p:sp>
        <p:nvSpPr>
          <p:cNvPr id="10" name="Rectangle 9"/>
          <p:cNvSpPr/>
          <p:nvPr/>
        </p:nvSpPr>
        <p:spPr>
          <a:xfrm>
            <a:off x="1626781" y="3487479"/>
            <a:ext cx="1690578" cy="133970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ular Callout 10"/>
          <p:cNvSpPr/>
          <p:nvPr/>
        </p:nvSpPr>
        <p:spPr>
          <a:xfrm>
            <a:off x="6199195" y="4253023"/>
            <a:ext cx="2689623" cy="1446028"/>
          </a:xfrm>
          <a:prstGeom prst="wedgeRectCallout">
            <a:avLst>
              <a:gd name="adj1" fmla="val -75734"/>
              <a:gd name="adj2" fmla="val -10708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14. Many items, particularly seating, can be customized based on color, finish, fabric, etc. Check options when applicable.</a:t>
            </a:r>
            <a:endParaRPr lang="en-US" sz="1600" dirty="0">
              <a:solidFill>
                <a:schemeClr val="tx1"/>
              </a:solidFill>
            </a:endParaRPr>
          </a:p>
        </p:txBody>
      </p:sp>
      <p:sp>
        <p:nvSpPr>
          <p:cNvPr id="12" name="Rectangular Callout 11"/>
          <p:cNvSpPr/>
          <p:nvPr/>
        </p:nvSpPr>
        <p:spPr>
          <a:xfrm>
            <a:off x="4044331" y="896681"/>
            <a:ext cx="2505325" cy="964016"/>
          </a:xfrm>
          <a:prstGeom prst="wedgeRectCallout">
            <a:avLst>
              <a:gd name="adj1" fmla="val -80099"/>
              <a:gd name="adj2" fmla="val 14485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Product summary reflects details, item price range, etc.</a:t>
            </a:r>
            <a:endParaRPr lang="en-US" sz="1600" dirty="0">
              <a:solidFill>
                <a:schemeClr val="tx1"/>
              </a:solidFill>
            </a:endParaRPr>
          </a:p>
        </p:txBody>
      </p:sp>
      <p:sp>
        <p:nvSpPr>
          <p:cNvPr id="13" name="Rectangle 12"/>
          <p:cNvSpPr/>
          <p:nvPr/>
        </p:nvSpPr>
        <p:spPr>
          <a:xfrm>
            <a:off x="3934047" y="3498113"/>
            <a:ext cx="1499189" cy="71237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p:nvPr>
        </p:nvSpPr>
        <p:spPr>
          <a:xfrm>
            <a:off x="308344" y="83460"/>
            <a:ext cx="8378456" cy="731520"/>
          </a:xfrm>
        </p:spPr>
        <p:txBody>
          <a:bodyPr/>
          <a:lstStyle/>
          <a:p>
            <a:r>
              <a:rPr lang="en-US" dirty="0" smtClean="0"/>
              <a:t>Select Standard Items To Order</a:t>
            </a:r>
            <a:endParaRPr lang="en-US" sz="1600" dirty="0"/>
          </a:p>
        </p:txBody>
      </p:sp>
    </p:spTree>
    <p:extLst>
      <p:ext uri="{BB962C8B-B14F-4D97-AF65-F5344CB8AC3E}">
        <p14:creationId xmlns:p14="http://schemas.microsoft.com/office/powerpoint/2010/main" val="1644476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lstStyle/>
          <a:p>
            <a:pPr eaLnBrk="1" hangingPunct="1">
              <a:defRPr/>
            </a:pPr>
            <a:r>
              <a:rPr lang="en-US" dirty="0" smtClean="0"/>
              <a:t>Introduction</a:t>
            </a:r>
          </a:p>
        </p:txBody>
      </p:sp>
      <p:sp>
        <p:nvSpPr>
          <p:cNvPr id="8" name="TextBox 7"/>
          <p:cNvSpPr txBox="1"/>
          <p:nvPr/>
        </p:nvSpPr>
        <p:spPr>
          <a:xfrm>
            <a:off x="350160" y="647242"/>
            <a:ext cx="8442965" cy="5016758"/>
          </a:xfrm>
          <a:prstGeom prst="rect">
            <a:avLst/>
          </a:prstGeom>
          <a:noFill/>
        </p:spPr>
        <p:txBody>
          <a:bodyPr wrap="square" rtlCol="0">
            <a:spAutoFit/>
          </a:bodyPr>
          <a:lstStyle/>
          <a:p>
            <a:r>
              <a:rPr lang="en-US" sz="2000" dirty="0" smtClean="0"/>
              <a:t>These reference materials show specifically how to use the Steelcase </a:t>
            </a:r>
          </a:p>
          <a:p>
            <a:r>
              <a:rPr lang="en-US" sz="2000" dirty="0" smtClean="0"/>
              <a:t>e-catalog to purchase furniture within the Supplier Relationship Management (SRM) system.</a:t>
            </a:r>
          </a:p>
          <a:p>
            <a:endParaRPr lang="en-US" sz="2000" dirty="0" smtClean="0"/>
          </a:p>
          <a:p>
            <a:r>
              <a:rPr lang="en-US" sz="2000" dirty="0" smtClean="0"/>
              <a:t>Departmental staff placing orders must first hold the SRM Shopper role and have the related tab within </a:t>
            </a:r>
            <a:r>
              <a:rPr lang="en-US" sz="2000" i="1" dirty="0" smtClean="0"/>
              <a:t>my</a:t>
            </a:r>
            <a:r>
              <a:rPr lang="en-US" sz="2000" dirty="0" smtClean="0"/>
              <a:t>UK. If needed, additional information is available on the Purchasing website at</a:t>
            </a:r>
            <a:r>
              <a:rPr lang="en-US" sz="2000" dirty="0"/>
              <a:t>: </a:t>
            </a:r>
            <a:r>
              <a:rPr lang="en-US" sz="2000" dirty="0" smtClean="0">
                <a:hlinkClick r:id="rId4"/>
              </a:rPr>
              <a:t>http</a:t>
            </a:r>
            <a:r>
              <a:rPr lang="en-US" sz="2000" dirty="0">
                <a:hlinkClick r:id="rId4"/>
              </a:rPr>
              <a:t>://</a:t>
            </a:r>
            <a:r>
              <a:rPr lang="en-US" sz="2000" dirty="0" smtClean="0">
                <a:hlinkClick r:id="rId4"/>
              </a:rPr>
              <a:t>www.uky.edu/Purchasing/SRM.htm</a:t>
            </a:r>
            <a:endParaRPr lang="en-US" sz="2000" dirty="0" smtClean="0"/>
          </a:p>
          <a:p>
            <a:endParaRPr lang="en-US" sz="2000" dirty="0">
              <a:solidFill>
                <a:schemeClr val="accent1">
                  <a:lumMod val="75000"/>
                </a:schemeClr>
              </a:solidFill>
            </a:endParaRPr>
          </a:p>
          <a:p>
            <a:pPr marL="342900" indent="-342900">
              <a:buFont typeface="Arial" panose="020B0604020202020204" pitchFamily="34" charset="0"/>
              <a:buChar char="•"/>
            </a:pPr>
            <a:r>
              <a:rPr lang="en-US" sz="2000" dirty="0"/>
              <a:t>How-To Guide for Establishing Roles, including information on booking and taking the online </a:t>
            </a:r>
            <a:r>
              <a:rPr lang="en-US" sz="2000" dirty="0" smtClean="0"/>
              <a:t>curriculum to receive </a:t>
            </a:r>
            <a:r>
              <a:rPr lang="en-US" sz="2000" dirty="0"/>
              <a:t>the Shopper tab in </a:t>
            </a:r>
            <a:r>
              <a:rPr lang="en-US" sz="2000" i="1" dirty="0"/>
              <a:t>my</a:t>
            </a:r>
            <a:r>
              <a:rPr lang="en-US" sz="2000" dirty="0"/>
              <a:t>UK.</a:t>
            </a:r>
          </a:p>
          <a:p>
            <a:pPr marL="342900" indent="-342900">
              <a:buFont typeface="Arial" panose="020B0604020202020204" pitchFamily="34" charset="0"/>
              <a:buChar char="•"/>
            </a:pPr>
            <a:r>
              <a:rPr lang="en-US" sz="2000" dirty="0" smtClean="0"/>
              <a:t>Full SRM Shopper Training Guides</a:t>
            </a:r>
          </a:p>
          <a:p>
            <a:pPr marL="342900" indent="-342900">
              <a:buFont typeface="Arial" panose="020B0604020202020204" pitchFamily="34" charset="0"/>
              <a:buChar char="•"/>
            </a:pPr>
            <a:endParaRPr lang="en-US" sz="2000" dirty="0"/>
          </a:p>
          <a:p>
            <a:r>
              <a:rPr lang="en-US" sz="2000" dirty="0"/>
              <a:t>This </a:t>
            </a:r>
            <a:r>
              <a:rPr lang="en-US" sz="2000" dirty="0" smtClean="0"/>
              <a:t>Quick Reference Guide assumes </a:t>
            </a:r>
            <a:r>
              <a:rPr lang="en-US" sz="2000" dirty="0"/>
              <a:t>the Shopper has already set their </a:t>
            </a:r>
            <a:r>
              <a:rPr lang="en-US" sz="2000" dirty="0" smtClean="0"/>
              <a:t>Personal Settings, including default delivery building. </a:t>
            </a:r>
            <a:r>
              <a:rPr lang="en-US" sz="2000" dirty="0"/>
              <a:t>If assistance is needed with Personal Settings or other features beyond what is reflected here, you may find the larger Shopper training </a:t>
            </a:r>
            <a:r>
              <a:rPr lang="en-US" sz="2000" dirty="0" smtClean="0"/>
              <a:t>documents useful.</a:t>
            </a:r>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2</a:t>
            </a:fld>
            <a:endParaRPr lang="en-US" sz="1400"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330" y="822551"/>
            <a:ext cx="4045800" cy="543899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20</a:t>
            </a:fld>
            <a:endParaRPr lang="en-US" sz="1400" dirty="0">
              <a:effectLst>
                <a:outerShdw blurRad="38100" dist="38100" dir="2700000" algn="tl">
                  <a:srgbClr val="000000">
                    <a:alpha val="43137"/>
                  </a:srgbClr>
                </a:outerShdw>
              </a:effectLst>
            </a:endParaRPr>
          </a:p>
        </p:txBody>
      </p:sp>
      <p:sp>
        <p:nvSpPr>
          <p:cNvPr id="10" name="Rectangle 9"/>
          <p:cNvSpPr/>
          <p:nvPr/>
        </p:nvSpPr>
        <p:spPr>
          <a:xfrm>
            <a:off x="4614531" y="2222208"/>
            <a:ext cx="723013" cy="85060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ular Callout 10"/>
          <p:cNvSpPr/>
          <p:nvPr/>
        </p:nvSpPr>
        <p:spPr>
          <a:xfrm>
            <a:off x="808074" y="740777"/>
            <a:ext cx="2796363" cy="896638"/>
          </a:xfrm>
          <a:prstGeom prst="wedgeRectCallout">
            <a:avLst>
              <a:gd name="adj1" fmla="val 79887"/>
              <a:gd name="adj2" fmla="val 11902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15. Continue to select options navigating toward bottom of page</a:t>
            </a:r>
            <a:endParaRPr lang="en-US" sz="1600" dirty="0">
              <a:solidFill>
                <a:schemeClr val="tx1"/>
              </a:solidFill>
            </a:endParaRPr>
          </a:p>
        </p:txBody>
      </p:sp>
      <p:sp>
        <p:nvSpPr>
          <p:cNvPr id="12" name="Rectangular Callout 11"/>
          <p:cNvSpPr/>
          <p:nvPr/>
        </p:nvSpPr>
        <p:spPr>
          <a:xfrm>
            <a:off x="797442" y="2158409"/>
            <a:ext cx="2509283" cy="850606"/>
          </a:xfrm>
          <a:prstGeom prst="wedgeRectCallout">
            <a:avLst>
              <a:gd name="adj1" fmla="val 90105"/>
              <a:gd name="adj2" fmla="val 11151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16. Select Delivered and Installed as delivery option </a:t>
            </a:r>
            <a:endParaRPr lang="en-US" sz="1600" dirty="0">
              <a:solidFill>
                <a:schemeClr val="tx1"/>
              </a:solidFill>
            </a:endParaRPr>
          </a:p>
        </p:txBody>
      </p:sp>
      <p:sp>
        <p:nvSpPr>
          <p:cNvPr id="13" name="Rectangle 12"/>
          <p:cNvSpPr/>
          <p:nvPr/>
        </p:nvSpPr>
        <p:spPr>
          <a:xfrm>
            <a:off x="5326912" y="882505"/>
            <a:ext cx="754911" cy="122274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308344" y="83460"/>
            <a:ext cx="8378456" cy="731520"/>
          </a:xfrm>
        </p:spPr>
        <p:txBody>
          <a:bodyPr/>
          <a:lstStyle/>
          <a:p>
            <a:r>
              <a:rPr lang="en-US" dirty="0" smtClean="0"/>
              <a:t>Select Standard Items To Order</a:t>
            </a:r>
            <a:endParaRPr lang="en-US" sz="1600" dirty="0"/>
          </a:p>
        </p:txBody>
      </p:sp>
      <p:sp>
        <p:nvSpPr>
          <p:cNvPr id="15" name="Rectangle 14"/>
          <p:cNvSpPr/>
          <p:nvPr/>
        </p:nvSpPr>
        <p:spPr>
          <a:xfrm>
            <a:off x="4671238" y="3289008"/>
            <a:ext cx="964018" cy="68757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848445" y="5879805"/>
            <a:ext cx="669853" cy="23746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ular Callout 16"/>
          <p:cNvSpPr/>
          <p:nvPr/>
        </p:nvSpPr>
        <p:spPr>
          <a:xfrm>
            <a:off x="1347204" y="4132523"/>
            <a:ext cx="2374191" cy="822249"/>
          </a:xfrm>
          <a:prstGeom prst="wedgeRectCallout">
            <a:avLst>
              <a:gd name="adj1" fmla="val 88387"/>
              <a:gd name="adj2" fmla="val 16913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17. Click Preview to see item as customized</a:t>
            </a:r>
            <a:endParaRPr lang="en-US" sz="1600" dirty="0">
              <a:solidFill>
                <a:schemeClr val="tx1"/>
              </a:solidFill>
            </a:endParaRPr>
          </a:p>
        </p:txBody>
      </p:sp>
    </p:spTree>
    <p:extLst>
      <p:ext uri="{BB962C8B-B14F-4D97-AF65-F5344CB8AC3E}">
        <p14:creationId xmlns:p14="http://schemas.microsoft.com/office/powerpoint/2010/main" val="1644476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1" r="9769"/>
          <a:stretch/>
        </p:blipFill>
        <p:spPr bwMode="auto">
          <a:xfrm>
            <a:off x="3340749" y="893245"/>
            <a:ext cx="5486400" cy="53054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21</a:t>
            </a:fld>
            <a:endParaRPr lang="en-US" sz="1400" dirty="0">
              <a:effectLst>
                <a:outerShdw blurRad="38100" dist="38100" dir="2700000" algn="tl">
                  <a:srgbClr val="000000">
                    <a:alpha val="43137"/>
                  </a:srgbClr>
                </a:outerShdw>
              </a:effectLst>
            </a:endParaRPr>
          </a:p>
        </p:txBody>
      </p:sp>
      <p:sp>
        <p:nvSpPr>
          <p:cNvPr id="10" name="Rectangle 9"/>
          <p:cNvSpPr/>
          <p:nvPr/>
        </p:nvSpPr>
        <p:spPr>
          <a:xfrm>
            <a:off x="3423685" y="4529472"/>
            <a:ext cx="1892594" cy="42530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a:off x="372140" y="4210494"/>
            <a:ext cx="1871330" cy="882502"/>
          </a:xfrm>
          <a:prstGeom prst="wedgeRectCallout">
            <a:avLst>
              <a:gd name="adj1" fmla="val 109168"/>
              <a:gd name="adj2" fmla="val 7617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18. Adjust quantity and click Add to Cart</a:t>
            </a:r>
            <a:endParaRPr lang="en-US" sz="1600" dirty="0">
              <a:solidFill>
                <a:schemeClr val="tx1"/>
              </a:solidFill>
            </a:endParaRPr>
          </a:p>
        </p:txBody>
      </p:sp>
      <p:sp>
        <p:nvSpPr>
          <p:cNvPr id="13" name="Rectangle 12"/>
          <p:cNvSpPr/>
          <p:nvPr/>
        </p:nvSpPr>
        <p:spPr>
          <a:xfrm>
            <a:off x="3391786" y="1626783"/>
            <a:ext cx="1924493" cy="250928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308344" y="83460"/>
            <a:ext cx="8378456" cy="731520"/>
          </a:xfrm>
        </p:spPr>
        <p:txBody>
          <a:bodyPr/>
          <a:lstStyle/>
          <a:p>
            <a:r>
              <a:rPr lang="en-US" dirty="0" smtClean="0"/>
              <a:t>Select Standard Items To Order</a:t>
            </a:r>
            <a:endParaRPr lang="en-US" sz="1600" dirty="0"/>
          </a:p>
        </p:txBody>
      </p:sp>
      <p:sp>
        <p:nvSpPr>
          <p:cNvPr id="15" name="Rectangular Callout 14"/>
          <p:cNvSpPr/>
          <p:nvPr/>
        </p:nvSpPr>
        <p:spPr>
          <a:xfrm>
            <a:off x="340243" y="2892057"/>
            <a:ext cx="2764464" cy="999460"/>
          </a:xfrm>
          <a:prstGeom prst="wedgeRectCallout">
            <a:avLst>
              <a:gd name="adj1" fmla="val 57688"/>
              <a:gd name="adj2" fmla="val 12784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Pricing will show with options </a:t>
            </a:r>
            <a:br>
              <a:rPr lang="en-US" sz="1600" dirty="0" smtClean="0">
                <a:solidFill>
                  <a:schemeClr val="tx1"/>
                </a:solidFill>
              </a:rPr>
            </a:br>
            <a:r>
              <a:rPr lang="en-US" sz="1600" dirty="0" smtClean="0">
                <a:solidFill>
                  <a:schemeClr val="tx1"/>
                </a:solidFill>
              </a:rPr>
              <a:t>(Note: Delivered/installed charge will show at check-out.)</a:t>
            </a:r>
            <a:endParaRPr lang="en-US" sz="1600" dirty="0">
              <a:solidFill>
                <a:schemeClr val="tx1"/>
              </a:solidFill>
            </a:endParaRPr>
          </a:p>
        </p:txBody>
      </p:sp>
      <p:sp>
        <p:nvSpPr>
          <p:cNvPr id="16" name="Rectangle 15"/>
          <p:cNvSpPr/>
          <p:nvPr/>
        </p:nvSpPr>
        <p:spPr>
          <a:xfrm>
            <a:off x="3427230" y="5032745"/>
            <a:ext cx="1463748" cy="59187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ular Callout 10"/>
          <p:cNvSpPr/>
          <p:nvPr/>
        </p:nvSpPr>
        <p:spPr>
          <a:xfrm>
            <a:off x="383187" y="783309"/>
            <a:ext cx="2657725" cy="1109286"/>
          </a:xfrm>
          <a:prstGeom prst="wedgeRectCallout">
            <a:avLst>
              <a:gd name="adj1" fmla="val 70328"/>
              <a:gd name="adj2" fmla="val 15492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Preview option shows product with Shopper-selected options. Use the zoom icon to enlarge preview.</a:t>
            </a:r>
            <a:endParaRPr lang="en-US" sz="1600" dirty="0">
              <a:solidFill>
                <a:schemeClr val="tx1"/>
              </a:solidFill>
            </a:endParaRPr>
          </a:p>
        </p:txBody>
      </p:sp>
    </p:spTree>
    <p:extLst>
      <p:ext uri="{BB962C8B-B14F-4D97-AF65-F5344CB8AC3E}">
        <p14:creationId xmlns:p14="http://schemas.microsoft.com/office/powerpoint/2010/main" val="1644476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656" y="2428875"/>
            <a:ext cx="7456487" cy="291465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22</a:t>
            </a:fld>
            <a:endParaRPr lang="en-US" sz="1400" dirty="0">
              <a:effectLst>
                <a:outerShdw blurRad="38100" dist="38100" dir="2700000" algn="tl">
                  <a:srgbClr val="000000">
                    <a:alpha val="43137"/>
                  </a:srgbClr>
                </a:outerShdw>
              </a:effectLst>
            </a:endParaRPr>
          </a:p>
        </p:txBody>
      </p:sp>
      <p:sp>
        <p:nvSpPr>
          <p:cNvPr id="10" name="Rectangle 9"/>
          <p:cNvSpPr/>
          <p:nvPr/>
        </p:nvSpPr>
        <p:spPr>
          <a:xfrm>
            <a:off x="1467293" y="3561911"/>
            <a:ext cx="1041990" cy="31897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ular Callout 10"/>
          <p:cNvSpPr/>
          <p:nvPr/>
        </p:nvSpPr>
        <p:spPr>
          <a:xfrm>
            <a:off x="414671" y="815205"/>
            <a:ext cx="2870790" cy="896638"/>
          </a:xfrm>
          <a:prstGeom prst="wedgeRectCallout">
            <a:avLst>
              <a:gd name="adj1" fmla="val 22754"/>
              <a:gd name="adj2" fmla="val 24235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19. Continue Shopping for items as needed. When ready for checkout, click Go To Cart.</a:t>
            </a:r>
            <a:endParaRPr lang="en-US" sz="1600" dirty="0">
              <a:solidFill>
                <a:schemeClr val="tx1"/>
              </a:solidFill>
            </a:endParaRPr>
          </a:p>
        </p:txBody>
      </p:sp>
      <p:sp>
        <p:nvSpPr>
          <p:cNvPr id="14" name="Title 1"/>
          <p:cNvSpPr>
            <a:spLocks noGrp="1"/>
          </p:cNvSpPr>
          <p:nvPr>
            <p:ph type="title"/>
          </p:nvPr>
        </p:nvSpPr>
        <p:spPr>
          <a:xfrm>
            <a:off x="308344" y="83460"/>
            <a:ext cx="8378456" cy="731520"/>
          </a:xfrm>
        </p:spPr>
        <p:txBody>
          <a:bodyPr/>
          <a:lstStyle/>
          <a:p>
            <a:r>
              <a:rPr lang="en-US" dirty="0" smtClean="0"/>
              <a:t>Select Standard Items To Order</a:t>
            </a:r>
            <a:endParaRPr lang="en-US" sz="1600" dirty="0"/>
          </a:p>
        </p:txBody>
      </p:sp>
    </p:spTree>
    <p:extLst>
      <p:ext uri="{BB962C8B-B14F-4D97-AF65-F5344CB8AC3E}">
        <p14:creationId xmlns:p14="http://schemas.microsoft.com/office/powerpoint/2010/main" val="1644476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417" y="735198"/>
            <a:ext cx="6484273" cy="574003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23</a:t>
            </a:fld>
            <a:endParaRPr lang="en-US" sz="1400" dirty="0">
              <a:effectLst>
                <a:outerShdw blurRad="38100" dist="38100" dir="2700000" algn="tl">
                  <a:srgbClr val="000000">
                    <a:alpha val="43137"/>
                  </a:srgbClr>
                </a:outerShdw>
              </a:effectLst>
            </a:endParaRPr>
          </a:p>
        </p:txBody>
      </p:sp>
      <p:sp>
        <p:nvSpPr>
          <p:cNvPr id="10" name="Rectangle 9"/>
          <p:cNvSpPr/>
          <p:nvPr/>
        </p:nvSpPr>
        <p:spPr>
          <a:xfrm>
            <a:off x="3434318" y="6198780"/>
            <a:ext cx="1754370" cy="30834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ular Callout 10"/>
          <p:cNvSpPr/>
          <p:nvPr/>
        </p:nvSpPr>
        <p:spPr>
          <a:xfrm>
            <a:off x="5560828" y="776177"/>
            <a:ext cx="2881423" cy="935666"/>
          </a:xfrm>
          <a:prstGeom prst="wedgeRectCallout">
            <a:avLst>
              <a:gd name="adj1" fmla="val -44621"/>
              <a:gd name="adj2" fmla="val 9768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From the Steelcase cart, Shopper can update quantities, delete items, edit options, etc.</a:t>
            </a:r>
            <a:endParaRPr lang="en-US" sz="1600" dirty="0">
              <a:solidFill>
                <a:schemeClr val="tx1"/>
              </a:solidFill>
            </a:endParaRPr>
          </a:p>
        </p:txBody>
      </p:sp>
      <p:sp>
        <p:nvSpPr>
          <p:cNvPr id="12" name="Rectangular Callout 11"/>
          <p:cNvSpPr/>
          <p:nvPr/>
        </p:nvSpPr>
        <p:spPr>
          <a:xfrm>
            <a:off x="5522256" y="3604437"/>
            <a:ext cx="2601018" cy="1360968"/>
          </a:xfrm>
          <a:prstGeom prst="wedgeRectCallout">
            <a:avLst>
              <a:gd name="adj1" fmla="val -93118"/>
              <a:gd name="adj2" fmla="val 13833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Be sure to click Update Cart if you make changes. Shopper can also remove some or all items from the cart.</a:t>
            </a:r>
            <a:endParaRPr lang="en-US" sz="1600" dirty="0">
              <a:solidFill>
                <a:schemeClr val="tx1"/>
              </a:solidFill>
            </a:endParaRPr>
          </a:p>
        </p:txBody>
      </p:sp>
      <p:sp>
        <p:nvSpPr>
          <p:cNvPr id="13" name="Rectangle 12"/>
          <p:cNvSpPr/>
          <p:nvPr/>
        </p:nvSpPr>
        <p:spPr>
          <a:xfrm>
            <a:off x="2977118" y="2424225"/>
            <a:ext cx="723012" cy="32960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308344" y="83460"/>
            <a:ext cx="8378456" cy="731520"/>
          </a:xfrm>
        </p:spPr>
        <p:txBody>
          <a:bodyPr/>
          <a:lstStyle/>
          <a:p>
            <a:r>
              <a:rPr lang="en-US" dirty="0" smtClean="0"/>
              <a:t>Select Standard Items To Order</a:t>
            </a:r>
            <a:endParaRPr lang="en-US" sz="1600" dirty="0"/>
          </a:p>
        </p:txBody>
      </p:sp>
      <p:sp>
        <p:nvSpPr>
          <p:cNvPr id="15" name="Rectangle 14"/>
          <p:cNvSpPr/>
          <p:nvPr/>
        </p:nvSpPr>
        <p:spPr>
          <a:xfrm>
            <a:off x="6500039" y="2459666"/>
            <a:ext cx="847059" cy="40049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1121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050" y="703300"/>
            <a:ext cx="6484273" cy="574003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24</a:t>
            </a:fld>
            <a:endParaRPr lang="en-US" sz="1400" dirty="0">
              <a:effectLst>
                <a:outerShdw blurRad="38100" dist="38100" dir="2700000" algn="tl">
                  <a:srgbClr val="000000">
                    <a:alpha val="43137"/>
                  </a:srgbClr>
                </a:outerShdw>
              </a:effectLst>
            </a:endParaRPr>
          </a:p>
        </p:txBody>
      </p:sp>
      <p:sp>
        <p:nvSpPr>
          <p:cNvPr id="11" name="Rectangular Callout 10"/>
          <p:cNvSpPr/>
          <p:nvPr/>
        </p:nvSpPr>
        <p:spPr>
          <a:xfrm>
            <a:off x="935665" y="2165540"/>
            <a:ext cx="2679405" cy="800944"/>
          </a:xfrm>
          <a:prstGeom prst="wedgeRectCallout">
            <a:avLst>
              <a:gd name="adj1" fmla="val 72386"/>
              <a:gd name="adj2" fmla="val -12951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20. When ready to check-out, click Return Cart to SRM</a:t>
            </a:r>
            <a:endParaRPr lang="en-US" sz="1600" dirty="0">
              <a:solidFill>
                <a:schemeClr val="tx1"/>
              </a:solidFill>
            </a:endParaRPr>
          </a:p>
        </p:txBody>
      </p:sp>
      <p:sp>
        <p:nvSpPr>
          <p:cNvPr id="13" name="Rectangle 12"/>
          <p:cNvSpPr/>
          <p:nvPr/>
        </p:nvSpPr>
        <p:spPr>
          <a:xfrm>
            <a:off x="4295554" y="1275909"/>
            <a:ext cx="978195" cy="24454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308344" y="83460"/>
            <a:ext cx="8378456" cy="731520"/>
          </a:xfrm>
        </p:spPr>
        <p:txBody>
          <a:bodyPr/>
          <a:lstStyle/>
          <a:p>
            <a:r>
              <a:rPr lang="en-US" dirty="0" smtClean="0"/>
              <a:t>Select Standard Items To Order</a:t>
            </a:r>
            <a:endParaRPr lang="en-US" sz="1600" dirty="0"/>
          </a:p>
        </p:txBody>
      </p:sp>
    </p:spTree>
    <p:extLst>
      <p:ext uri="{BB962C8B-B14F-4D97-AF65-F5344CB8AC3E}">
        <p14:creationId xmlns:p14="http://schemas.microsoft.com/office/powerpoint/2010/main" val="4111121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02" y="1382601"/>
            <a:ext cx="7220578" cy="475449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731520"/>
          </a:xfrm>
        </p:spPr>
        <p:txBody>
          <a:bodyPr/>
          <a:lstStyle/>
          <a:p>
            <a:r>
              <a:rPr lang="en-US" dirty="0" smtClean="0"/>
              <a:t>E-Catalog Items Return to SRM Shopping Cart</a:t>
            </a:r>
            <a:endParaRPr lang="en-US" sz="1600" dirty="0"/>
          </a:p>
        </p:txBody>
      </p:sp>
      <p:sp>
        <p:nvSpPr>
          <p:cNvPr id="11" name="Rectangular Callout 10"/>
          <p:cNvSpPr/>
          <p:nvPr/>
        </p:nvSpPr>
        <p:spPr>
          <a:xfrm>
            <a:off x="1365022" y="5600142"/>
            <a:ext cx="2384767" cy="864204"/>
          </a:xfrm>
          <a:prstGeom prst="wedgeRectCallout">
            <a:avLst>
              <a:gd name="adj1" fmla="val -58282"/>
              <a:gd name="adj2" fmla="val -14373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21. Click to open Details (bottom) section of Shopping Cart</a:t>
            </a:r>
            <a:endParaRPr lang="en-US" sz="1600" dirty="0">
              <a:solidFill>
                <a:schemeClr val="tx1"/>
              </a:solidFill>
            </a:endParaRPr>
          </a:p>
        </p:txBody>
      </p:sp>
      <p:sp>
        <p:nvSpPr>
          <p:cNvPr id="16" name="Rectangle 15"/>
          <p:cNvSpPr/>
          <p:nvPr/>
        </p:nvSpPr>
        <p:spPr>
          <a:xfrm>
            <a:off x="572157" y="4465674"/>
            <a:ext cx="512364" cy="28707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fld id="{289C75C3-8C51-4886-8E78-AD7572BAF07D}" type="slidenum">
              <a:rPr lang="en-US" smtClean="0"/>
              <a:pPr/>
              <a:t>25</a:t>
            </a:fld>
            <a:endParaRPr lang="en-US" dirty="0"/>
          </a:p>
        </p:txBody>
      </p:sp>
      <p:sp>
        <p:nvSpPr>
          <p:cNvPr id="9" name="Rectangular Callout 8"/>
          <p:cNvSpPr/>
          <p:nvPr/>
        </p:nvSpPr>
        <p:spPr>
          <a:xfrm>
            <a:off x="944825" y="1509499"/>
            <a:ext cx="2479683" cy="919048"/>
          </a:xfrm>
          <a:prstGeom prst="wedgeRectCallout">
            <a:avLst>
              <a:gd name="adj1" fmla="val 44649"/>
              <a:gd name="adj2" fmla="val 27694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 e-catalog order populates back to the SRM Shopping Cart.</a:t>
            </a:r>
            <a:endParaRPr lang="en-US" sz="1600" dirty="0">
              <a:solidFill>
                <a:schemeClr val="tx1"/>
              </a:solidFill>
            </a:endParaRPr>
          </a:p>
        </p:txBody>
      </p:sp>
      <p:sp>
        <p:nvSpPr>
          <p:cNvPr id="12" name="Rectangle 11"/>
          <p:cNvSpPr/>
          <p:nvPr/>
        </p:nvSpPr>
        <p:spPr>
          <a:xfrm>
            <a:off x="4371525" y="2476049"/>
            <a:ext cx="2475844" cy="155369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ular Callout 9"/>
          <p:cNvSpPr/>
          <p:nvPr/>
        </p:nvSpPr>
        <p:spPr>
          <a:xfrm>
            <a:off x="5820762" y="850605"/>
            <a:ext cx="2947595" cy="1353087"/>
          </a:xfrm>
          <a:prstGeom prst="wedgeRectCallout">
            <a:avLst>
              <a:gd name="adj1" fmla="val -52218"/>
              <a:gd name="adj2" fmla="val 9246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Optional: Shopper can add an Approval note (internal only; does not print on purchase order) or Note to Supplier (prints on purchase order).</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33" y="2992733"/>
            <a:ext cx="7885113" cy="19145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87079" y="83460"/>
            <a:ext cx="8399721" cy="731520"/>
          </a:xfrm>
        </p:spPr>
        <p:txBody>
          <a:bodyPr/>
          <a:lstStyle/>
          <a:p>
            <a:r>
              <a:rPr lang="en-US" dirty="0" smtClean="0"/>
              <a:t>Review/Complete Account Assignment</a:t>
            </a:r>
            <a:endParaRPr lang="en-US" sz="1600" dirty="0"/>
          </a:p>
        </p:txBody>
      </p:sp>
      <p:sp>
        <p:nvSpPr>
          <p:cNvPr id="17" name="Rectangle 16"/>
          <p:cNvSpPr/>
          <p:nvPr/>
        </p:nvSpPr>
        <p:spPr>
          <a:xfrm>
            <a:off x="1448813" y="3470617"/>
            <a:ext cx="1538935" cy="27204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fld id="{289C75C3-8C51-4886-8E78-AD7572BAF07D}" type="slidenum">
              <a:rPr lang="en-US" smtClean="0"/>
              <a:pPr/>
              <a:t>26</a:t>
            </a:fld>
            <a:endParaRPr lang="en-US" dirty="0"/>
          </a:p>
        </p:txBody>
      </p:sp>
      <p:sp>
        <p:nvSpPr>
          <p:cNvPr id="14" name="Rectangle 13"/>
          <p:cNvSpPr/>
          <p:nvPr/>
        </p:nvSpPr>
        <p:spPr>
          <a:xfrm>
            <a:off x="457201" y="694455"/>
            <a:ext cx="8218966" cy="923330"/>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If you need to assign cost object information to different line items, complete Account Assignment tasks here. If you completed this earlier within Set Values, you do not need to make changes to the cost object structure.</a:t>
            </a:r>
            <a:endParaRPr lang="en-US" b="1" dirty="0">
              <a:effectLst>
                <a:outerShdw blurRad="38100" dist="38100" dir="2700000" algn="tl">
                  <a:srgbClr val="000000">
                    <a:alpha val="43137"/>
                  </a:srgbClr>
                </a:outerShdw>
              </a:effectLst>
            </a:endParaRPr>
          </a:p>
        </p:txBody>
      </p:sp>
      <p:sp>
        <p:nvSpPr>
          <p:cNvPr id="16" name="Rectangle 15"/>
          <p:cNvSpPr/>
          <p:nvPr/>
        </p:nvSpPr>
        <p:spPr>
          <a:xfrm>
            <a:off x="2236166" y="4560258"/>
            <a:ext cx="1687248" cy="25629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ular Callout 19"/>
          <p:cNvSpPr/>
          <p:nvPr/>
        </p:nvSpPr>
        <p:spPr>
          <a:xfrm>
            <a:off x="1242006" y="1816041"/>
            <a:ext cx="2328531" cy="1041990"/>
          </a:xfrm>
          <a:prstGeom prst="wedgeRectCallout">
            <a:avLst>
              <a:gd name="adj1" fmla="val 57932"/>
              <a:gd name="adj2" fmla="val 20280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22. Select Cost Center or WBS Element from the dropdown menu</a:t>
            </a:r>
            <a:endParaRPr lang="en-US" sz="1600" dirty="0">
              <a:solidFill>
                <a:schemeClr val="tx1"/>
              </a:solidFill>
            </a:endParaRPr>
          </a:p>
        </p:txBody>
      </p:sp>
      <p:sp>
        <p:nvSpPr>
          <p:cNvPr id="23" name="Rectangle 22"/>
          <p:cNvSpPr/>
          <p:nvPr/>
        </p:nvSpPr>
        <p:spPr>
          <a:xfrm>
            <a:off x="3932037" y="4558321"/>
            <a:ext cx="756921" cy="25822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4979712" y="1945758"/>
            <a:ext cx="2186632" cy="922721"/>
          </a:xfrm>
          <a:prstGeom prst="wedgeRectCallout">
            <a:avLst>
              <a:gd name="adj1" fmla="val -65746"/>
              <a:gd name="adj2" fmla="val 21297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23. Enter the cost center or WBS Element number</a:t>
            </a:r>
            <a:endParaRPr lang="en-US" sz="1600" dirty="0">
              <a:solidFill>
                <a:schemeClr val="tx1"/>
              </a:solidFill>
            </a:endParaRPr>
          </a:p>
        </p:txBody>
      </p:sp>
      <p:sp>
        <p:nvSpPr>
          <p:cNvPr id="12" name="Folded Corner 11"/>
          <p:cNvSpPr/>
          <p:nvPr/>
        </p:nvSpPr>
        <p:spPr>
          <a:xfrm>
            <a:off x="4922875" y="5047429"/>
            <a:ext cx="4052854" cy="1395901"/>
          </a:xfrm>
          <a:prstGeom prst="foldedCorner">
            <a:avLst>
              <a:gd name="adj" fmla="val 18814"/>
            </a:avLst>
          </a:prstGeom>
          <a:blipFill>
            <a:blip r:embed="rId3"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a:p>
            <a:pPr algn="ctr"/>
            <a:r>
              <a:rPr lang="en-US" b="1" dirty="0" smtClean="0">
                <a:solidFill>
                  <a:schemeClr val="tx1"/>
                </a:solidFill>
              </a:rPr>
              <a:t>Note: </a:t>
            </a:r>
            <a:r>
              <a:rPr lang="en-US" dirty="0" smtClean="0">
                <a:solidFill>
                  <a:schemeClr val="tx1"/>
                </a:solidFill>
              </a:rPr>
              <a:t>If you apply account assignment information at the line item level, it will need entered manually, or copied and pasted, for each line.</a:t>
            </a:r>
            <a:endParaRPr lang="en-US" sz="1600" dirty="0" smtClean="0">
              <a:solidFill>
                <a:schemeClr val="tx1"/>
              </a:solidFill>
            </a:endParaRPr>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09950"/>
            <a:ext cx="9525" cy="3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52" y="2386677"/>
            <a:ext cx="7885113" cy="19145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87079" y="83460"/>
            <a:ext cx="8399721" cy="731520"/>
          </a:xfrm>
        </p:spPr>
        <p:txBody>
          <a:bodyPr/>
          <a:lstStyle/>
          <a:p>
            <a:r>
              <a:rPr lang="en-US" dirty="0" smtClean="0"/>
              <a:t>Complete Account Assignment – GL Account</a:t>
            </a:r>
            <a:endParaRPr lang="en-US" sz="1600" dirty="0"/>
          </a:p>
        </p:txBody>
      </p:sp>
      <p:sp>
        <p:nvSpPr>
          <p:cNvPr id="17" name="Rectangle 16"/>
          <p:cNvSpPr/>
          <p:nvPr/>
        </p:nvSpPr>
        <p:spPr>
          <a:xfrm>
            <a:off x="1541721" y="2832663"/>
            <a:ext cx="1573619" cy="34647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17"/>
          <p:cNvSpPr>
            <a:spLocks noGrp="1"/>
          </p:cNvSpPr>
          <p:nvPr>
            <p:ph type="sldNum" sz="quarter" idx="12"/>
          </p:nvPr>
        </p:nvSpPr>
        <p:spPr/>
        <p:txBody>
          <a:bodyPr/>
          <a:lstStyle/>
          <a:p>
            <a:fld id="{289C75C3-8C51-4886-8E78-AD7572BAF07D}" type="slidenum">
              <a:rPr lang="en-US" smtClean="0"/>
              <a:pPr/>
              <a:t>27</a:t>
            </a:fld>
            <a:endParaRPr lang="en-US" dirty="0"/>
          </a:p>
        </p:txBody>
      </p:sp>
      <p:sp>
        <p:nvSpPr>
          <p:cNvPr id="23" name="Rectangle 22"/>
          <p:cNvSpPr/>
          <p:nvPr/>
        </p:nvSpPr>
        <p:spPr>
          <a:xfrm>
            <a:off x="6699507" y="3716961"/>
            <a:ext cx="1349340" cy="49353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3912089" y="1084754"/>
            <a:ext cx="2554356" cy="1123122"/>
          </a:xfrm>
          <a:prstGeom prst="wedgeRectCallout">
            <a:avLst>
              <a:gd name="adj1" fmla="val 57225"/>
              <a:gd name="adj2" fmla="val 18294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24. GL Account 540300 will load by default. You can overwrite with a different GL Account if desired.</a:t>
            </a:r>
            <a:endParaRPr lang="en-US" sz="1600" dirty="0">
              <a:solidFill>
                <a:schemeClr val="tx1"/>
              </a:solidFill>
            </a:endParaRPr>
          </a:p>
        </p:txBody>
      </p:sp>
      <p:sp>
        <p:nvSpPr>
          <p:cNvPr id="11" name="Folded Corner 10"/>
          <p:cNvSpPr/>
          <p:nvPr/>
        </p:nvSpPr>
        <p:spPr>
          <a:xfrm>
            <a:off x="1297173" y="4558332"/>
            <a:ext cx="4052854" cy="1395901"/>
          </a:xfrm>
          <a:prstGeom prst="foldedCorner">
            <a:avLst>
              <a:gd name="adj" fmla="val 18814"/>
            </a:avLst>
          </a:prstGeom>
          <a:blipFill>
            <a:blip r:embed="rId3"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a:p>
            <a:pPr algn="ctr"/>
            <a:r>
              <a:rPr lang="en-US" b="1" dirty="0" smtClean="0">
                <a:solidFill>
                  <a:schemeClr val="tx1"/>
                </a:solidFill>
              </a:rPr>
              <a:t>Reminder: </a:t>
            </a:r>
            <a:r>
              <a:rPr lang="en-US" dirty="0" smtClean="0">
                <a:solidFill>
                  <a:schemeClr val="tx1"/>
                </a:solidFill>
              </a:rPr>
              <a:t>If ordering a single item that is over $5000, a capital GL Account must be used. 550130 is the most common capital GL used with capitalized furniture.</a:t>
            </a:r>
            <a:endParaRPr lang="en-US" sz="1600" dirty="0" smtClean="0">
              <a:solidFill>
                <a:schemeClr val="tx1"/>
              </a:solidFill>
            </a:endParaRPr>
          </a:p>
        </p:txBody>
      </p:sp>
    </p:spTree>
    <p:extLst>
      <p:ext uri="{BB962C8B-B14F-4D97-AF65-F5344CB8AC3E}">
        <p14:creationId xmlns:p14="http://schemas.microsoft.com/office/powerpoint/2010/main" val="3050340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19" y="2472181"/>
            <a:ext cx="7237413" cy="39338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87079" y="83460"/>
            <a:ext cx="8399721" cy="731520"/>
          </a:xfrm>
        </p:spPr>
        <p:txBody>
          <a:bodyPr/>
          <a:lstStyle/>
          <a:p>
            <a:r>
              <a:rPr lang="en-US" dirty="0" smtClean="0"/>
              <a:t>E-Catalog Order – Details Section</a:t>
            </a:r>
            <a:endParaRPr lang="en-US" sz="1600" dirty="0"/>
          </a:p>
        </p:txBody>
      </p:sp>
      <p:sp>
        <p:nvSpPr>
          <p:cNvPr id="17" name="Rectangle 16"/>
          <p:cNvSpPr/>
          <p:nvPr/>
        </p:nvSpPr>
        <p:spPr>
          <a:xfrm>
            <a:off x="436668" y="4046449"/>
            <a:ext cx="1296439" cy="25973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346444" y="2903478"/>
            <a:ext cx="2405229" cy="29692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719277" y="2913532"/>
            <a:ext cx="1640072" cy="26560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1073887" y="829338"/>
            <a:ext cx="3221665" cy="1456661"/>
          </a:xfrm>
          <a:prstGeom prst="wedgeRectCallout">
            <a:avLst>
              <a:gd name="adj1" fmla="val -34748"/>
              <a:gd name="adj2" fmla="val 15233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25. Optional: Notes and file attachments can be added at the line item level. (Note: There is no quote attachment involved for a Steelcase e-catalog order.)</a:t>
            </a:r>
            <a:endParaRPr lang="en-US" sz="1600" dirty="0">
              <a:solidFill>
                <a:schemeClr val="tx1"/>
              </a:solidFill>
            </a:endParaRPr>
          </a:p>
        </p:txBody>
      </p:sp>
      <p:sp>
        <p:nvSpPr>
          <p:cNvPr id="18" name="Slide Number Placeholder 17"/>
          <p:cNvSpPr>
            <a:spLocks noGrp="1"/>
          </p:cNvSpPr>
          <p:nvPr>
            <p:ph type="sldNum" sz="quarter" idx="12"/>
          </p:nvPr>
        </p:nvSpPr>
        <p:spPr/>
        <p:txBody>
          <a:bodyPr/>
          <a:lstStyle/>
          <a:p>
            <a:fld id="{289C75C3-8C51-4886-8E78-AD7572BAF07D}" type="slidenum">
              <a:rPr lang="en-US" smtClean="0"/>
              <a:pPr/>
              <a:t>28</a:t>
            </a:fld>
            <a:endParaRPr lang="en-US" dirty="0"/>
          </a:p>
        </p:txBody>
      </p:sp>
      <p:sp>
        <p:nvSpPr>
          <p:cNvPr id="13" name="Rectangular Callout 12"/>
          <p:cNvSpPr/>
          <p:nvPr/>
        </p:nvSpPr>
        <p:spPr>
          <a:xfrm>
            <a:off x="5541874" y="691116"/>
            <a:ext cx="3176823" cy="1427075"/>
          </a:xfrm>
          <a:prstGeom prst="wedgeRectCallout">
            <a:avLst>
              <a:gd name="adj1" fmla="val -36960"/>
              <a:gd name="adj2" fmla="val 9877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rPr>
              <a:t>TIP</a:t>
            </a:r>
            <a:r>
              <a:rPr lang="en-US" sz="1600" dirty="0" smtClean="0">
                <a:solidFill>
                  <a:schemeClr val="tx1"/>
                </a:solidFill>
              </a:rPr>
              <a:t>: Delivery Address information was already set at header level under Default Settings/Set Values. Thus, nothing needs entered or modified in Details section.</a:t>
            </a:r>
            <a:endParaRPr lang="en-US" sz="1600" dirty="0">
              <a:solidFill>
                <a:schemeClr val="tx1"/>
              </a:solidFill>
            </a:endParaRPr>
          </a:p>
        </p:txBody>
      </p:sp>
    </p:spTree>
    <p:extLst>
      <p:ext uri="{BB962C8B-B14F-4D97-AF65-F5344CB8AC3E}">
        <p14:creationId xmlns:p14="http://schemas.microsoft.com/office/powerpoint/2010/main" val="192499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196" y="1457171"/>
            <a:ext cx="6736907" cy="497209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65814" y="83460"/>
            <a:ext cx="8420986" cy="731520"/>
          </a:xfrm>
        </p:spPr>
        <p:txBody>
          <a:bodyPr>
            <a:normAutofit/>
          </a:bodyPr>
          <a:lstStyle/>
          <a:p>
            <a:r>
              <a:rPr lang="en-US" dirty="0" smtClean="0"/>
              <a:t>Check and Complete Order</a:t>
            </a:r>
            <a:endParaRPr lang="en-US" sz="1600" dirty="0"/>
          </a:p>
        </p:txBody>
      </p:sp>
      <p:sp>
        <p:nvSpPr>
          <p:cNvPr id="19" name="Rectangular Callout 18"/>
          <p:cNvSpPr/>
          <p:nvPr/>
        </p:nvSpPr>
        <p:spPr>
          <a:xfrm>
            <a:off x="2663889" y="3548275"/>
            <a:ext cx="1744417" cy="640363"/>
          </a:xfrm>
          <a:prstGeom prst="wedgeRectCallout">
            <a:avLst>
              <a:gd name="adj1" fmla="val -97230"/>
              <a:gd name="adj2" fmla="val -25111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27. Click Order to finish</a:t>
            </a:r>
            <a:endParaRPr lang="en-US" sz="1600" dirty="0">
              <a:solidFill>
                <a:schemeClr val="tx1"/>
              </a:solidFill>
            </a:endParaRPr>
          </a:p>
        </p:txBody>
      </p:sp>
      <p:sp>
        <p:nvSpPr>
          <p:cNvPr id="16" name="Rectangular Callout 15"/>
          <p:cNvSpPr/>
          <p:nvPr/>
        </p:nvSpPr>
        <p:spPr>
          <a:xfrm>
            <a:off x="374464" y="710569"/>
            <a:ext cx="2448791" cy="682832"/>
          </a:xfrm>
          <a:prstGeom prst="wedgeRectCallout">
            <a:avLst>
              <a:gd name="adj1" fmla="val 37974"/>
              <a:gd name="adj2" fmla="val 11090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26. Click Check to confirm whether errors exist</a:t>
            </a:r>
            <a:endParaRPr lang="en-US" sz="1600" dirty="0">
              <a:solidFill>
                <a:schemeClr val="tx1"/>
              </a:solidFill>
            </a:endParaRPr>
          </a:p>
        </p:txBody>
      </p:sp>
      <p:sp>
        <p:nvSpPr>
          <p:cNvPr id="18" name="Rectangle 17"/>
          <p:cNvSpPr/>
          <p:nvPr/>
        </p:nvSpPr>
        <p:spPr>
          <a:xfrm>
            <a:off x="2520245" y="1797827"/>
            <a:ext cx="510034" cy="29678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95154" y="1771528"/>
            <a:ext cx="513136" cy="32308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21"/>
          <p:cNvSpPr>
            <a:spLocks noGrp="1"/>
          </p:cNvSpPr>
          <p:nvPr>
            <p:ph type="sldNum" sz="quarter" idx="12"/>
          </p:nvPr>
        </p:nvSpPr>
        <p:spPr/>
        <p:txBody>
          <a:bodyPr/>
          <a:lstStyle/>
          <a:p>
            <a:fld id="{289C75C3-8C51-4886-8E78-AD7572BAF07D}" type="slidenum">
              <a:rPr lang="en-US" smtClean="0"/>
              <a:pPr/>
              <a:t>29</a:t>
            </a:fld>
            <a:endParaRPr lang="en-US" dirty="0"/>
          </a:p>
        </p:txBody>
      </p:sp>
      <p:sp>
        <p:nvSpPr>
          <p:cNvPr id="13" name="Folded Corner 12"/>
          <p:cNvSpPr/>
          <p:nvPr/>
        </p:nvSpPr>
        <p:spPr>
          <a:xfrm>
            <a:off x="5103628" y="754912"/>
            <a:ext cx="3391785" cy="1509822"/>
          </a:xfrm>
          <a:prstGeom prst="foldedCorner">
            <a:avLst/>
          </a:prstGeom>
          <a:blipFill>
            <a:blip r:embed="rId4"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endParaRPr>
          </a:p>
          <a:p>
            <a:pPr algn="ctr"/>
            <a:r>
              <a:rPr lang="en-US" sz="1600" b="1" dirty="0" smtClean="0">
                <a:solidFill>
                  <a:schemeClr val="tx1"/>
                </a:solidFill>
              </a:rPr>
              <a:t>Remember: </a:t>
            </a:r>
            <a:r>
              <a:rPr lang="en-US" sz="1600" dirty="0" smtClean="0">
                <a:solidFill>
                  <a:schemeClr val="tx1"/>
                </a:solidFill>
              </a:rPr>
              <a:t>Only click the SAVE button if the order is to be placed on HOLD. </a:t>
            </a:r>
          </a:p>
          <a:p>
            <a:pPr algn="ctr"/>
            <a:r>
              <a:rPr lang="en-US" sz="1600" dirty="0" smtClean="0">
                <a:solidFill>
                  <a:schemeClr val="tx1"/>
                </a:solidFill>
              </a:rPr>
              <a:t>A Saved Shopping Cart is incomplete; it resides in the Shopper’s POWL and does not move forward.</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normAutofit/>
          </a:bodyPr>
          <a:lstStyle/>
          <a:p>
            <a:pPr eaLnBrk="1" hangingPunct="1">
              <a:defRPr/>
            </a:pPr>
            <a:r>
              <a:rPr lang="en-US" dirty="0" smtClean="0"/>
              <a:t>Overview</a:t>
            </a:r>
            <a:endParaRPr lang="en-US" dirty="0" smtClean="0">
              <a:solidFill>
                <a:srgbClr val="FF0000"/>
              </a:solidFill>
            </a:endParaRPr>
          </a:p>
        </p:txBody>
      </p:sp>
      <p:sp>
        <p:nvSpPr>
          <p:cNvPr id="8" name="TextBox 7"/>
          <p:cNvSpPr txBox="1"/>
          <p:nvPr/>
        </p:nvSpPr>
        <p:spPr>
          <a:xfrm>
            <a:off x="318262" y="636611"/>
            <a:ext cx="8379171" cy="5324535"/>
          </a:xfrm>
          <a:prstGeom prst="rect">
            <a:avLst/>
          </a:prstGeom>
          <a:noFill/>
        </p:spPr>
        <p:txBody>
          <a:bodyPr wrap="square" rtlCol="0">
            <a:spAutoFit/>
          </a:bodyPr>
          <a:lstStyle/>
          <a:p>
            <a:r>
              <a:rPr lang="en-US" sz="2000" dirty="0" smtClean="0"/>
              <a:t>Steelcase Inc. is one of the primary contract suppliers of furniture to the University of Kentucky. The e-catalog contains standard and customized products available for ordering. Shoppers may select finishes, colors, caster types, etc. when applicable during the Shopping process. </a:t>
            </a:r>
          </a:p>
          <a:p>
            <a:endParaRPr lang="en-US" sz="2000" dirty="0"/>
          </a:p>
          <a:p>
            <a:r>
              <a:rPr lang="en-US" sz="2000" dirty="0" smtClean="0"/>
              <a:t>More complex orders (e.g., cubicles, high volume projects) are processed via written quotes from the local dealer. Quotes can be retrieved by quote number and loaded directly into a Shopper’s cart from within the catalog.</a:t>
            </a:r>
          </a:p>
          <a:p>
            <a:endParaRPr lang="en-US" sz="2000" dirty="0"/>
          </a:p>
          <a:p>
            <a:r>
              <a:rPr lang="en-US" sz="2000" dirty="0" smtClean="0"/>
              <a:t>All products are “delivered and installed”, meaning the local dealer will deliver items directly into the department’s space and unpackage, assemble, and install as needed.</a:t>
            </a:r>
          </a:p>
          <a:p>
            <a:endParaRPr lang="en-US" sz="2000" dirty="0"/>
          </a:p>
          <a:p>
            <a:r>
              <a:rPr lang="en-US" sz="2000" dirty="0" smtClean="0"/>
              <a:t>Steelcase products are customized for each purchase and are non-returnable.</a:t>
            </a:r>
          </a:p>
          <a:p>
            <a:endParaRPr lang="en-US" sz="2000" dirty="0"/>
          </a:p>
          <a:p>
            <a:r>
              <a:rPr lang="en-US" sz="2000" dirty="0" smtClean="0"/>
              <a:t>The local Steelcase dealer for the University is Office Resources Inc. (ORI), Lexington. Pricing is based on State of Kentucky government contract.</a:t>
            </a:r>
            <a:endParaRPr lang="en-US" sz="2100" dirty="0" smtClean="0"/>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3</a:t>
            </a:fld>
            <a:endParaRPr lang="en-US" sz="1400"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 r="16929" b="64000"/>
          <a:stretch/>
        </p:blipFill>
        <p:spPr bwMode="auto">
          <a:xfrm>
            <a:off x="1976990" y="2548269"/>
            <a:ext cx="6759605" cy="20875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65814" y="83460"/>
            <a:ext cx="8420986" cy="731520"/>
          </a:xfrm>
        </p:spPr>
        <p:txBody>
          <a:bodyPr>
            <a:normAutofit/>
          </a:bodyPr>
          <a:lstStyle/>
          <a:p>
            <a:r>
              <a:rPr lang="en-US" dirty="0" smtClean="0"/>
              <a:t>Order Successful and Close Window</a:t>
            </a:r>
            <a:endParaRPr lang="en-US" sz="1600" dirty="0"/>
          </a:p>
        </p:txBody>
      </p:sp>
      <p:sp>
        <p:nvSpPr>
          <p:cNvPr id="19" name="Rectangular Callout 18"/>
          <p:cNvSpPr/>
          <p:nvPr/>
        </p:nvSpPr>
        <p:spPr>
          <a:xfrm>
            <a:off x="478464" y="1318437"/>
            <a:ext cx="1573337" cy="618741"/>
          </a:xfrm>
          <a:prstGeom prst="wedgeRectCallout">
            <a:avLst>
              <a:gd name="adj1" fmla="val 71676"/>
              <a:gd name="adj2" fmla="val 21977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Order was successful</a:t>
            </a:r>
            <a:endParaRPr lang="en-US" sz="1600" dirty="0">
              <a:solidFill>
                <a:schemeClr val="tx1"/>
              </a:solidFill>
            </a:endParaRPr>
          </a:p>
        </p:txBody>
      </p:sp>
      <p:sp>
        <p:nvSpPr>
          <p:cNvPr id="18" name="Rectangle 17"/>
          <p:cNvSpPr/>
          <p:nvPr/>
        </p:nvSpPr>
        <p:spPr>
          <a:xfrm>
            <a:off x="2030819" y="3284406"/>
            <a:ext cx="4678325" cy="36256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785730" y="2979127"/>
            <a:ext cx="606056" cy="30824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ular Callout 20"/>
          <p:cNvSpPr/>
          <p:nvPr/>
        </p:nvSpPr>
        <p:spPr>
          <a:xfrm>
            <a:off x="2871620" y="840081"/>
            <a:ext cx="1764177" cy="701639"/>
          </a:xfrm>
          <a:prstGeom prst="wedgeRectCallout">
            <a:avLst>
              <a:gd name="adj1" fmla="val -36878"/>
              <a:gd name="adj2" fmla="val 23334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28. Click Close button</a:t>
            </a:r>
            <a:endParaRPr lang="en-US" sz="1600" dirty="0">
              <a:solidFill>
                <a:schemeClr val="tx1"/>
              </a:solidFill>
            </a:endParaRPr>
          </a:p>
        </p:txBody>
      </p:sp>
      <p:sp>
        <p:nvSpPr>
          <p:cNvPr id="22" name="Slide Number Placeholder 21"/>
          <p:cNvSpPr>
            <a:spLocks noGrp="1"/>
          </p:cNvSpPr>
          <p:nvPr>
            <p:ph type="sldNum" sz="quarter" idx="12"/>
          </p:nvPr>
        </p:nvSpPr>
        <p:spPr/>
        <p:txBody>
          <a:bodyPr/>
          <a:lstStyle/>
          <a:p>
            <a:fld id="{289C75C3-8C51-4886-8E78-AD7572BAF07D}"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3460"/>
            <a:ext cx="8378456" cy="731520"/>
          </a:xfrm>
        </p:spPr>
        <p:txBody>
          <a:bodyPr>
            <a:normAutofit/>
          </a:bodyPr>
          <a:lstStyle/>
          <a:p>
            <a:pPr>
              <a:lnSpc>
                <a:spcPct val="115000"/>
              </a:lnSpc>
              <a:spcAft>
                <a:spcPts val="600"/>
              </a:spcAft>
            </a:pPr>
            <a:r>
              <a:rPr lang="en-US" dirty="0" smtClean="0">
                <a:effectLst>
                  <a:outerShdw blurRad="50800" dist="38100" algn="tr" rotWithShape="0">
                    <a:prstClr val="black">
                      <a:alpha val="40000"/>
                    </a:prstClr>
                  </a:outerShdw>
                </a:effectLst>
                <a:ea typeface="Calibri"/>
                <a:cs typeface="Times New Roman"/>
              </a:rPr>
              <a:t>What Happens Next?</a:t>
            </a:r>
            <a:endParaRPr lang="en-US" sz="2400" dirty="0" smtClean="0">
              <a:ea typeface="Calibri"/>
              <a:cs typeface="Times New Roman"/>
            </a:endParaRPr>
          </a:p>
        </p:txBody>
      </p:sp>
      <p:sp>
        <p:nvSpPr>
          <p:cNvPr id="8" name="Rectangle 7"/>
          <p:cNvSpPr/>
          <p:nvPr/>
        </p:nvSpPr>
        <p:spPr>
          <a:xfrm>
            <a:off x="846430" y="756651"/>
            <a:ext cx="7451141" cy="524759"/>
          </a:xfrm>
          <a:prstGeom prst="rect">
            <a:avLst/>
          </a:prstGeom>
        </p:spPr>
        <p:txBody>
          <a:bodyPr wrap="square" lIns="0" tIns="0" rIns="0" bIns="0">
            <a:spAutoFit/>
          </a:bodyPr>
          <a:lstStyle/>
          <a:p>
            <a:endParaRPr lang="en-US" dirty="0" smtClean="0"/>
          </a:p>
          <a:p>
            <a:pPr>
              <a:lnSpc>
                <a:spcPct val="115000"/>
              </a:lnSpc>
              <a:spcAft>
                <a:spcPts val="1000"/>
              </a:spcAft>
            </a:pPr>
            <a:endParaRPr lang="en-US" sz="1400" b="1" i="1" dirty="0" smtClean="0">
              <a:effectLst>
                <a:outerShdw blurRad="38100" dist="38100" dir="2700000" algn="tl">
                  <a:srgbClr val="000000">
                    <a:alpha val="43137"/>
                  </a:srgbClr>
                </a:outerShdw>
              </a:effectLst>
              <a:ea typeface="Calibri"/>
              <a:cs typeface="Times New Roman"/>
            </a:endParaRPr>
          </a:p>
        </p:txBody>
      </p:sp>
      <p:sp>
        <p:nvSpPr>
          <p:cNvPr id="16" name="TextBox 15"/>
          <p:cNvSpPr txBox="1"/>
          <p:nvPr/>
        </p:nvSpPr>
        <p:spPr>
          <a:xfrm>
            <a:off x="386218" y="675186"/>
            <a:ext cx="8151725" cy="4708981"/>
          </a:xfrm>
          <a:prstGeom prst="rect">
            <a:avLst/>
          </a:prstGeom>
          <a:noFill/>
        </p:spPr>
        <p:txBody>
          <a:bodyPr wrap="square" rtlCol="0">
            <a:spAutoFit/>
          </a:bodyPr>
          <a:lstStyle/>
          <a:p>
            <a:pPr>
              <a:buFont typeface="Arial" pitchFamily="34" charset="0"/>
              <a:buChar char="•"/>
            </a:pPr>
            <a:r>
              <a:rPr lang="en-US" sz="2000" dirty="0" smtClean="0"/>
              <a:t>Orders &lt; $5000 do not require approval. SRM automatically transmits a purchase order once a cart is created and ordered.</a:t>
            </a:r>
          </a:p>
          <a:p>
            <a:endParaRPr lang="en-US" sz="2000" dirty="0" smtClean="0"/>
          </a:p>
          <a:p>
            <a:pPr>
              <a:buFont typeface="Arial" pitchFamily="34" charset="0"/>
              <a:buChar char="•"/>
            </a:pPr>
            <a:r>
              <a:rPr lang="en-US" sz="2000" dirty="0" smtClean="0"/>
              <a:t>Orders &gt; $5000 move to Approver’s workflow. Upon approval, the purchase order is generated and transmitted to Steelcase.</a:t>
            </a:r>
          </a:p>
          <a:p>
            <a:endParaRPr lang="en-US" sz="2000" dirty="0" smtClean="0"/>
          </a:p>
          <a:p>
            <a:pPr>
              <a:buFont typeface="Arial" pitchFamily="34" charset="0"/>
              <a:buChar char="•"/>
            </a:pPr>
            <a:r>
              <a:rPr lang="en-US" sz="2000" dirty="0" smtClean="0"/>
              <a:t>The Shopper receives email confirmation from Steelcase/ORI upon receipt of purchase order.</a:t>
            </a:r>
          </a:p>
          <a:p>
            <a:pPr>
              <a:buFont typeface="Arial" pitchFamily="34" charset="0"/>
              <a:buChar char="•"/>
            </a:pPr>
            <a:endParaRPr lang="en-US" sz="2000" dirty="0" smtClean="0"/>
          </a:p>
          <a:p>
            <a:pPr>
              <a:buFont typeface="Arial" pitchFamily="34" charset="0"/>
              <a:buChar char="•"/>
            </a:pPr>
            <a:r>
              <a:rPr lang="en-US" sz="2000" dirty="0" smtClean="0"/>
              <a:t>Office Resources Inc. (ORI) will arrange delivery and installation of furniture. Goods Confirmations are required for Steelcase e-catalog orders.</a:t>
            </a:r>
          </a:p>
          <a:p>
            <a:pPr>
              <a:buFont typeface="Arial" pitchFamily="34" charset="0"/>
              <a:buChar char="•"/>
            </a:pPr>
            <a:endParaRPr lang="en-US" sz="2000" dirty="0" smtClean="0"/>
          </a:p>
          <a:p>
            <a:pPr>
              <a:buFont typeface="Arial" pitchFamily="34" charset="0"/>
              <a:buChar char="•"/>
            </a:pPr>
            <a:r>
              <a:rPr lang="en-US" sz="2000" dirty="0" smtClean="0"/>
              <a:t>Steelcase/ORI generate an electronic invoice and submits to Accounts Payable for payment. The Shopper receives an email message confirming when the invoice posts. </a:t>
            </a:r>
          </a:p>
        </p:txBody>
      </p:sp>
      <p:sp>
        <p:nvSpPr>
          <p:cNvPr id="9" name="Slide Number Placeholder 8"/>
          <p:cNvSpPr>
            <a:spLocks noGrp="1"/>
          </p:cNvSpPr>
          <p:nvPr>
            <p:ph type="sldNum" sz="quarter" idx="12"/>
          </p:nvPr>
        </p:nvSpPr>
        <p:spPr/>
        <p:txBody>
          <a:bodyPr/>
          <a:lstStyle/>
          <a:p>
            <a:fld id="{289C75C3-8C51-4886-8E78-AD7572BAF07D}" type="slidenum">
              <a:rPr lang="en-US" smtClean="0"/>
              <a:pPr/>
              <a:t>31</a:t>
            </a:fld>
            <a:endParaRPr lang="en-US" dirty="0"/>
          </a:p>
        </p:txBody>
      </p:sp>
    </p:spTree>
    <p:extLst>
      <p:ext uri="{BB962C8B-B14F-4D97-AF65-F5344CB8AC3E}">
        <p14:creationId xmlns:p14="http://schemas.microsoft.com/office/powerpoint/2010/main" val="1862548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1"/>
          </p:nvPr>
        </p:nvSpPr>
        <p:spPr>
          <a:xfrm>
            <a:off x="762807" y="1959430"/>
            <a:ext cx="7392366" cy="1457348"/>
          </a:xfrm>
        </p:spPr>
        <p:txBody>
          <a:bodyPr>
            <a:noAutofit/>
          </a:bodyPr>
          <a:lstStyle/>
          <a:p>
            <a:pPr marL="0" indent="0" algn="ctr" eaLnBrk="1" hangingPunct="1">
              <a:lnSpc>
                <a:spcPct val="90000"/>
              </a:lnSpc>
              <a:spcBef>
                <a:spcPct val="0"/>
              </a:spcBef>
              <a:spcAft>
                <a:spcPct val="0"/>
              </a:spcAft>
              <a:buFontTx/>
              <a:buNone/>
            </a:pPr>
            <a:r>
              <a:rPr lang="en-US" sz="5400" b="1" dirty="0" smtClean="0">
                <a:solidFill>
                  <a:srgbClr val="1F1F7D"/>
                </a:solidFill>
                <a:effectLst>
                  <a:outerShdw blurRad="38100" dist="38100" dir="2700000" algn="tl">
                    <a:srgbClr val="000000">
                      <a:alpha val="43137"/>
                    </a:srgbClr>
                  </a:outerShdw>
                </a:effectLst>
              </a:rPr>
              <a:t>Create Cart Utilizing </a:t>
            </a:r>
          </a:p>
          <a:p>
            <a:pPr marL="0" indent="0" algn="ctr" eaLnBrk="1" hangingPunct="1">
              <a:lnSpc>
                <a:spcPct val="90000"/>
              </a:lnSpc>
              <a:spcBef>
                <a:spcPct val="0"/>
              </a:spcBef>
              <a:spcAft>
                <a:spcPct val="0"/>
              </a:spcAft>
              <a:buFontTx/>
              <a:buNone/>
            </a:pPr>
            <a:r>
              <a:rPr lang="en-US" sz="5400" b="1" dirty="0" smtClean="0">
                <a:solidFill>
                  <a:srgbClr val="1F1F7D"/>
                </a:solidFill>
                <a:effectLst>
                  <a:outerShdw blurRad="38100" dist="38100" dir="2700000" algn="tl">
                    <a:srgbClr val="000000">
                      <a:alpha val="43137"/>
                    </a:srgbClr>
                  </a:outerShdw>
                </a:effectLst>
              </a:rPr>
              <a:t>Quote Feature</a:t>
            </a:r>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32</a:t>
            </a:fld>
            <a:endParaRPr lang="en-US" sz="1400" dirty="0"/>
          </a:p>
        </p:txBody>
      </p:sp>
    </p:spTree>
    <p:custDataLst>
      <p:tags r:id="rId1"/>
    </p:custDataLst>
    <p:extLst>
      <p:ext uri="{BB962C8B-B14F-4D97-AF65-F5344CB8AC3E}">
        <p14:creationId xmlns:p14="http://schemas.microsoft.com/office/powerpoint/2010/main" val="1928961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normAutofit/>
          </a:bodyPr>
          <a:lstStyle/>
          <a:p>
            <a:pPr eaLnBrk="1" hangingPunct="1">
              <a:defRPr/>
            </a:pPr>
            <a:r>
              <a:rPr lang="en-US" dirty="0" smtClean="0"/>
              <a:t>Customized Quotes</a:t>
            </a:r>
            <a:endParaRPr lang="en-US" dirty="0" smtClean="0">
              <a:solidFill>
                <a:srgbClr val="FF0000"/>
              </a:solidFill>
            </a:endParaRPr>
          </a:p>
        </p:txBody>
      </p:sp>
      <p:sp>
        <p:nvSpPr>
          <p:cNvPr id="8" name="TextBox 7"/>
          <p:cNvSpPr txBox="1"/>
          <p:nvPr/>
        </p:nvSpPr>
        <p:spPr>
          <a:xfrm>
            <a:off x="318262" y="636611"/>
            <a:ext cx="8379171" cy="5324535"/>
          </a:xfrm>
          <a:prstGeom prst="rect">
            <a:avLst/>
          </a:prstGeom>
          <a:noFill/>
        </p:spPr>
        <p:txBody>
          <a:bodyPr wrap="square" rtlCol="0">
            <a:spAutoFit/>
          </a:bodyPr>
          <a:lstStyle/>
          <a:p>
            <a:r>
              <a:rPr lang="en-US" sz="2000" dirty="0" smtClean="0"/>
              <a:t>Due to complexity of furniture purchases, not all items can be ordered as a standard product. Cubicle installations or larger volume purchases require a sales representative to come onsite and form a customized quote for departments’ needs.</a:t>
            </a:r>
          </a:p>
          <a:p>
            <a:endParaRPr lang="en-US" sz="2000" dirty="0"/>
          </a:p>
          <a:p>
            <a:r>
              <a:rPr lang="en-US" sz="2000" dirty="0" smtClean="0"/>
              <a:t>Customized sales quotes are automatically loaded by Office Resources Inc. (ORI) onto the e-catalog with a notification emailed to the Shopper. Shoppers can locate quotes through the following steps, review, and transfer all items into their Steelcase cart</a:t>
            </a:r>
            <a:r>
              <a:rPr lang="en-US" sz="2000" dirty="0" smtClean="0"/>
              <a:t>.</a:t>
            </a:r>
          </a:p>
          <a:p>
            <a:endParaRPr lang="en-US" sz="2000" dirty="0"/>
          </a:p>
          <a:p>
            <a:r>
              <a:rPr lang="en-US" sz="2000" dirty="0" smtClean="0"/>
              <a:t>COM Shoppers </a:t>
            </a:r>
            <a:r>
              <a:rPr lang="en-US" sz="2000" dirty="0"/>
              <a:t>are to use </a:t>
            </a:r>
            <a:r>
              <a:rPr lang="en-US" sz="2000" dirty="0" smtClean="0"/>
              <a:t>the Retrieve Quotes </a:t>
            </a:r>
            <a:r>
              <a:rPr lang="en-US" sz="2000" dirty="0"/>
              <a:t>tool for all orders of Steelcase products. Due to furnishing standards policies, each quote must be individually prepared by the ORI sales representative and loaded onto the </a:t>
            </a:r>
            <a:r>
              <a:rPr lang="en-US" sz="2000" dirty="0" smtClean="0"/>
              <a:t>e-catalog </a:t>
            </a:r>
            <a:r>
              <a:rPr lang="en-US" sz="2000" dirty="0"/>
              <a:t>for transfer. COM Shoppers may not purchase from the </a:t>
            </a:r>
            <a:r>
              <a:rPr lang="en-US" sz="2000" dirty="0" smtClean="0"/>
              <a:t>standard items loaded </a:t>
            </a:r>
            <a:r>
              <a:rPr lang="en-US" sz="2000" dirty="0"/>
              <a:t>on the e-catalog landing page. </a:t>
            </a:r>
            <a:r>
              <a:rPr lang="en-US" sz="2000" dirty="0" smtClean="0"/>
              <a:t>The following steps show </a:t>
            </a:r>
            <a:r>
              <a:rPr lang="en-US" sz="2000" dirty="0"/>
              <a:t>how to load a quote once Default Settings (Account Assignment and Delivery Address) are </a:t>
            </a:r>
            <a:r>
              <a:rPr lang="en-US" sz="2000" dirty="0" smtClean="0"/>
              <a:t>entered in the header section of the Shopping Cart.</a:t>
            </a:r>
            <a:endParaRPr lang="en-US" sz="2000" dirty="0"/>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33</a:t>
            </a:fld>
            <a:endParaRPr lang="en-US" sz="1400" dirty="0"/>
          </a:p>
        </p:txBody>
      </p:sp>
    </p:spTree>
    <p:custDataLst>
      <p:tags r:id="rId1"/>
    </p:custDataLst>
    <p:extLst>
      <p:ext uri="{BB962C8B-B14F-4D97-AF65-F5344CB8AC3E}">
        <p14:creationId xmlns:p14="http://schemas.microsoft.com/office/powerpoint/2010/main" val="3805528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67" y="1355872"/>
            <a:ext cx="7542213" cy="421005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a:spLocks noGrp="1"/>
          </p:cNvSpPr>
          <p:nvPr>
            <p:ph type="title"/>
          </p:nvPr>
        </p:nvSpPr>
        <p:spPr>
          <a:xfrm>
            <a:off x="308344" y="83460"/>
            <a:ext cx="8378456" cy="731520"/>
          </a:xfrm>
        </p:spPr>
        <p:txBody>
          <a:bodyPr/>
          <a:lstStyle/>
          <a:p>
            <a:r>
              <a:rPr lang="en-US" dirty="0" smtClean="0"/>
              <a:t>Retrieve Customized Quote</a:t>
            </a:r>
            <a:endParaRPr lang="en-US" sz="1600" dirty="0"/>
          </a:p>
        </p:txBody>
      </p:sp>
      <p:sp>
        <p:nvSpPr>
          <p:cNvPr id="7"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34</a:t>
            </a:fld>
            <a:endParaRPr lang="en-US" sz="1400" dirty="0">
              <a:effectLst>
                <a:outerShdw blurRad="38100" dist="38100" dir="2700000" algn="tl">
                  <a:srgbClr val="000000">
                    <a:alpha val="43137"/>
                  </a:srgbClr>
                </a:outerShdw>
              </a:effectLst>
            </a:endParaRPr>
          </a:p>
        </p:txBody>
      </p:sp>
      <p:sp>
        <p:nvSpPr>
          <p:cNvPr id="10" name="Rectangle 9"/>
          <p:cNvSpPr/>
          <p:nvPr/>
        </p:nvSpPr>
        <p:spPr>
          <a:xfrm>
            <a:off x="871871" y="3434319"/>
            <a:ext cx="1031357" cy="32960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ular Callout 10"/>
          <p:cNvSpPr/>
          <p:nvPr/>
        </p:nvSpPr>
        <p:spPr>
          <a:xfrm>
            <a:off x="2180089" y="1070386"/>
            <a:ext cx="2806581" cy="769046"/>
          </a:xfrm>
          <a:prstGeom prst="wedgeRectCallout">
            <a:avLst>
              <a:gd name="adj1" fmla="val -58508"/>
              <a:gd name="adj2" fmla="val 24761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Within the e-catalog, click Retrieve Quotes</a:t>
            </a:r>
            <a:endParaRPr lang="en-US" sz="1600" dirty="0">
              <a:solidFill>
                <a:schemeClr val="tx1"/>
              </a:solidFill>
            </a:endParaRPr>
          </a:p>
        </p:txBody>
      </p:sp>
    </p:spTree>
    <p:extLst>
      <p:ext uri="{BB962C8B-B14F-4D97-AF65-F5344CB8AC3E}">
        <p14:creationId xmlns:p14="http://schemas.microsoft.com/office/powerpoint/2010/main" val="1517553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46" y="2164058"/>
            <a:ext cx="7819941" cy="275881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35</a:t>
            </a:fld>
            <a:endParaRPr lang="en-US" sz="1400" dirty="0">
              <a:effectLst>
                <a:outerShdw blurRad="38100" dist="38100" dir="2700000" algn="tl">
                  <a:srgbClr val="000000">
                    <a:alpha val="43137"/>
                  </a:srgbClr>
                </a:outerShdw>
              </a:effectLst>
            </a:endParaRPr>
          </a:p>
        </p:txBody>
      </p:sp>
      <p:sp>
        <p:nvSpPr>
          <p:cNvPr id="10" name="Rectangle 9"/>
          <p:cNvSpPr/>
          <p:nvPr/>
        </p:nvSpPr>
        <p:spPr>
          <a:xfrm>
            <a:off x="3455582" y="4635798"/>
            <a:ext cx="659218" cy="27644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ular Callout 10"/>
          <p:cNvSpPr/>
          <p:nvPr/>
        </p:nvSpPr>
        <p:spPr>
          <a:xfrm>
            <a:off x="3838352" y="1169582"/>
            <a:ext cx="2052083" cy="818708"/>
          </a:xfrm>
          <a:prstGeom prst="wedgeRectCallout">
            <a:avLst>
              <a:gd name="adj1" fmla="val 68170"/>
              <a:gd name="adj2" fmla="val 22900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Enter the quote number from email</a:t>
            </a:r>
            <a:endParaRPr lang="en-US" sz="1600" dirty="0">
              <a:solidFill>
                <a:schemeClr val="tx1"/>
              </a:solidFill>
            </a:endParaRPr>
          </a:p>
        </p:txBody>
      </p:sp>
      <p:sp>
        <p:nvSpPr>
          <p:cNvPr id="12" name="Rectangular Callout 11"/>
          <p:cNvSpPr/>
          <p:nvPr/>
        </p:nvSpPr>
        <p:spPr>
          <a:xfrm>
            <a:off x="1712128" y="5524937"/>
            <a:ext cx="1527129" cy="613142"/>
          </a:xfrm>
          <a:prstGeom prst="wedgeRectCallout">
            <a:avLst>
              <a:gd name="adj1" fmla="val 68883"/>
              <a:gd name="adj2" fmla="val -14367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Click Search</a:t>
            </a:r>
            <a:endParaRPr lang="en-US" sz="1600" dirty="0">
              <a:solidFill>
                <a:schemeClr val="tx1"/>
              </a:solidFill>
            </a:endParaRPr>
          </a:p>
        </p:txBody>
      </p:sp>
      <p:sp>
        <p:nvSpPr>
          <p:cNvPr id="13" name="Rectangle 12"/>
          <p:cNvSpPr/>
          <p:nvPr/>
        </p:nvSpPr>
        <p:spPr>
          <a:xfrm>
            <a:off x="6294474" y="3572541"/>
            <a:ext cx="1903227" cy="40403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p:nvPr>
        </p:nvSpPr>
        <p:spPr>
          <a:xfrm>
            <a:off x="308344" y="83460"/>
            <a:ext cx="8378456" cy="731520"/>
          </a:xfrm>
        </p:spPr>
        <p:txBody>
          <a:bodyPr/>
          <a:lstStyle/>
          <a:p>
            <a:r>
              <a:rPr lang="en-US" dirty="0" smtClean="0"/>
              <a:t>Retrieve Customized Quote</a:t>
            </a:r>
            <a:endParaRPr lang="en-US" sz="1600" dirty="0"/>
          </a:p>
        </p:txBody>
      </p:sp>
      <p:sp>
        <p:nvSpPr>
          <p:cNvPr id="9" name="Folded Corner 8"/>
          <p:cNvSpPr/>
          <p:nvPr/>
        </p:nvSpPr>
        <p:spPr>
          <a:xfrm>
            <a:off x="4754880" y="5086752"/>
            <a:ext cx="3376607" cy="1185200"/>
          </a:xfrm>
          <a:prstGeom prst="foldedCorner">
            <a:avLst/>
          </a:prstGeom>
          <a:blipFill>
            <a:blip r:embed="rId3"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endParaRPr>
          </a:p>
          <a:p>
            <a:pPr algn="ctr"/>
            <a:r>
              <a:rPr lang="en-US" sz="1600" b="1" dirty="0" smtClean="0">
                <a:solidFill>
                  <a:schemeClr val="tx1"/>
                </a:solidFill>
              </a:rPr>
              <a:t>Note</a:t>
            </a:r>
            <a:r>
              <a:rPr lang="en-US" sz="1600" b="1" dirty="0" smtClean="0">
                <a:solidFill>
                  <a:schemeClr val="tx1"/>
                </a:solidFill>
              </a:rPr>
              <a:t>: </a:t>
            </a:r>
            <a:r>
              <a:rPr lang="en-US" sz="1600" dirty="0" smtClean="0">
                <a:solidFill>
                  <a:schemeClr val="tx1"/>
                </a:solidFill>
              </a:rPr>
              <a:t>If yo</a:t>
            </a:r>
            <a:r>
              <a:rPr lang="en-US" sz="1600" dirty="0" smtClean="0">
                <a:solidFill>
                  <a:schemeClr val="tx1"/>
                </a:solidFill>
              </a:rPr>
              <a:t>u have problems using the quote number search function, try searching wide open with all entries blank for the entire quote listing.</a:t>
            </a:r>
            <a:endParaRPr lang="en-US" sz="1600" dirty="0"/>
          </a:p>
        </p:txBody>
      </p:sp>
    </p:spTree>
    <p:extLst>
      <p:ext uri="{BB962C8B-B14F-4D97-AF65-F5344CB8AC3E}">
        <p14:creationId xmlns:p14="http://schemas.microsoft.com/office/powerpoint/2010/main" val="1517553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13" y="1385232"/>
            <a:ext cx="8468168" cy="363045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36</a:t>
            </a:fld>
            <a:endParaRPr lang="en-US" sz="1400" dirty="0">
              <a:effectLst>
                <a:outerShdw blurRad="38100" dist="38100" dir="2700000" algn="tl">
                  <a:srgbClr val="000000">
                    <a:alpha val="43137"/>
                  </a:srgbClr>
                </a:outerShdw>
              </a:effectLst>
            </a:endParaRPr>
          </a:p>
        </p:txBody>
      </p:sp>
      <p:sp>
        <p:nvSpPr>
          <p:cNvPr id="13" name="Rectangle 12"/>
          <p:cNvSpPr/>
          <p:nvPr/>
        </p:nvSpPr>
        <p:spPr>
          <a:xfrm>
            <a:off x="1743740" y="4274289"/>
            <a:ext cx="6964325" cy="61668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308344" y="83460"/>
            <a:ext cx="8378456" cy="731520"/>
          </a:xfrm>
        </p:spPr>
        <p:txBody>
          <a:bodyPr/>
          <a:lstStyle/>
          <a:p>
            <a:r>
              <a:rPr lang="en-US" dirty="0" smtClean="0"/>
              <a:t>Retrieve Customized Quote</a:t>
            </a:r>
            <a:endParaRPr lang="en-US" sz="1600" dirty="0"/>
          </a:p>
        </p:txBody>
      </p:sp>
      <p:sp>
        <p:nvSpPr>
          <p:cNvPr id="11" name="Rectangular Callout 10"/>
          <p:cNvSpPr/>
          <p:nvPr/>
        </p:nvSpPr>
        <p:spPr>
          <a:xfrm>
            <a:off x="4199860" y="1913859"/>
            <a:ext cx="2222206" cy="754913"/>
          </a:xfrm>
          <a:prstGeom prst="wedgeRectCallout">
            <a:avLst>
              <a:gd name="adj1" fmla="val -111585"/>
              <a:gd name="adj2" fmla="val 25777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 Click View Quote to access contents</a:t>
            </a:r>
            <a:endParaRPr lang="en-US" sz="1600" dirty="0">
              <a:solidFill>
                <a:schemeClr val="tx1"/>
              </a:solidFill>
            </a:endParaRPr>
          </a:p>
        </p:txBody>
      </p:sp>
    </p:spTree>
    <p:extLst>
      <p:ext uri="{BB962C8B-B14F-4D97-AF65-F5344CB8AC3E}">
        <p14:creationId xmlns:p14="http://schemas.microsoft.com/office/powerpoint/2010/main" val="1517553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85" y="1770741"/>
            <a:ext cx="7738583" cy="4553528"/>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37</a:t>
            </a:fld>
            <a:endParaRPr lang="en-US" sz="1400" dirty="0">
              <a:effectLst>
                <a:outerShdw blurRad="38100" dist="38100" dir="2700000" algn="tl">
                  <a:srgbClr val="000000">
                    <a:alpha val="43137"/>
                  </a:srgbClr>
                </a:outerShdw>
              </a:effectLst>
            </a:endParaRPr>
          </a:p>
        </p:txBody>
      </p:sp>
      <p:sp>
        <p:nvSpPr>
          <p:cNvPr id="10" name="Rectangle 9"/>
          <p:cNvSpPr/>
          <p:nvPr/>
        </p:nvSpPr>
        <p:spPr>
          <a:xfrm>
            <a:off x="723014" y="1998924"/>
            <a:ext cx="7623543" cy="424238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ular Callout 10"/>
          <p:cNvSpPr/>
          <p:nvPr/>
        </p:nvSpPr>
        <p:spPr>
          <a:xfrm>
            <a:off x="1116420" y="772674"/>
            <a:ext cx="2530548" cy="896638"/>
          </a:xfrm>
          <a:prstGeom prst="wedgeRectCallout">
            <a:avLst>
              <a:gd name="adj1" fmla="val 47568"/>
              <a:gd name="adj2" fmla="val 12732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5. Review quote for line items, catalog numbers, quantities, and pricing</a:t>
            </a:r>
            <a:endParaRPr lang="en-US" sz="1600" dirty="0">
              <a:solidFill>
                <a:schemeClr val="tx1"/>
              </a:solidFill>
            </a:endParaRPr>
          </a:p>
        </p:txBody>
      </p:sp>
      <p:sp>
        <p:nvSpPr>
          <p:cNvPr id="14" name="Title 1"/>
          <p:cNvSpPr>
            <a:spLocks noGrp="1"/>
          </p:cNvSpPr>
          <p:nvPr>
            <p:ph type="title"/>
          </p:nvPr>
        </p:nvSpPr>
        <p:spPr>
          <a:xfrm>
            <a:off x="308344" y="83460"/>
            <a:ext cx="8378456" cy="731520"/>
          </a:xfrm>
        </p:spPr>
        <p:txBody>
          <a:bodyPr/>
          <a:lstStyle/>
          <a:p>
            <a:r>
              <a:rPr lang="en-US" dirty="0" smtClean="0"/>
              <a:t>Retrieve Customized Quote</a:t>
            </a:r>
            <a:endParaRPr lang="en-US" sz="1600" dirty="0"/>
          </a:p>
        </p:txBody>
      </p:sp>
    </p:spTree>
    <p:extLst>
      <p:ext uri="{BB962C8B-B14F-4D97-AF65-F5344CB8AC3E}">
        <p14:creationId xmlns:p14="http://schemas.microsoft.com/office/powerpoint/2010/main" val="15175537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875" y="4969392"/>
            <a:ext cx="54578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29" y="1417232"/>
            <a:ext cx="7932737" cy="27051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38</a:t>
            </a:fld>
            <a:endParaRPr lang="en-US" sz="1400" dirty="0">
              <a:effectLst>
                <a:outerShdw blurRad="38100" dist="38100" dir="2700000" algn="tl">
                  <a:srgbClr val="000000">
                    <a:alpha val="43137"/>
                  </a:srgbClr>
                </a:outerShdw>
              </a:effectLst>
            </a:endParaRPr>
          </a:p>
        </p:txBody>
      </p:sp>
      <p:sp>
        <p:nvSpPr>
          <p:cNvPr id="10" name="Rectangle 9"/>
          <p:cNvSpPr/>
          <p:nvPr/>
        </p:nvSpPr>
        <p:spPr>
          <a:xfrm>
            <a:off x="2955852" y="3795826"/>
            <a:ext cx="818706" cy="27644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ular Callout 10"/>
          <p:cNvSpPr/>
          <p:nvPr/>
        </p:nvSpPr>
        <p:spPr>
          <a:xfrm>
            <a:off x="1775637" y="2232837"/>
            <a:ext cx="1584252" cy="733647"/>
          </a:xfrm>
          <a:prstGeom prst="wedgeRectCallout">
            <a:avLst>
              <a:gd name="adj1" fmla="val 49455"/>
              <a:gd name="adj2" fmla="val 14885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6. Click Add to Cart</a:t>
            </a:r>
            <a:endParaRPr lang="en-US" sz="1600" dirty="0">
              <a:solidFill>
                <a:schemeClr val="tx1"/>
              </a:solidFill>
            </a:endParaRPr>
          </a:p>
        </p:txBody>
      </p:sp>
      <p:sp>
        <p:nvSpPr>
          <p:cNvPr id="12" name="Rectangular Callout 11"/>
          <p:cNvSpPr/>
          <p:nvPr/>
        </p:nvSpPr>
        <p:spPr>
          <a:xfrm>
            <a:off x="2753831" y="4210492"/>
            <a:ext cx="1520457" cy="691117"/>
          </a:xfrm>
          <a:prstGeom prst="wedgeRectCallout">
            <a:avLst>
              <a:gd name="adj1" fmla="val 92017"/>
              <a:gd name="adj2" fmla="val 16396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7. Click Confirm</a:t>
            </a:r>
            <a:endParaRPr lang="en-US" sz="1600" dirty="0">
              <a:solidFill>
                <a:schemeClr val="tx1"/>
              </a:solidFill>
            </a:endParaRPr>
          </a:p>
        </p:txBody>
      </p:sp>
      <p:sp>
        <p:nvSpPr>
          <p:cNvPr id="13" name="Rectangle 12"/>
          <p:cNvSpPr/>
          <p:nvPr/>
        </p:nvSpPr>
        <p:spPr>
          <a:xfrm>
            <a:off x="4997304" y="5624623"/>
            <a:ext cx="659217" cy="32961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308344" y="83460"/>
            <a:ext cx="8378456" cy="731520"/>
          </a:xfrm>
        </p:spPr>
        <p:txBody>
          <a:bodyPr/>
          <a:lstStyle/>
          <a:p>
            <a:r>
              <a:rPr lang="en-US" dirty="0" smtClean="0"/>
              <a:t>Retrieve Customized Quote</a:t>
            </a:r>
            <a:endParaRPr lang="en-US" sz="1600" dirty="0"/>
          </a:p>
        </p:txBody>
      </p:sp>
    </p:spTree>
    <p:extLst>
      <p:ext uri="{BB962C8B-B14F-4D97-AF65-F5344CB8AC3E}">
        <p14:creationId xmlns:p14="http://schemas.microsoft.com/office/powerpoint/2010/main" val="1517553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12" y="1412248"/>
            <a:ext cx="8085137" cy="49053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10"/>
          <p:cNvSpPr>
            <a:spLocks noGrp="1"/>
          </p:cNvSpPr>
          <p:nvPr>
            <p:ph type="sldNum" sz="quarter" idx="4294967295"/>
          </p:nvPr>
        </p:nvSpPr>
        <p:spPr>
          <a:xfrm>
            <a:off x="8585200" y="6479719"/>
            <a:ext cx="551534" cy="365125"/>
          </a:xfrm>
          <a:prstGeom prst="rect">
            <a:avLst/>
          </a:prstGeom>
        </p:spPr>
        <p:txBody>
          <a:bodyPr/>
          <a:lstStyle/>
          <a:p>
            <a:pPr algn="r"/>
            <a:fld id="{289C75C3-8C51-4886-8E78-AD7572BAF07D}" type="slidenum">
              <a:rPr lang="en-US" sz="1400" smtClean="0">
                <a:effectLst>
                  <a:outerShdw blurRad="38100" dist="38100" dir="2700000" algn="tl">
                    <a:srgbClr val="000000">
                      <a:alpha val="43137"/>
                    </a:srgbClr>
                  </a:outerShdw>
                </a:effectLst>
              </a:rPr>
              <a:pPr algn="r"/>
              <a:t>39</a:t>
            </a:fld>
            <a:endParaRPr lang="en-US" sz="1400" dirty="0">
              <a:effectLst>
                <a:outerShdw blurRad="38100" dist="38100" dir="2700000" algn="tl">
                  <a:srgbClr val="000000">
                    <a:alpha val="43137"/>
                  </a:srgbClr>
                </a:outerShdw>
              </a:effectLst>
            </a:endParaRPr>
          </a:p>
        </p:txBody>
      </p:sp>
      <p:sp>
        <p:nvSpPr>
          <p:cNvPr id="11" name="Rectangular Callout 10"/>
          <p:cNvSpPr/>
          <p:nvPr/>
        </p:nvSpPr>
        <p:spPr>
          <a:xfrm>
            <a:off x="1893010" y="687614"/>
            <a:ext cx="3125557" cy="896638"/>
          </a:xfrm>
          <a:prstGeom prst="wedgeRectCallout">
            <a:avLst>
              <a:gd name="adj1" fmla="val 47568"/>
              <a:gd name="adj2" fmla="val 12732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8. Quote items transfer into Steelcase cart. Click Return Cart to SRM and finish order as normal.</a:t>
            </a:r>
            <a:endParaRPr lang="en-US" sz="1600" dirty="0">
              <a:solidFill>
                <a:schemeClr val="tx1"/>
              </a:solidFill>
            </a:endParaRPr>
          </a:p>
        </p:txBody>
      </p:sp>
      <p:sp>
        <p:nvSpPr>
          <p:cNvPr id="13" name="Rectangle 12"/>
          <p:cNvSpPr/>
          <p:nvPr/>
        </p:nvSpPr>
        <p:spPr>
          <a:xfrm>
            <a:off x="4476309" y="2349797"/>
            <a:ext cx="1212111" cy="21265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308344" y="83460"/>
            <a:ext cx="8378456" cy="731520"/>
          </a:xfrm>
        </p:spPr>
        <p:txBody>
          <a:bodyPr/>
          <a:lstStyle/>
          <a:p>
            <a:r>
              <a:rPr lang="en-US" dirty="0" smtClean="0"/>
              <a:t>Retrieve Customized Quote</a:t>
            </a:r>
            <a:endParaRPr lang="en-US" sz="1600" dirty="0"/>
          </a:p>
        </p:txBody>
      </p:sp>
      <p:sp>
        <p:nvSpPr>
          <p:cNvPr id="8" name="Folded Corner 7"/>
          <p:cNvSpPr/>
          <p:nvPr/>
        </p:nvSpPr>
        <p:spPr>
          <a:xfrm>
            <a:off x="4450210" y="4239490"/>
            <a:ext cx="3488445" cy="989215"/>
          </a:xfrm>
          <a:prstGeom prst="foldedCorner">
            <a:avLst/>
          </a:prstGeom>
          <a:blipFill>
            <a:blip r:embed="rId3"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endParaRPr>
          </a:p>
          <a:p>
            <a:pPr algn="ctr"/>
            <a:r>
              <a:rPr lang="en-US" sz="1600" b="1" dirty="0" smtClean="0">
                <a:solidFill>
                  <a:schemeClr val="tx1"/>
                </a:solidFill>
              </a:rPr>
              <a:t>TIP</a:t>
            </a:r>
            <a:r>
              <a:rPr lang="en-US" sz="1600" b="1" dirty="0" smtClean="0">
                <a:solidFill>
                  <a:schemeClr val="tx1"/>
                </a:solidFill>
              </a:rPr>
              <a:t>: </a:t>
            </a:r>
            <a:r>
              <a:rPr lang="en-US" sz="1600" dirty="0" smtClean="0">
                <a:solidFill>
                  <a:schemeClr val="tx1"/>
                </a:solidFill>
              </a:rPr>
              <a:t>Double-check your Shopping Cart once items return to myUK/SRM to ensure all items transferred correctly.</a:t>
            </a:r>
            <a:endParaRPr lang="en-US" sz="1600" dirty="0"/>
          </a:p>
        </p:txBody>
      </p:sp>
    </p:spTree>
    <p:extLst>
      <p:ext uri="{BB962C8B-B14F-4D97-AF65-F5344CB8AC3E}">
        <p14:creationId xmlns:p14="http://schemas.microsoft.com/office/powerpoint/2010/main" val="1579006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lstStyle/>
          <a:p>
            <a:pPr eaLnBrk="1" hangingPunct="1">
              <a:defRPr/>
            </a:pPr>
            <a:r>
              <a:rPr lang="en-US" dirty="0" smtClean="0"/>
              <a:t>Who Uses The Steelcase e-Catalog</a:t>
            </a:r>
          </a:p>
        </p:txBody>
      </p:sp>
      <p:sp>
        <p:nvSpPr>
          <p:cNvPr id="8" name="TextBox 7"/>
          <p:cNvSpPr txBox="1"/>
          <p:nvPr/>
        </p:nvSpPr>
        <p:spPr>
          <a:xfrm>
            <a:off x="350159" y="647242"/>
            <a:ext cx="8464231" cy="2862322"/>
          </a:xfrm>
          <a:prstGeom prst="rect">
            <a:avLst/>
          </a:prstGeom>
          <a:noFill/>
        </p:spPr>
        <p:txBody>
          <a:bodyPr wrap="square" rtlCol="0">
            <a:spAutoFit/>
          </a:bodyPr>
          <a:lstStyle/>
          <a:p>
            <a:r>
              <a:rPr lang="en-US" sz="2000" dirty="0" smtClean="0"/>
              <a:t>The Steelcase e-catalog is used solely with the Supplier Relationship Management (SRM) system. All areas of campus use SRM as their procurement system with the exception of Hospital areas.</a:t>
            </a:r>
          </a:p>
          <a:p>
            <a:endParaRPr lang="en-US" sz="2000" dirty="0" smtClean="0"/>
          </a:p>
          <a:p>
            <a:r>
              <a:rPr lang="en-US" sz="2000" dirty="0" smtClean="0"/>
              <a:t>All areas of the academic campus should utilize the e-catalog through SRM for purchases of Steelcase furniture regardless of order amount. This includes items previously purchased utilizing procurement card. </a:t>
            </a:r>
          </a:p>
          <a:p>
            <a:endParaRPr lang="en-US" sz="2000" dirty="0" smtClean="0"/>
          </a:p>
          <a:p>
            <a:r>
              <a:rPr lang="en-US" sz="2000" dirty="0" smtClean="0"/>
              <a:t>*See </a:t>
            </a:r>
            <a:r>
              <a:rPr lang="en-US" sz="2000" dirty="0" smtClean="0"/>
              <a:t>notes </a:t>
            </a:r>
            <a:r>
              <a:rPr lang="en-US" sz="2000" dirty="0" smtClean="0"/>
              <a:t>on following slide regarding College of Medicine purchases.</a:t>
            </a:r>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4</a:t>
            </a:fld>
            <a:endParaRPr lang="en-US" sz="1400"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lstStyle/>
          <a:p>
            <a:pPr eaLnBrk="1" hangingPunct="1">
              <a:defRPr/>
            </a:pPr>
            <a:r>
              <a:rPr lang="en-US" dirty="0" smtClean="0"/>
              <a:t>Steelcase Product Support</a:t>
            </a:r>
            <a:endParaRPr lang="en-US" dirty="0" smtClean="0">
              <a:solidFill>
                <a:srgbClr val="FF0000"/>
              </a:solidFill>
            </a:endParaRPr>
          </a:p>
        </p:txBody>
      </p:sp>
      <p:sp>
        <p:nvSpPr>
          <p:cNvPr id="8" name="TextBox 7"/>
          <p:cNvSpPr txBox="1"/>
          <p:nvPr/>
        </p:nvSpPr>
        <p:spPr>
          <a:xfrm>
            <a:off x="328896" y="636609"/>
            <a:ext cx="8166518" cy="4401205"/>
          </a:xfrm>
          <a:prstGeom prst="rect">
            <a:avLst/>
          </a:prstGeom>
          <a:noFill/>
        </p:spPr>
        <p:txBody>
          <a:bodyPr wrap="square" rtlCol="0">
            <a:spAutoFit/>
          </a:bodyPr>
          <a:lstStyle/>
          <a:p>
            <a:r>
              <a:rPr lang="en-US" sz="2000" dirty="0" smtClean="0"/>
              <a:t>Questions regarding Steelcase furniture, order inquiries, customized quotes, etc. should be directed to:</a:t>
            </a:r>
          </a:p>
          <a:p>
            <a:endParaRPr lang="en-US" sz="2000" dirty="0" smtClean="0"/>
          </a:p>
          <a:p>
            <a:r>
              <a:rPr lang="en-US" sz="2000" u="sng" dirty="0" smtClean="0"/>
              <a:t>Education</a:t>
            </a:r>
            <a:endParaRPr lang="en-US" sz="2000" u="sng" dirty="0"/>
          </a:p>
          <a:p>
            <a:r>
              <a:rPr lang="en-US" sz="2000" dirty="0" smtClean="0"/>
              <a:t>Sherri Tompkins, Account Representative</a:t>
            </a:r>
          </a:p>
          <a:p>
            <a:r>
              <a:rPr lang="en-US" sz="2000" dirty="0" smtClean="0"/>
              <a:t>Office Resources Inc. (ORI) - Lexington</a:t>
            </a:r>
          </a:p>
          <a:p>
            <a:r>
              <a:rPr lang="en-US" sz="2000" dirty="0" smtClean="0"/>
              <a:t>Phone: (859) 241-2616</a:t>
            </a:r>
            <a:endParaRPr lang="en-US" sz="2000" dirty="0"/>
          </a:p>
          <a:p>
            <a:r>
              <a:rPr lang="en-US" sz="2000" dirty="0" smtClean="0"/>
              <a:t>Email: </a:t>
            </a:r>
            <a:r>
              <a:rPr lang="en-US" sz="2000" dirty="0" smtClean="0">
                <a:hlinkClick r:id="rId4"/>
              </a:rPr>
              <a:t>stompkins@oriusa.com</a:t>
            </a:r>
            <a:r>
              <a:rPr lang="en-US" sz="2000" dirty="0" smtClean="0"/>
              <a:t> </a:t>
            </a:r>
          </a:p>
          <a:p>
            <a:endParaRPr lang="en-US" sz="2000" dirty="0"/>
          </a:p>
          <a:p>
            <a:r>
              <a:rPr lang="en-US" sz="2000" u="sng" dirty="0" smtClean="0"/>
              <a:t>Healthcare and College of Medicine</a:t>
            </a:r>
          </a:p>
          <a:p>
            <a:r>
              <a:rPr lang="en-US" sz="2000" dirty="0" smtClean="0"/>
              <a:t>Susan Durham, </a:t>
            </a:r>
            <a:r>
              <a:rPr lang="en-US" sz="2000" dirty="0"/>
              <a:t>Account Representative</a:t>
            </a:r>
          </a:p>
          <a:p>
            <a:r>
              <a:rPr lang="en-US" sz="2000" dirty="0"/>
              <a:t>Office Resources Inc. (ORI</a:t>
            </a:r>
            <a:r>
              <a:rPr lang="en-US" sz="2000" dirty="0" smtClean="0"/>
              <a:t>) - </a:t>
            </a:r>
            <a:r>
              <a:rPr lang="en-US" sz="2000" dirty="0"/>
              <a:t>Lexington</a:t>
            </a:r>
          </a:p>
          <a:p>
            <a:r>
              <a:rPr lang="en-US" sz="2000" dirty="0"/>
              <a:t>Phone: (859) </a:t>
            </a:r>
            <a:r>
              <a:rPr lang="en-US" sz="2000" dirty="0" smtClean="0"/>
              <a:t>241-2621</a:t>
            </a:r>
            <a:endParaRPr lang="en-US" sz="2000" dirty="0"/>
          </a:p>
          <a:p>
            <a:r>
              <a:rPr lang="en-US" sz="2000" dirty="0"/>
              <a:t>Email</a:t>
            </a:r>
            <a:r>
              <a:rPr lang="en-US" sz="2000" dirty="0" smtClean="0"/>
              <a:t>: </a:t>
            </a:r>
            <a:r>
              <a:rPr lang="en-US" sz="2000" dirty="0" smtClean="0">
                <a:hlinkClick r:id="rId5"/>
              </a:rPr>
              <a:t>sdurham@oriusa.com</a:t>
            </a:r>
            <a:r>
              <a:rPr lang="en-US" sz="2000" dirty="0" smtClean="0"/>
              <a:t> </a:t>
            </a:r>
            <a:endParaRPr lang="en-US" sz="2000" dirty="0">
              <a:solidFill>
                <a:srgbClr val="FF0000"/>
              </a:solidFill>
            </a:endParaRPr>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40</a:t>
            </a:fld>
            <a:endParaRPr lang="en-US" sz="1400" dirty="0"/>
          </a:p>
        </p:txBody>
      </p:sp>
    </p:spTree>
    <p:custDataLst>
      <p:tags r:id="rId1"/>
    </p:custDataLst>
    <p:extLst>
      <p:ext uri="{BB962C8B-B14F-4D97-AF65-F5344CB8AC3E}">
        <p14:creationId xmlns:p14="http://schemas.microsoft.com/office/powerpoint/2010/main" val="1996389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3460"/>
            <a:ext cx="8378456" cy="731520"/>
          </a:xfrm>
        </p:spPr>
        <p:txBody>
          <a:bodyPr>
            <a:normAutofit/>
          </a:bodyPr>
          <a:lstStyle/>
          <a:p>
            <a:pPr>
              <a:lnSpc>
                <a:spcPct val="115000"/>
              </a:lnSpc>
              <a:spcAft>
                <a:spcPts val="600"/>
              </a:spcAft>
            </a:pPr>
            <a:r>
              <a:rPr lang="en-US" dirty="0" smtClean="0">
                <a:effectLst>
                  <a:outerShdw blurRad="50800" dist="38100" algn="tr" rotWithShape="0">
                    <a:prstClr val="black">
                      <a:alpha val="40000"/>
                    </a:prstClr>
                  </a:outerShdw>
                </a:effectLst>
                <a:ea typeface="Calibri"/>
                <a:cs typeface="Times New Roman"/>
              </a:rPr>
              <a:t>Post-Order Changes and Purchasing Support</a:t>
            </a:r>
            <a:endParaRPr lang="en-US" sz="2400" dirty="0" smtClean="0">
              <a:ea typeface="Calibri"/>
              <a:cs typeface="Times New Roman"/>
            </a:endParaRPr>
          </a:p>
        </p:txBody>
      </p:sp>
      <p:sp>
        <p:nvSpPr>
          <p:cNvPr id="8" name="Rectangle 7"/>
          <p:cNvSpPr/>
          <p:nvPr/>
        </p:nvSpPr>
        <p:spPr>
          <a:xfrm>
            <a:off x="846430" y="756651"/>
            <a:ext cx="7451141" cy="524759"/>
          </a:xfrm>
          <a:prstGeom prst="rect">
            <a:avLst/>
          </a:prstGeom>
        </p:spPr>
        <p:txBody>
          <a:bodyPr wrap="square" lIns="0" tIns="0" rIns="0" bIns="0">
            <a:spAutoFit/>
          </a:bodyPr>
          <a:lstStyle/>
          <a:p>
            <a:endParaRPr lang="en-US" dirty="0" smtClean="0"/>
          </a:p>
          <a:p>
            <a:pPr>
              <a:lnSpc>
                <a:spcPct val="115000"/>
              </a:lnSpc>
              <a:spcAft>
                <a:spcPts val="1000"/>
              </a:spcAft>
            </a:pPr>
            <a:endParaRPr lang="en-US" sz="1400" b="1" i="1" dirty="0" smtClean="0">
              <a:effectLst>
                <a:outerShdw blurRad="38100" dist="38100" dir="2700000" algn="tl">
                  <a:srgbClr val="000000">
                    <a:alpha val="43137"/>
                  </a:srgbClr>
                </a:outerShdw>
              </a:effectLst>
              <a:ea typeface="Calibri"/>
              <a:cs typeface="Times New Roman"/>
            </a:endParaRPr>
          </a:p>
        </p:txBody>
      </p:sp>
      <p:sp>
        <p:nvSpPr>
          <p:cNvPr id="16" name="TextBox 15"/>
          <p:cNvSpPr txBox="1"/>
          <p:nvPr/>
        </p:nvSpPr>
        <p:spPr>
          <a:xfrm>
            <a:off x="386218" y="643288"/>
            <a:ext cx="8268684" cy="3785652"/>
          </a:xfrm>
          <a:prstGeom prst="rect">
            <a:avLst/>
          </a:prstGeom>
          <a:noFill/>
        </p:spPr>
        <p:txBody>
          <a:bodyPr wrap="square" rtlCol="0">
            <a:spAutoFit/>
          </a:bodyPr>
          <a:lstStyle/>
          <a:p>
            <a:r>
              <a:rPr lang="en-US" sz="2000" dirty="0" smtClean="0"/>
              <a:t>If changes are needed after a purchase order is placed, contact Purchasing with questions or for guidance.</a:t>
            </a:r>
          </a:p>
          <a:p>
            <a:endParaRPr lang="en-US" sz="2000" dirty="0"/>
          </a:p>
          <a:p>
            <a:r>
              <a:rPr lang="en-US" sz="2000" dirty="0" smtClean="0"/>
              <a:t>The Purchasing contact for the Steelcase contract and related furniture purchases for the University is:</a:t>
            </a:r>
          </a:p>
          <a:p>
            <a:endParaRPr lang="en-US" sz="2000" dirty="0"/>
          </a:p>
          <a:p>
            <a:r>
              <a:rPr lang="en-US" sz="2000" dirty="0" smtClean="0"/>
              <a:t>Craig Locke</a:t>
            </a:r>
          </a:p>
          <a:p>
            <a:r>
              <a:rPr lang="en-US" sz="2000" dirty="0" smtClean="0"/>
              <a:t>Phone: 257-2964</a:t>
            </a:r>
          </a:p>
          <a:p>
            <a:r>
              <a:rPr lang="en-US" sz="2000" dirty="0" smtClean="0"/>
              <a:t>Email: </a:t>
            </a:r>
            <a:r>
              <a:rPr lang="en-US" sz="2000" dirty="0" smtClean="0">
                <a:hlinkClick r:id="rId2"/>
              </a:rPr>
              <a:t>clocke@uky.edu</a:t>
            </a:r>
            <a:r>
              <a:rPr lang="en-US" sz="2000" dirty="0" smtClean="0"/>
              <a:t> </a:t>
            </a:r>
          </a:p>
          <a:p>
            <a:endParaRPr lang="en-US" sz="2000" dirty="0"/>
          </a:p>
          <a:p>
            <a:r>
              <a:rPr lang="en-US" sz="2000" dirty="0" smtClean="0"/>
              <a:t>Alternatively, you can email </a:t>
            </a:r>
            <a:r>
              <a:rPr lang="en-US" sz="2000" dirty="0" smtClean="0">
                <a:hlinkClick r:id="rId3"/>
              </a:rPr>
              <a:t>SRMHelp@uky.edu</a:t>
            </a:r>
            <a:r>
              <a:rPr lang="en-US" sz="2000" dirty="0" smtClean="0"/>
              <a:t> at any time for system or ordering assistance.</a:t>
            </a:r>
          </a:p>
        </p:txBody>
      </p:sp>
      <p:sp>
        <p:nvSpPr>
          <p:cNvPr id="9" name="Slide Number Placeholder 8"/>
          <p:cNvSpPr>
            <a:spLocks noGrp="1"/>
          </p:cNvSpPr>
          <p:nvPr>
            <p:ph type="sldNum" sz="quarter" idx="12"/>
          </p:nvPr>
        </p:nvSpPr>
        <p:spPr/>
        <p:txBody>
          <a:bodyPr/>
          <a:lstStyle/>
          <a:p>
            <a:fld id="{289C75C3-8C51-4886-8E78-AD7572BAF07D}" type="slidenum">
              <a:rPr lang="en-US" smtClean="0"/>
              <a:pPr/>
              <a:t>41</a:t>
            </a:fld>
            <a:endParaRPr lang="en-US" dirty="0"/>
          </a:p>
        </p:txBody>
      </p:sp>
    </p:spTree>
    <p:extLst>
      <p:ext uri="{BB962C8B-B14F-4D97-AF65-F5344CB8AC3E}">
        <p14:creationId xmlns:p14="http://schemas.microsoft.com/office/powerpoint/2010/main" val="7614821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297712" y="87085"/>
            <a:ext cx="8389088" cy="731520"/>
          </a:xfrm>
        </p:spPr>
        <p:txBody>
          <a:bodyPr/>
          <a:lstStyle/>
          <a:p>
            <a:pPr eaLnBrk="1" hangingPunct="1">
              <a:defRPr/>
            </a:pPr>
            <a:r>
              <a:rPr lang="en-US" dirty="0" smtClean="0"/>
              <a:t>SRM Help Resources</a:t>
            </a:r>
          </a:p>
        </p:txBody>
      </p:sp>
      <p:sp>
        <p:nvSpPr>
          <p:cNvPr id="103428" name="Rectangle 3"/>
          <p:cNvSpPr>
            <a:spLocks noGrp="1" noChangeArrowheads="1"/>
          </p:cNvSpPr>
          <p:nvPr>
            <p:ph type="body" idx="1"/>
          </p:nvPr>
        </p:nvSpPr>
        <p:spPr>
          <a:xfrm>
            <a:off x="393405" y="640417"/>
            <a:ext cx="8367823" cy="1656216"/>
          </a:xfrm>
          <a:noFill/>
        </p:spPr>
        <p:txBody>
          <a:bodyPr>
            <a:noAutofit/>
          </a:bodyPr>
          <a:lstStyle/>
          <a:p>
            <a:r>
              <a:rPr lang="en-US" sz="2000" dirty="0" smtClean="0"/>
              <a:t>SRM Resource Page on Purchasing web site: </a:t>
            </a:r>
            <a:r>
              <a:rPr lang="en-US" sz="2000" dirty="0" smtClean="0">
                <a:hlinkClick r:id="rId4"/>
              </a:rPr>
              <a:t>http://www.uky.edu/Purchasing/srm.htm</a:t>
            </a:r>
            <a:r>
              <a:rPr lang="en-US" sz="2000" dirty="0" smtClean="0"/>
              <a:t> </a:t>
            </a:r>
          </a:p>
          <a:p>
            <a:pPr eaLnBrk="1" hangingPunct="1">
              <a:buNone/>
            </a:pPr>
            <a:endParaRPr lang="en-US" sz="2000" dirty="0" smtClean="0"/>
          </a:p>
          <a:p>
            <a:pPr eaLnBrk="1" hangingPunct="1"/>
            <a:r>
              <a:rPr lang="en-US" sz="2000" dirty="0" smtClean="0"/>
              <a:t>Assistance email for any SRM-related inquiry: </a:t>
            </a:r>
            <a:r>
              <a:rPr lang="en-US" sz="2000" dirty="0" smtClean="0">
                <a:hlinkClick r:id="rId5"/>
              </a:rPr>
              <a:t>SRMHelp@uky.edu</a:t>
            </a:r>
            <a:endParaRPr lang="en-US" sz="2000" dirty="0" smtClean="0"/>
          </a:p>
        </p:txBody>
      </p:sp>
      <p:sp>
        <p:nvSpPr>
          <p:cNvPr id="7" name="Slide Number Placeholder 6"/>
          <p:cNvSpPr>
            <a:spLocks noGrp="1"/>
          </p:cNvSpPr>
          <p:nvPr>
            <p:ph type="sldNum" sz="quarter" idx="11"/>
          </p:nvPr>
        </p:nvSpPr>
        <p:spPr/>
        <p:txBody>
          <a:bodyPr/>
          <a:lstStyle/>
          <a:p>
            <a:pPr>
              <a:defRPr/>
            </a:pPr>
            <a:fld id="{468EC4A6-E647-4353-9968-083367511F4C}" type="slidenum">
              <a:rPr lang="en-US" sz="1400" smtClean="0"/>
              <a:pPr>
                <a:defRPr/>
              </a:pPr>
              <a:t>42</a:t>
            </a:fld>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normAutofit/>
          </a:bodyPr>
          <a:lstStyle/>
          <a:p>
            <a:pPr eaLnBrk="1" hangingPunct="1">
              <a:defRPr/>
            </a:pPr>
            <a:r>
              <a:rPr lang="en-US" dirty="0" smtClean="0"/>
              <a:t>College of Medicine Furniture Standards</a:t>
            </a:r>
            <a:endParaRPr lang="en-US" dirty="0" smtClean="0">
              <a:solidFill>
                <a:srgbClr val="FF0000"/>
              </a:solidFill>
            </a:endParaRPr>
          </a:p>
        </p:txBody>
      </p:sp>
      <p:sp>
        <p:nvSpPr>
          <p:cNvPr id="8" name="TextBox 7"/>
          <p:cNvSpPr txBox="1"/>
          <p:nvPr/>
        </p:nvSpPr>
        <p:spPr>
          <a:xfrm>
            <a:off x="318262" y="636611"/>
            <a:ext cx="8379171" cy="5940088"/>
          </a:xfrm>
          <a:prstGeom prst="rect">
            <a:avLst/>
          </a:prstGeom>
          <a:noFill/>
        </p:spPr>
        <p:txBody>
          <a:bodyPr wrap="square" rtlCol="0">
            <a:spAutoFit/>
          </a:bodyPr>
          <a:lstStyle/>
          <a:p>
            <a:r>
              <a:rPr lang="en-US" sz="2000" dirty="0" smtClean="0"/>
              <a:t>College of Medicine (COM) faculty and staff follow a furnishings standards policy as set forth by </a:t>
            </a:r>
            <a:r>
              <a:rPr lang="en-US" sz="2000" dirty="0" smtClean="0"/>
              <a:t>their </a:t>
            </a:r>
            <a:r>
              <a:rPr lang="en-US" sz="2000" dirty="0" smtClean="0"/>
              <a:t>Dean’s office. Furnishings are standardized on the Steelcase line of furniture and may not be purchased from other sources. Office Resources Inc. is the sole provider of furniture for </a:t>
            </a:r>
            <a:r>
              <a:rPr lang="en-US" sz="2000" dirty="0" smtClean="0"/>
              <a:t>COM </a:t>
            </a:r>
            <a:r>
              <a:rPr lang="en-US" sz="2000" dirty="0" smtClean="0"/>
              <a:t>and only select fabrics, finishes, etc. are permitted.</a:t>
            </a:r>
          </a:p>
          <a:p>
            <a:endParaRPr lang="en-US" sz="2000" dirty="0"/>
          </a:p>
          <a:p>
            <a:r>
              <a:rPr lang="en-US" sz="2000" dirty="0" smtClean="0"/>
              <a:t>COM Shoppers </a:t>
            </a:r>
            <a:r>
              <a:rPr lang="en-US" sz="2000" dirty="0"/>
              <a:t>are to use the </a:t>
            </a:r>
            <a:r>
              <a:rPr lang="en-US" sz="2000" dirty="0" smtClean="0"/>
              <a:t>Retrieve Quotes </a:t>
            </a:r>
            <a:r>
              <a:rPr lang="en-US" sz="2000" dirty="0"/>
              <a:t>tool for all orders of Steelcase products. Due to furnishing standards policies, each quote must be </a:t>
            </a:r>
            <a:r>
              <a:rPr lang="en-US" sz="2000" dirty="0" smtClean="0"/>
              <a:t>individually prepared </a:t>
            </a:r>
            <a:r>
              <a:rPr lang="en-US" sz="2000" dirty="0"/>
              <a:t>by the ORI sales representative and loaded onto the </a:t>
            </a:r>
            <a:r>
              <a:rPr lang="en-US" sz="2000" dirty="0" smtClean="0"/>
              <a:t>e-catalog </a:t>
            </a:r>
            <a:r>
              <a:rPr lang="en-US" sz="2000" dirty="0"/>
              <a:t>for transfer</a:t>
            </a:r>
            <a:r>
              <a:rPr lang="en-US" sz="2000" dirty="0" smtClean="0"/>
              <a:t>. COM Shoppers may not purchase from the standard items loaded on the e-catalog landing page. Beginning with slide 32 are steps showing how to load a quote once Default Settings (Account Assignment and Delivery Address) are entered.</a:t>
            </a:r>
            <a:endParaRPr lang="en-US" sz="2000" dirty="0"/>
          </a:p>
          <a:p>
            <a:endParaRPr lang="en-US" sz="2000" dirty="0"/>
          </a:p>
          <a:p>
            <a:r>
              <a:rPr lang="en-US" sz="2000" dirty="0" smtClean="0"/>
              <a:t>For questions or information, contact Ann Emmerson, Facilities Operations Director, email: </a:t>
            </a:r>
            <a:r>
              <a:rPr lang="en-US" sz="2000" dirty="0" smtClean="0">
                <a:hlinkClick r:id="rId4"/>
              </a:rPr>
              <a:t>ann.emmerson@uky.edu</a:t>
            </a:r>
            <a:r>
              <a:rPr lang="en-US" sz="2000" dirty="0" smtClean="0"/>
              <a:t>, phone: 323-0008.</a:t>
            </a:r>
          </a:p>
          <a:p>
            <a:endParaRPr lang="en-US" sz="2000" dirty="0"/>
          </a:p>
          <a:p>
            <a:r>
              <a:rPr lang="en-US" sz="2000" dirty="0" smtClean="0"/>
              <a:t>Susan Durham is the ORI dedicated sales representative for College of Medicine quotes.</a:t>
            </a:r>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5</a:t>
            </a:fld>
            <a:endParaRPr lang="en-US" sz="1400" dirty="0"/>
          </a:p>
        </p:txBody>
      </p:sp>
    </p:spTree>
    <p:custDataLst>
      <p:tags r:id="rId1"/>
    </p:custDataLst>
    <p:extLst>
      <p:ext uri="{BB962C8B-B14F-4D97-AF65-F5344CB8AC3E}">
        <p14:creationId xmlns:p14="http://schemas.microsoft.com/office/powerpoint/2010/main" val="3778820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normAutofit/>
          </a:bodyPr>
          <a:lstStyle/>
          <a:p>
            <a:pPr eaLnBrk="1" hangingPunct="1">
              <a:defRPr/>
            </a:pPr>
            <a:r>
              <a:rPr lang="en-US" dirty="0" smtClean="0"/>
              <a:t>Furniture Restrictions</a:t>
            </a:r>
            <a:endParaRPr lang="en-US" dirty="0" smtClean="0">
              <a:solidFill>
                <a:srgbClr val="FF0000"/>
              </a:solidFill>
            </a:endParaRPr>
          </a:p>
        </p:txBody>
      </p:sp>
      <p:sp>
        <p:nvSpPr>
          <p:cNvPr id="8" name="TextBox 7"/>
          <p:cNvSpPr txBox="1"/>
          <p:nvPr/>
        </p:nvSpPr>
        <p:spPr>
          <a:xfrm>
            <a:off x="318262" y="636611"/>
            <a:ext cx="8379171" cy="2246769"/>
          </a:xfrm>
          <a:prstGeom prst="rect">
            <a:avLst/>
          </a:prstGeom>
          <a:noFill/>
        </p:spPr>
        <p:txBody>
          <a:bodyPr wrap="square" rtlCol="0">
            <a:spAutoFit/>
          </a:bodyPr>
          <a:lstStyle/>
          <a:p>
            <a:r>
              <a:rPr lang="en-US" sz="2000" dirty="0" smtClean="0"/>
              <a:t>The following restrictions apply to furniture purchases:</a:t>
            </a:r>
          </a:p>
          <a:p>
            <a:endParaRPr lang="en-US" sz="2000" dirty="0"/>
          </a:p>
          <a:p>
            <a:r>
              <a:rPr lang="en-US" sz="2000" u="sng" dirty="0" smtClean="0"/>
              <a:t>Lounge Furniture</a:t>
            </a:r>
          </a:p>
          <a:p>
            <a:r>
              <a:rPr lang="en-US" sz="2000" dirty="0" smtClean="0"/>
              <a:t>Any lounge furniture that will be placed in a public space (e.g., building lobby, auditorium, etc.) must be reviewed and approved by the University’s Interior Designer. For questions or purchase review, contact: Shareese Malone (</a:t>
            </a:r>
            <a:r>
              <a:rPr lang="en-US" sz="2000" dirty="0" smtClean="0">
                <a:hlinkClick r:id="rId4"/>
              </a:rPr>
              <a:t>samalo2@uky.edu</a:t>
            </a:r>
            <a:r>
              <a:rPr lang="en-US" sz="2000" dirty="0" smtClean="0"/>
              <a:t>) or Debi Miller (</a:t>
            </a:r>
            <a:r>
              <a:rPr lang="en-US" sz="2000" dirty="0" smtClean="0">
                <a:hlinkClick r:id="rId5"/>
              </a:rPr>
              <a:t>debi.miller@uky.edu</a:t>
            </a:r>
            <a:r>
              <a:rPr lang="en-US" sz="2000" dirty="0" smtClean="0"/>
              <a:t>).</a:t>
            </a:r>
            <a:endParaRPr lang="en-US" sz="2100" dirty="0" smtClean="0"/>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6</a:t>
            </a:fld>
            <a:endParaRPr lang="en-US" sz="1400" dirty="0"/>
          </a:p>
        </p:txBody>
      </p:sp>
    </p:spTree>
    <p:custDataLst>
      <p:tags r:id="rId1"/>
    </p:custDataLst>
    <p:extLst>
      <p:ext uri="{BB962C8B-B14F-4D97-AF65-F5344CB8AC3E}">
        <p14:creationId xmlns:p14="http://schemas.microsoft.com/office/powerpoint/2010/main" val="1723201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1"/>
          </p:nvPr>
        </p:nvSpPr>
        <p:spPr>
          <a:xfrm>
            <a:off x="688378" y="1948798"/>
            <a:ext cx="7573120" cy="1457348"/>
          </a:xfrm>
        </p:spPr>
        <p:txBody>
          <a:bodyPr>
            <a:noAutofit/>
          </a:bodyPr>
          <a:lstStyle/>
          <a:p>
            <a:pPr marL="0" indent="0" algn="ctr" eaLnBrk="1" hangingPunct="1">
              <a:lnSpc>
                <a:spcPct val="90000"/>
              </a:lnSpc>
              <a:spcBef>
                <a:spcPct val="0"/>
              </a:spcBef>
              <a:spcAft>
                <a:spcPct val="0"/>
              </a:spcAft>
              <a:buFontTx/>
              <a:buNone/>
            </a:pPr>
            <a:r>
              <a:rPr lang="en-US" sz="5400" b="1" dirty="0" smtClean="0">
                <a:solidFill>
                  <a:srgbClr val="1F1F7D"/>
                </a:solidFill>
                <a:effectLst>
                  <a:outerShdw blurRad="38100" dist="38100" dir="2700000" algn="tl">
                    <a:srgbClr val="000000">
                      <a:alpha val="43137"/>
                    </a:srgbClr>
                  </a:outerShdw>
                </a:effectLst>
              </a:rPr>
              <a:t>Ordering Standard </a:t>
            </a:r>
          </a:p>
          <a:p>
            <a:pPr marL="0" indent="0" algn="ctr" eaLnBrk="1" hangingPunct="1">
              <a:lnSpc>
                <a:spcPct val="90000"/>
              </a:lnSpc>
              <a:spcBef>
                <a:spcPct val="0"/>
              </a:spcBef>
              <a:spcAft>
                <a:spcPct val="0"/>
              </a:spcAft>
              <a:buFontTx/>
              <a:buNone/>
            </a:pPr>
            <a:r>
              <a:rPr lang="en-US" sz="5400" b="1" dirty="0" smtClean="0">
                <a:solidFill>
                  <a:srgbClr val="1F1F7D"/>
                </a:solidFill>
                <a:effectLst>
                  <a:outerShdw blurRad="38100" dist="38100" dir="2700000" algn="tl">
                    <a:srgbClr val="000000">
                      <a:alpha val="43137"/>
                    </a:srgbClr>
                  </a:outerShdw>
                </a:effectLst>
              </a:rPr>
              <a:t>e-Catalog Items</a:t>
            </a:r>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7</a:t>
            </a:fld>
            <a:endParaRPr lang="en-US" sz="1400" dirty="0"/>
          </a:p>
        </p:txBody>
      </p:sp>
    </p:spTree>
    <p:custDataLst>
      <p:tags r:id="rId1"/>
    </p:custDataLst>
    <p:extLst>
      <p:ext uri="{BB962C8B-B14F-4D97-AF65-F5344CB8AC3E}">
        <p14:creationId xmlns:p14="http://schemas.microsoft.com/office/powerpoint/2010/main" val="3956767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29" y="1945106"/>
            <a:ext cx="8426566" cy="3421552"/>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97712" y="83460"/>
            <a:ext cx="8389088" cy="731520"/>
          </a:xfrm>
        </p:spPr>
        <p:txBody>
          <a:bodyPr/>
          <a:lstStyle/>
          <a:p>
            <a:r>
              <a:rPr lang="en-US" dirty="0" smtClean="0"/>
              <a:t>Begin Shopping Cart from POWL</a:t>
            </a:r>
            <a:endParaRPr lang="en-US" sz="1600" dirty="0"/>
          </a:p>
        </p:txBody>
      </p:sp>
      <p:sp>
        <p:nvSpPr>
          <p:cNvPr id="20" name="Rectangle 19"/>
          <p:cNvSpPr/>
          <p:nvPr/>
        </p:nvSpPr>
        <p:spPr>
          <a:xfrm>
            <a:off x="291382" y="4192012"/>
            <a:ext cx="952627" cy="29492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95880" y="3289512"/>
            <a:ext cx="879777" cy="19391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830313" y="2439666"/>
            <a:ext cx="595229" cy="25999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ular Callout 12"/>
          <p:cNvSpPr/>
          <p:nvPr/>
        </p:nvSpPr>
        <p:spPr>
          <a:xfrm>
            <a:off x="2592918" y="1872343"/>
            <a:ext cx="1961413" cy="1183055"/>
          </a:xfrm>
          <a:prstGeom prst="wedgeRectCallout">
            <a:avLst>
              <a:gd name="adj1" fmla="val -117730"/>
              <a:gd name="adj2" fmla="val 7745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Select Shopping Cart from Site Navigation to display the POWL</a:t>
            </a:r>
            <a:endParaRPr lang="en-US" sz="1600" dirty="0">
              <a:solidFill>
                <a:schemeClr val="tx1"/>
              </a:solidFill>
            </a:endParaRPr>
          </a:p>
        </p:txBody>
      </p:sp>
      <p:sp>
        <p:nvSpPr>
          <p:cNvPr id="16" name="Rectangular Callout 15"/>
          <p:cNvSpPr/>
          <p:nvPr/>
        </p:nvSpPr>
        <p:spPr>
          <a:xfrm>
            <a:off x="2908483" y="4528457"/>
            <a:ext cx="1543774" cy="627067"/>
          </a:xfrm>
          <a:prstGeom prst="wedgeRectCallout">
            <a:avLst>
              <a:gd name="adj1" fmla="val -151933"/>
              <a:gd name="adj2" fmla="val -7737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Click Create Shopping Cart </a:t>
            </a:r>
            <a:endParaRPr lang="en-US" sz="1600" dirty="0">
              <a:solidFill>
                <a:schemeClr val="tx1"/>
              </a:solidFill>
            </a:endParaRPr>
          </a:p>
        </p:txBody>
      </p:sp>
      <p:sp>
        <p:nvSpPr>
          <p:cNvPr id="18" name="Slide Number Placeholder 8"/>
          <p:cNvSpPr>
            <a:spLocks noGrp="1"/>
          </p:cNvSpPr>
          <p:nvPr>
            <p:ph type="sldNum" sz="quarter" idx="11"/>
          </p:nvPr>
        </p:nvSpPr>
        <p:spPr>
          <a:xfrm>
            <a:off x="8585200" y="6479719"/>
            <a:ext cx="551534" cy="365125"/>
          </a:xfrm>
        </p:spPr>
        <p:txBody>
          <a:bodyPr/>
          <a:lstStyle/>
          <a:p>
            <a:pPr>
              <a:defRPr/>
            </a:pPr>
            <a:fld id="{468EC4A6-E647-4353-9968-083367511F4C}" type="slidenum">
              <a:rPr lang="en-US" sz="1400" b="0" smtClean="0"/>
              <a:pPr>
                <a:defRPr/>
              </a:pPr>
              <a:t>8</a:t>
            </a:fld>
            <a:endParaRPr lang="en-US" sz="1400" b="0" dirty="0"/>
          </a:p>
        </p:txBody>
      </p:sp>
      <p:sp>
        <p:nvSpPr>
          <p:cNvPr id="19" name="Rectangular Callout 18"/>
          <p:cNvSpPr/>
          <p:nvPr/>
        </p:nvSpPr>
        <p:spPr>
          <a:xfrm>
            <a:off x="4004426" y="754911"/>
            <a:ext cx="1937652" cy="850605"/>
          </a:xfrm>
          <a:prstGeom prst="wedgeRectCallout">
            <a:avLst>
              <a:gd name="adj1" fmla="val 141731"/>
              <a:gd name="adj2" fmla="val 15460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Start from the Shopper tab within </a:t>
            </a:r>
            <a:r>
              <a:rPr lang="en-US" sz="1600" i="1" dirty="0" smtClean="0">
                <a:solidFill>
                  <a:schemeClr val="tx1"/>
                </a:solidFill>
              </a:rPr>
              <a:t>my</a:t>
            </a:r>
            <a:r>
              <a:rPr lang="en-US" sz="1600" dirty="0" smtClean="0">
                <a:solidFill>
                  <a:schemeClr val="tx1"/>
                </a:solidFill>
              </a:rPr>
              <a:t>UK</a:t>
            </a:r>
            <a:endParaRPr lang="en-US" sz="1600" dirty="0">
              <a:solidFill>
                <a:schemeClr val="tx1"/>
              </a:solidFill>
            </a:endParaRPr>
          </a:p>
        </p:txBody>
      </p:sp>
    </p:spTree>
    <p:extLst>
      <p:ext uri="{BB962C8B-B14F-4D97-AF65-F5344CB8AC3E}">
        <p14:creationId xmlns:p14="http://schemas.microsoft.com/office/powerpoint/2010/main" val="867770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211" y="1870443"/>
            <a:ext cx="6143625" cy="46482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76446" y="83460"/>
            <a:ext cx="8606297" cy="695858"/>
          </a:xfrm>
        </p:spPr>
        <p:txBody>
          <a:bodyPr>
            <a:noAutofit/>
          </a:bodyPr>
          <a:lstStyle/>
          <a:p>
            <a:r>
              <a:rPr lang="en-US" dirty="0" smtClean="0"/>
              <a:t>Default Settings: Set Values</a:t>
            </a:r>
            <a:endParaRPr lang="en-US" dirty="0"/>
          </a:p>
        </p:txBody>
      </p:sp>
      <p:sp>
        <p:nvSpPr>
          <p:cNvPr id="27" name="Rectangle 26"/>
          <p:cNvSpPr/>
          <p:nvPr/>
        </p:nvSpPr>
        <p:spPr>
          <a:xfrm>
            <a:off x="1498430" y="3703903"/>
            <a:ext cx="2157534" cy="17223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3647855" y="1961453"/>
            <a:ext cx="2117017" cy="749849"/>
          </a:xfrm>
          <a:prstGeom prst="wedgeRectCallout">
            <a:avLst>
              <a:gd name="adj1" fmla="val -59349"/>
              <a:gd name="adj2" fmla="val 17925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a:t>
            </a:r>
            <a:r>
              <a:rPr lang="en-US" sz="1600" dirty="0" smtClean="0">
                <a:solidFill>
                  <a:schemeClr val="tx1"/>
                </a:solidFill>
              </a:rPr>
              <a:t>. Click Set Values within Default Settings</a:t>
            </a:r>
            <a:endParaRPr lang="en-US" sz="1600" dirty="0">
              <a:solidFill>
                <a:schemeClr val="tx1"/>
              </a:solidFill>
            </a:endParaRPr>
          </a:p>
        </p:txBody>
      </p:sp>
      <p:sp>
        <p:nvSpPr>
          <p:cNvPr id="13" name="Slide Number Placeholder 12"/>
          <p:cNvSpPr>
            <a:spLocks noGrp="1"/>
          </p:cNvSpPr>
          <p:nvPr>
            <p:ph type="sldNum" sz="quarter" idx="12"/>
          </p:nvPr>
        </p:nvSpPr>
        <p:spPr/>
        <p:txBody>
          <a:bodyPr/>
          <a:lstStyle/>
          <a:p>
            <a:pPr algn="ctr"/>
            <a:fld id="{289C75C3-8C51-4886-8E78-AD7572BAF07D}" type="slidenum">
              <a:rPr lang="en-US" sz="1400" smtClean="0"/>
              <a:pPr algn="ctr"/>
              <a:t>9</a:t>
            </a:fld>
            <a:endParaRPr lang="en-US" sz="1400" dirty="0"/>
          </a:p>
        </p:txBody>
      </p:sp>
      <p:sp>
        <p:nvSpPr>
          <p:cNvPr id="12" name="Rectangle 11"/>
          <p:cNvSpPr/>
          <p:nvPr/>
        </p:nvSpPr>
        <p:spPr>
          <a:xfrm>
            <a:off x="108857" y="726353"/>
            <a:ext cx="8904514" cy="923330"/>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Two default values – Account Assignment and Delivery Address – are set at the beginning of the ordering process. This will copy the data to all line items as they are placed into the Shopping Cart, thus bypassing tedious line item entries later.</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62022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8677201c-77d3-42c1-a366-670a1df44819"/>
  <p:tag name="ARTICULATE_SLIDE_PAUSE" val="1"/>
  <p:tag name="ARTICULATE_NAV_LEVEL" val="1"/>
  <p:tag name="ARTICULATE_PLAYLIST_ID" val="-1"/>
  <p:tag name="ARTICULATE_LOCK_SLIDE" val="0"/>
  <p:tag name="ARTICULATE_SLIDE_NAV" val="8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15d370ec-e281-4231-b88c-cef2d61537be"/>
  <p:tag name="ARTICULATE_SLIDE_PAUSE" val="1"/>
  <p:tag name="ARTICULATE_NAV_LEVEL" val="1"/>
  <p:tag name="ARTICULATE_PLAYLIST_ID" val="-1"/>
  <p:tag name="ARTICULATE_LOCK_SLIDE" val="0"/>
  <p:tag name="ARTICULATE_SLIDE_NAV" val="7"/>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15d370ec-e281-4231-b88c-cef2d61537be"/>
  <p:tag name="ARTICULATE_SLIDE_PAUSE" val="1"/>
  <p:tag name="ARTICULATE_NAV_LEVEL" val="1"/>
  <p:tag name="ARTICULATE_PLAYLIST_ID" val="-1"/>
  <p:tag name="ARTICULATE_LOCK_SLIDE" val="0"/>
  <p:tag name="ARTICULATE_SLIDE_NAV" val="7"/>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2427</Words>
  <Application>Microsoft Office PowerPoint</Application>
  <PresentationFormat>On-screen Show (4:3)</PresentationFormat>
  <Paragraphs>244</Paragraphs>
  <Slides>42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Times New Roman</vt:lpstr>
      <vt:lpstr>Office Theme</vt:lpstr>
      <vt:lpstr>Using the SRM  Steelcase Furniture  e-Catalog</vt:lpstr>
      <vt:lpstr>Introduction</vt:lpstr>
      <vt:lpstr>Overview</vt:lpstr>
      <vt:lpstr>Who Uses The Steelcase e-Catalog</vt:lpstr>
      <vt:lpstr>College of Medicine Furniture Standards</vt:lpstr>
      <vt:lpstr>Furniture Restrictions</vt:lpstr>
      <vt:lpstr>PowerPoint Presentation</vt:lpstr>
      <vt:lpstr>Begin Shopping Cart from POWL</vt:lpstr>
      <vt:lpstr>Default Settings: Set Values</vt:lpstr>
      <vt:lpstr>Set Account Assignment</vt:lpstr>
      <vt:lpstr>Set Account Assignment</vt:lpstr>
      <vt:lpstr>Complete Delivery Address </vt:lpstr>
      <vt:lpstr>Complete Delivery Address </vt:lpstr>
      <vt:lpstr>Setting An Alternate Delivery Building</vt:lpstr>
      <vt:lpstr>Finish Header Values</vt:lpstr>
      <vt:lpstr>Select Steelcase Catalog from Add Item Menu</vt:lpstr>
      <vt:lpstr>Select Standard Items To Order</vt:lpstr>
      <vt:lpstr>Select Standard Items To Order</vt:lpstr>
      <vt:lpstr>Select Standard Items To Order</vt:lpstr>
      <vt:lpstr>Select Standard Items To Order</vt:lpstr>
      <vt:lpstr>Select Standard Items To Order</vt:lpstr>
      <vt:lpstr>Select Standard Items To Order</vt:lpstr>
      <vt:lpstr>Select Standard Items To Order</vt:lpstr>
      <vt:lpstr>Select Standard Items To Order</vt:lpstr>
      <vt:lpstr>E-Catalog Items Return to SRM Shopping Cart</vt:lpstr>
      <vt:lpstr>Review/Complete Account Assignment</vt:lpstr>
      <vt:lpstr>Complete Account Assignment – GL Account</vt:lpstr>
      <vt:lpstr>E-Catalog Order – Details Section</vt:lpstr>
      <vt:lpstr>Check and Complete Order</vt:lpstr>
      <vt:lpstr>Order Successful and Close Window</vt:lpstr>
      <vt:lpstr>What Happens Next?</vt:lpstr>
      <vt:lpstr>PowerPoint Presentation</vt:lpstr>
      <vt:lpstr>Customized Quotes</vt:lpstr>
      <vt:lpstr>Retrieve Customized Quote</vt:lpstr>
      <vt:lpstr>Retrieve Customized Quote</vt:lpstr>
      <vt:lpstr>Retrieve Customized Quote</vt:lpstr>
      <vt:lpstr>Retrieve Customized Quote</vt:lpstr>
      <vt:lpstr>Retrieve Customized Quote</vt:lpstr>
      <vt:lpstr>Retrieve Customized Quote</vt:lpstr>
      <vt:lpstr>Steelcase Product Support</vt:lpstr>
      <vt:lpstr>Post-Order Changes and Purchasing Support</vt:lpstr>
      <vt:lpstr>SRM Help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SRM Shoppers PowerPoint REV</dc:title>
  <dc:creator/>
  <cp:lastModifiedBy/>
  <cp:revision>1047</cp:revision>
  <dcterms:created xsi:type="dcterms:W3CDTF">2011-06-07T13:18:00Z</dcterms:created>
  <dcterms:modified xsi:type="dcterms:W3CDTF">2017-07-31T14:30:25Z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