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handoutMasterIdLst>
    <p:handoutMasterId r:id="rId42"/>
  </p:handoutMasterIdLst>
  <p:sldIdLst>
    <p:sldId id="305" r:id="rId2"/>
    <p:sldId id="497" r:id="rId3"/>
    <p:sldId id="469" r:id="rId4"/>
    <p:sldId id="605" r:id="rId5"/>
    <p:sldId id="591" r:id="rId6"/>
    <p:sldId id="583" r:id="rId7"/>
    <p:sldId id="576" r:id="rId8"/>
    <p:sldId id="557" r:id="rId9"/>
    <p:sldId id="551" r:id="rId10"/>
    <p:sldId id="431" r:id="rId11"/>
    <p:sldId id="443" r:id="rId12"/>
    <p:sldId id="376" r:id="rId13"/>
    <p:sldId id="477" r:id="rId14"/>
    <p:sldId id="495" r:id="rId15"/>
    <p:sldId id="481" r:id="rId16"/>
    <p:sldId id="552" r:id="rId17"/>
    <p:sldId id="498" r:id="rId18"/>
    <p:sldId id="483" r:id="rId19"/>
    <p:sldId id="596" r:id="rId20"/>
    <p:sldId id="496" r:id="rId21"/>
    <p:sldId id="558" r:id="rId22"/>
    <p:sldId id="608" r:id="rId23"/>
    <p:sldId id="609" r:id="rId24"/>
    <p:sldId id="610" r:id="rId25"/>
    <p:sldId id="611" r:id="rId26"/>
    <p:sldId id="571" r:id="rId27"/>
    <p:sldId id="597" r:id="rId28"/>
    <p:sldId id="367" r:id="rId29"/>
    <p:sldId id="397" r:id="rId30"/>
    <p:sldId id="501" r:id="rId31"/>
    <p:sldId id="589" r:id="rId32"/>
    <p:sldId id="289" r:id="rId33"/>
    <p:sldId id="291" r:id="rId34"/>
    <p:sldId id="515" r:id="rId35"/>
    <p:sldId id="514" r:id="rId36"/>
    <p:sldId id="513" r:id="rId37"/>
    <p:sldId id="502" r:id="rId38"/>
    <p:sldId id="264" r:id="rId39"/>
    <p:sldId id="607"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0066"/>
    <a:srgbClr val="6893C6"/>
    <a:srgbClr val="009900"/>
    <a:srgbClr val="3333FF"/>
    <a:srgbClr val="FFFE00"/>
    <a:srgbClr val="FCFC9A"/>
    <a:srgbClr val="7C5136"/>
    <a:srgbClr val="FFFF66"/>
    <a:srgbClr val="57E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84623" autoAdjust="0"/>
  </p:normalViewPr>
  <p:slideViewPr>
    <p:cSldViewPr snapToGrid="0">
      <p:cViewPr>
        <p:scale>
          <a:sx n="90" d="100"/>
          <a:sy n="90" d="100"/>
        </p:scale>
        <p:origin x="-54" y="-114"/>
      </p:cViewPr>
      <p:guideLst>
        <p:guide orient="horz" pos="2160"/>
        <p:guide orient="horz" pos="374"/>
        <p:guide pos="2880"/>
      </p:guideLst>
    </p:cSldViewPr>
  </p:slideViewPr>
  <p:notesTextViewPr>
    <p:cViewPr>
      <p:scale>
        <a:sx n="100" d="100"/>
        <a:sy n="100" d="100"/>
      </p:scale>
      <p:origin x="0" y="0"/>
    </p:cViewPr>
  </p:notesTextViewPr>
  <p:sorterViewPr>
    <p:cViewPr>
      <p:scale>
        <a:sx n="100" d="100"/>
        <a:sy n="100" d="100"/>
      </p:scale>
      <p:origin x="0" y="14634"/>
    </p:cViewPr>
  </p:sorterViewPr>
  <p:notesViewPr>
    <p:cSldViewPr snapToGrid="0">
      <p:cViewPr varScale="1">
        <p:scale>
          <a:sx n="97" d="100"/>
          <a:sy n="97" d="100"/>
        </p:scale>
        <p:origin x="-344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32875-87BE-3B4E-9331-526A1B2FF9A6}"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03344A18-EB13-ED4C-949D-2F9BEDE581CA}">
      <dgm:prSet phldrT="[Text]" custT="1"/>
      <dgm:spPr>
        <a:solidFill>
          <a:srgbClr val="92D050"/>
        </a:solidFill>
      </dgm:spPr>
      <dgm:t>
        <a:bodyPr/>
        <a:lstStyle/>
        <a:p>
          <a:r>
            <a:rPr lang="en-US" sz="2100" dirty="0" smtClean="0"/>
            <a:t>1. Create Shopping Cart (Dept)</a:t>
          </a:r>
          <a:endParaRPr lang="en-US" sz="2100" dirty="0"/>
        </a:p>
      </dgm:t>
    </dgm:pt>
    <dgm:pt modelId="{CF7EB294-9D84-0E44-8FFF-824F263A2737}" type="parTrans" cxnId="{3599B44D-B0CF-A448-B4B5-C06109DBC8A6}">
      <dgm:prSet/>
      <dgm:spPr/>
      <dgm:t>
        <a:bodyPr/>
        <a:lstStyle/>
        <a:p>
          <a:endParaRPr lang="en-US"/>
        </a:p>
      </dgm:t>
    </dgm:pt>
    <dgm:pt modelId="{3CCC5EE6-2AAE-9D45-BF45-9C8A4625C254}" type="sibTrans" cxnId="{3599B44D-B0CF-A448-B4B5-C06109DBC8A6}">
      <dgm:prSet/>
      <dgm:spPr/>
      <dgm:t>
        <a:bodyPr/>
        <a:lstStyle/>
        <a:p>
          <a:endParaRPr lang="en-US"/>
        </a:p>
      </dgm:t>
    </dgm:pt>
    <dgm:pt modelId="{D7001DF7-4A2E-B148-A351-287D9B678C39}">
      <dgm:prSet phldrT="[Text]"/>
      <dgm:spPr/>
      <dgm:t>
        <a:bodyPr/>
        <a:lstStyle/>
        <a:p>
          <a:r>
            <a:rPr lang="en-US" dirty="0" smtClean="0"/>
            <a:t>2. Approval (Dept / Unit / College) </a:t>
          </a:r>
          <a:endParaRPr lang="en-US" dirty="0"/>
        </a:p>
      </dgm:t>
    </dgm:pt>
    <dgm:pt modelId="{ABBD61AA-3DD7-B44C-804F-A1210C726632}" type="parTrans" cxnId="{A56FD8C0-EB5C-104A-BA34-F8811A92A73E}">
      <dgm:prSet/>
      <dgm:spPr/>
      <dgm:t>
        <a:bodyPr/>
        <a:lstStyle/>
        <a:p>
          <a:endParaRPr lang="en-US"/>
        </a:p>
      </dgm:t>
    </dgm:pt>
    <dgm:pt modelId="{07E04CA7-E41D-EA4A-A43E-AA316F7BA273}" type="sibTrans" cxnId="{A56FD8C0-EB5C-104A-BA34-F8811A92A73E}">
      <dgm:prSet/>
      <dgm:spPr/>
      <dgm:t>
        <a:bodyPr/>
        <a:lstStyle/>
        <a:p>
          <a:endParaRPr lang="en-US"/>
        </a:p>
      </dgm:t>
    </dgm:pt>
    <dgm:pt modelId="{22427FBC-2A43-D14F-AA28-DAC8ABA0BA3D}">
      <dgm:prSet phldrT="[Text]"/>
      <dgm:spPr/>
      <dgm:t>
        <a:bodyPr/>
        <a:lstStyle/>
        <a:p>
          <a:r>
            <a:rPr lang="en-US" dirty="0" smtClean="0"/>
            <a:t>4. Goods Confirmation (Dept)</a:t>
          </a:r>
          <a:endParaRPr lang="en-US" dirty="0"/>
        </a:p>
      </dgm:t>
    </dgm:pt>
    <dgm:pt modelId="{40461096-88FF-DC40-81B5-E4EE5B80B9E0}" type="parTrans" cxnId="{7304288C-1A37-2A47-94EB-DC198808AFA8}">
      <dgm:prSet/>
      <dgm:spPr/>
      <dgm:t>
        <a:bodyPr/>
        <a:lstStyle/>
        <a:p>
          <a:endParaRPr lang="en-US"/>
        </a:p>
      </dgm:t>
    </dgm:pt>
    <dgm:pt modelId="{D113364B-DF86-8642-9FB8-72ADB55A72A0}" type="sibTrans" cxnId="{7304288C-1A37-2A47-94EB-DC198808AFA8}">
      <dgm:prSet/>
      <dgm:spPr/>
      <dgm:t>
        <a:bodyPr/>
        <a:lstStyle/>
        <a:p>
          <a:endParaRPr lang="en-US"/>
        </a:p>
      </dgm:t>
    </dgm:pt>
    <dgm:pt modelId="{E4FD9D0C-D395-244A-ADA8-0C12C8197110}">
      <dgm:prSet phldrT="[Text]"/>
      <dgm:spPr/>
      <dgm:t>
        <a:bodyPr/>
        <a:lstStyle/>
        <a:p>
          <a:r>
            <a:rPr lang="en-US" dirty="0" smtClean="0"/>
            <a:t>3. Purchase Order Sent to Supplier (Purchasing)</a:t>
          </a:r>
        </a:p>
      </dgm:t>
    </dgm:pt>
    <dgm:pt modelId="{3E09B884-F075-D242-883A-4E12CB80491E}" type="parTrans" cxnId="{86DA72A2-5968-DD4F-94AE-F15F380ACF51}">
      <dgm:prSet/>
      <dgm:spPr/>
      <dgm:t>
        <a:bodyPr/>
        <a:lstStyle/>
        <a:p>
          <a:endParaRPr lang="en-US"/>
        </a:p>
      </dgm:t>
    </dgm:pt>
    <dgm:pt modelId="{B0FA726E-88CA-094B-BF06-29019AD6C0F9}" type="sibTrans" cxnId="{86DA72A2-5968-DD4F-94AE-F15F380ACF51}">
      <dgm:prSet/>
      <dgm:spPr/>
      <dgm:t>
        <a:bodyPr/>
        <a:lstStyle/>
        <a:p>
          <a:endParaRPr lang="en-US"/>
        </a:p>
      </dgm:t>
    </dgm:pt>
    <dgm:pt modelId="{2C4F94E8-7896-4B8F-986B-D1C213B849EB}">
      <dgm:prSet phldrT="[Text]"/>
      <dgm:spPr/>
      <dgm:t>
        <a:bodyPr/>
        <a:lstStyle/>
        <a:p>
          <a:r>
            <a:rPr lang="en-US" dirty="0" smtClean="0"/>
            <a:t>5. Invoice Posting / Check Payment (Accounts Payable)</a:t>
          </a:r>
          <a:endParaRPr lang="en-US" dirty="0"/>
        </a:p>
      </dgm:t>
    </dgm:pt>
    <dgm:pt modelId="{4AB70883-B7ED-4F65-B837-85060F1B3BE7}" type="parTrans" cxnId="{DFE9808B-13ED-455A-A7D0-B0DFE46936BA}">
      <dgm:prSet/>
      <dgm:spPr/>
      <dgm:t>
        <a:bodyPr/>
        <a:lstStyle/>
        <a:p>
          <a:endParaRPr lang="en-US"/>
        </a:p>
      </dgm:t>
    </dgm:pt>
    <dgm:pt modelId="{BE9FA83C-D39D-437E-81A6-98B5DC776C32}" type="sibTrans" cxnId="{DFE9808B-13ED-455A-A7D0-B0DFE46936BA}">
      <dgm:prSet/>
      <dgm:spPr/>
      <dgm:t>
        <a:bodyPr/>
        <a:lstStyle/>
        <a:p>
          <a:endParaRPr lang="en-US"/>
        </a:p>
      </dgm:t>
    </dgm:pt>
    <dgm:pt modelId="{875E7AA2-E6CE-1B44-BD8A-2D373AB052DF}" type="pres">
      <dgm:prSet presAssocID="{C0532875-87BE-3B4E-9331-526A1B2FF9A6}" presName="CompostProcess" presStyleCnt="0">
        <dgm:presLayoutVars>
          <dgm:dir/>
          <dgm:resizeHandles val="exact"/>
        </dgm:presLayoutVars>
      </dgm:prSet>
      <dgm:spPr/>
      <dgm:t>
        <a:bodyPr/>
        <a:lstStyle/>
        <a:p>
          <a:endParaRPr lang="en-US"/>
        </a:p>
      </dgm:t>
    </dgm:pt>
    <dgm:pt modelId="{A5C19F9A-2F88-7540-84F8-FA365BEA871F}" type="pres">
      <dgm:prSet presAssocID="{C0532875-87BE-3B4E-9331-526A1B2FF9A6}" presName="arrow" presStyleLbl="bgShp" presStyleIdx="0" presStyleCnt="1"/>
      <dgm:spPr/>
      <dgm:t>
        <a:bodyPr/>
        <a:lstStyle/>
        <a:p>
          <a:endParaRPr lang="en-US"/>
        </a:p>
      </dgm:t>
    </dgm:pt>
    <dgm:pt modelId="{D9064C18-2E0C-BD47-961B-D736A8BB7D79}" type="pres">
      <dgm:prSet presAssocID="{C0532875-87BE-3B4E-9331-526A1B2FF9A6}" presName="linearProcess" presStyleCnt="0"/>
      <dgm:spPr/>
    </dgm:pt>
    <dgm:pt modelId="{259829E5-D908-E54D-A034-72978546B704}" type="pres">
      <dgm:prSet presAssocID="{03344A18-EB13-ED4C-949D-2F9BEDE581CA}" presName="textNode" presStyleLbl="node1" presStyleIdx="0" presStyleCnt="5" custScaleX="120804" custScaleY="131722" custLinFactNeighborY="0">
        <dgm:presLayoutVars>
          <dgm:bulletEnabled val="1"/>
        </dgm:presLayoutVars>
      </dgm:prSet>
      <dgm:spPr/>
      <dgm:t>
        <a:bodyPr/>
        <a:lstStyle/>
        <a:p>
          <a:endParaRPr lang="en-US"/>
        </a:p>
      </dgm:t>
    </dgm:pt>
    <dgm:pt modelId="{C94E5D0C-EB7B-6046-BA6C-A70D9DA8CA61}" type="pres">
      <dgm:prSet presAssocID="{3CCC5EE6-2AAE-9D45-BF45-9C8A4625C254}" presName="sibTrans" presStyleCnt="0"/>
      <dgm:spPr/>
    </dgm:pt>
    <dgm:pt modelId="{74BE7A50-9BB0-C740-BFC4-5693CAF604C3}" type="pres">
      <dgm:prSet presAssocID="{D7001DF7-4A2E-B148-A351-287D9B678C39}" presName="textNode" presStyleLbl="node1" presStyleIdx="1" presStyleCnt="5">
        <dgm:presLayoutVars>
          <dgm:bulletEnabled val="1"/>
        </dgm:presLayoutVars>
      </dgm:prSet>
      <dgm:spPr/>
      <dgm:t>
        <a:bodyPr/>
        <a:lstStyle/>
        <a:p>
          <a:endParaRPr lang="en-US"/>
        </a:p>
      </dgm:t>
    </dgm:pt>
    <dgm:pt modelId="{FE2DC0AA-0998-2D4B-8332-F99BF2F04F7F}" type="pres">
      <dgm:prSet presAssocID="{07E04CA7-E41D-EA4A-A43E-AA316F7BA273}" presName="sibTrans" presStyleCnt="0"/>
      <dgm:spPr/>
    </dgm:pt>
    <dgm:pt modelId="{9189F7F0-9CC9-A849-A398-3547955A3DF5}" type="pres">
      <dgm:prSet presAssocID="{E4FD9D0C-D395-244A-ADA8-0C12C8197110}" presName="textNode" presStyleLbl="node1" presStyleIdx="2" presStyleCnt="5" custLinFactNeighborY="0">
        <dgm:presLayoutVars>
          <dgm:bulletEnabled val="1"/>
        </dgm:presLayoutVars>
      </dgm:prSet>
      <dgm:spPr/>
      <dgm:t>
        <a:bodyPr/>
        <a:lstStyle/>
        <a:p>
          <a:endParaRPr lang="en-US"/>
        </a:p>
      </dgm:t>
    </dgm:pt>
    <dgm:pt modelId="{7629F189-9B2F-A142-87CE-1D1C99DFE515}" type="pres">
      <dgm:prSet presAssocID="{B0FA726E-88CA-094B-BF06-29019AD6C0F9}" presName="sibTrans" presStyleCnt="0"/>
      <dgm:spPr/>
    </dgm:pt>
    <dgm:pt modelId="{A083474F-D26D-4441-8D67-C19373237827}" type="pres">
      <dgm:prSet presAssocID="{22427FBC-2A43-D14F-AA28-DAC8ABA0BA3D}" presName="textNode" presStyleLbl="node1" presStyleIdx="3" presStyleCnt="5" custLinFactNeighborY="0">
        <dgm:presLayoutVars>
          <dgm:bulletEnabled val="1"/>
        </dgm:presLayoutVars>
      </dgm:prSet>
      <dgm:spPr/>
      <dgm:t>
        <a:bodyPr/>
        <a:lstStyle/>
        <a:p>
          <a:endParaRPr lang="en-US"/>
        </a:p>
      </dgm:t>
    </dgm:pt>
    <dgm:pt modelId="{E8DE04F2-47AF-44BC-A45A-D653F1EB6891}" type="pres">
      <dgm:prSet presAssocID="{D113364B-DF86-8642-9FB8-72ADB55A72A0}" presName="sibTrans" presStyleCnt="0"/>
      <dgm:spPr/>
    </dgm:pt>
    <dgm:pt modelId="{E828FD6B-A159-4446-B272-3A238904E544}" type="pres">
      <dgm:prSet presAssocID="{2C4F94E8-7896-4B8F-986B-D1C213B849EB}" presName="textNode" presStyleLbl="node1" presStyleIdx="4" presStyleCnt="5" custLinFactNeighborY="0">
        <dgm:presLayoutVars>
          <dgm:bulletEnabled val="1"/>
        </dgm:presLayoutVars>
      </dgm:prSet>
      <dgm:spPr/>
      <dgm:t>
        <a:bodyPr/>
        <a:lstStyle/>
        <a:p>
          <a:endParaRPr lang="en-US"/>
        </a:p>
      </dgm:t>
    </dgm:pt>
  </dgm:ptLst>
  <dgm:cxnLst>
    <dgm:cxn modelId="{A56FD8C0-EB5C-104A-BA34-F8811A92A73E}" srcId="{C0532875-87BE-3B4E-9331-526A1B2FF9A6}" destId="{D7001DF7-4A2E-B148-A351-287D9B678C39}" srcOrd="1" destOrd="0" parTransId="{ABBD61AA-3DD7-B44C-804F-A1210C726632}" sibTransId="{07E04CA7-E41D-EA4A-A43E-AA316F7BA273}"/>
    <dgm:cxn modelId="{DEFD9C0F-7F72-427A-AE73-F99BA36148C6}" type="presOf" srcId="{D7001DF7-4A2E-B148-A351-287D9B678C39}" destId="{74BE7A50-9BB0-C740-BFC4-5693CAF604C3}" srcOrd="0" destOrd="0" presId="urn:microsoft.com/office/officeart/2005/8/layout/hProcess9"/>
    <dgm:cxn modelId="{7304288C-1A37-2A47-94EB-DC198808AFA8}" srcId="{C0532875-87BE-3B4E-9331-526A1B2FF9A6}" destId="{22427FBC-2A43-D14F-AA28-DAC8ABA0BA3D}" srcOrd="3" destOrd="0" parTransId="{40461096-88FF-DC40-81B5-E4EE5B80B9E0}" sibTransId="{D113364B-DF86-8642-9FB8-72ADB55A72A0}"/>
    <dgm:cxn modelId="{DFE9808B-13ED-455A-A7D0-B0DFE46936BA}" srcId="{C0532875-87BE-3B4E-9331-526A1B2FF9A6}" destId="{2C4F94E8-7896-4B8F-986B-D1C213B849EB}" srcOrd="4" destOrd="0" parTransId="{4AB70883-B7ED-4F65-B837-85060F1B3BE7}" sibTransId="{BE9FA83C-D39D-437E-81A6-98B5DC776C32}"/>
    <dgm:cxn modelId="{70C03CEB-11AD-45CB-AF36-91EB0452D1CC}" type="presOf" srcId="{22427FBC-2A43-D14F-AA28-DAC8ABA0BA3D}" destId="{A083474F-D26D-4441-8D67-C19373237827}" srcOrd="0" destOrd="0" presId="urn:microsoft.com/office/officeart/2005/8/layout/hProcess9"/>
    <dgm:cxn modelId="{3599B44D-B0CF-A448-B4B5-C06109DBC8A6}" srcId="{C0532875-87BE-3B4E-9331-526A1B2FF9A6}" destId="{03344A18-EB13-ED4C-949D-2F9BEDE581CA}" srcOrd="0" destOrd="0" parTransId="{CF7EB294-9D84-0E44-8FFF-824F263A2737}" sibTransId="{3CCC5EE6-2AAE-9D45-BF45-9C8A4625C254}"/>
    <dgm:cxn modelId="{86DA72A2-5968-DD4F-94AE-F15F380ACF51}" srcId="{C0532875-87BE-3B4E-9331-526A1B2FF9A6}" destId="{E4FD9D0C-D395-244A-ADA8-0C12C8197110}" srcOrd="2" destOrd="0" parTransId="{3E09B884-F075-D242-883A-4E12CB80491E}" sibTransId="{B0FA726E-88CA-094B-BF06-29019AD6C0F9}"/>
    <dgm:cxn modelId="{E89B029E-F4FC-40B4-974F-0A7B7A55159F}" type="presOf" srcId="{2C4F94E8-7896-4B8F-986B-D1C213B849EB}" destId="{E828FD6B-A159-4446-B272-3A238904E544}" srcOrd="0" destOrd="0" presId="urn:microsoft.com/office/officeart/2005/8/layout/hProcess9"/>
    <dgm:cxn modelId="{1847047D-EB2E-4862-960E-DA7F385BA047}" type="presOf" srcId="{03344A18-EB13-ED4C-949D-2F9BEDE581CA}" destId="{259829E5-D908-E54D-A034-72978546B704}" srcOrd="0" destOrd="0" presId="urn:microsoft.com/office/officeart/2005/8/layout/hProcess9"/>
    <dgm:cxn modelId="{CE47D2BF-5970-4E46-AE2A-A82B985828CB}" type="presOf" srcId="{C0532875-87BE-3B4E-9331-526A1B2FF9A6}" destId="{875E7AA2-E6CE-1B44-BD8A-2D373AB052DF}" srcOrd="0" destOrd="0" presId="urn:microsoft.com/office/officeart/2005/8/layout/hProcess9"/>
    <dgm:cxn modelId="{43BFFF98-3B8B-46B2-AD3B-089756852099}" type="presOf" srcId="{E4FD9D0C-D395-244A-ADA8-0C12C8197110}" destId="{9189F7F0-9CC9-A849-A398-3547955A3DF5}" srcOrd="0" destOrd="0" presId="urn:microsoft.com/office/officeart/2005/8/layout/hProcess9"/>
    <dgm:cxn modelId="{8BE679D7-9176-4AEF-8625-3E46E8D63836}" type="presParOf" srcId="{875E7AA2-E6CE-1B44-BD8A-2D373AB052DF}" destId="{A5C19F9A-2F88-7540-84F8-FA365BEA871F}" srcOrd="0" destOrd="0" presId="urn:microsoft.com/office/officeart/2005/8/layout/hProcess9"/>
    <dgm:cxn modelId="{6D98F8FC-CD6B-47BF-BEB1-96D6D41F933B}" type="presParOf" srcId="{875E7AA2-E6CE-1B44-BD8A-2D373AB052DF}" destId="{D9064C18-2E0C-BD47-961B-D736A8BB7D79}" srcOrd="1" destOrd="0" presId="urn:microsoft.com/office/officeart/2005/8/layout/hProcess9"/>
    <dgm:cxn modelId="{346BF6E5-846A-4B10-8217-FD590026184A}" type="presParOf" srcId="{D9064C18-2E0C-BD47-961B-D736A8BB7D79}" destId="{259829E5-D908-E54D-A034-72978546B704}" srcOrd="0" destOrd="0" presId="urn:microsoft.com/office/officeart/2005/8/layout/hProcess9"/>
    <dgm:cxn modelId="{0E9BC6EB-5047-449D-BA26-8AA139EBFAC8}" type="presParOf" srcId="{D9064C18-2E0C-BD47-961B-D736A8BB7D79}" destId="{C94E5D0C-EB7B-6046-BA6C-A70D9DA8CA61}" srcOrd="1" destOrd="0" presId="urn:microsoft.com/office/officeart/2005/8/layout/hProcess9"/>
    <dgm:cxn modelId="{3627E232-1360-4905-A254-E85AE2E525DA}" type="presParOf" srcId="{D9064C18-2E0C-BD47-961B-D736A8BB7D79}" destId="{74BE7A50-9BB0-C740-BFC4-5693CAF604C3}" srcOrd="2" destOrd="0" presId="urn:microsoft.com/office/officeart/2005/8/layout/hProcess9"/>
    <dgm:cxn modelId="{B37B3339-D90E-4BE2-B108-FC786CB1CCB4}" type="presParOf" srcId="{D9064C18-2E0C-BD47-961B-D736A8BB7D79}" destId="{FE2DC0AA-0998-2D4B-8332-F99BF2F04F7F}" srcOrd="3" destOrd="0" presId="urn:microsoft.com/office/officeart/2005/8/layout/hProcess9"/>
    <dgm:cxn modelId="{E120C046-5F50-4B56-B04C-6E2C371A07E6}" type="presParOf" srcId="{D9064C18-2E0C-BD47-961B-D736A8BB7D79}" destId="{9189F7F0-9CC9-A849-A398-3547955A3DF5}" srcOrd="4" destOrd="0" presId="urn:microsoft.com/office/officeart/2005/8/layout/hProcess9"/>
    <dgm:cxn modelId="{3FF7DA52-ED14-4513-820A-F36B0BCDDB4F}" type="presParOf" srcId="{D9064C18-2E0C-BD47-961B-D736A8BB7D79}" destId="{7629F189-9B2F-A142-87CE-1D1C99DFE515}" srcOrd="5" destOrd="0" presId="urn:microsoft.com/office/officeart/2005/8/layout/hProcess9"/>
    <dgm:cxn modelId="{E48B499E-53F0-4CBF-A309-4D26D4472777}" type="presParOf" srcId="{D9064C18-2E0C-BD47-961B-D736A8BB7D79}" destId="{A083474F-D26D-4441-8D67-C19373237827}" srcOrd="6" destOrd="0" presId="urn:microsoft.com/office/officeart/2005/8/layout/hProcess9"/>
    <dgm:cxn modelId="{F96A8E86-2333-4E7E-A7AE-F62D839488DD}" type="presParOf" srcId="{D9064C18-2E0C-BD47-961B-D736A8BB7D79}" destId="{E8DE04F2-47AF-44BC-A45A-D653F1EB6891}" srcOrd="7" destOrd="0" presId="urn:microsoft.com/office/officeart/2005/8/layout/hProcess9"/>
    <dgm:cxn modelId="{288EFF31-28AD-4C21-BB6A-8D30C546C3C7}" type="presParOf" srcId="{D9064C18-2E0C-BD47-961B-D736A8BB7D79}" destId="{E828FD6B-A159-4446-B272-3A238904E544}"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3" cy="480388"/>
          </a:xfrm>
          <a:prstGeom prst="rect">
            <a:avLst/>
          </a:prstGeom>
        </p:spPr>
        <p:txBody>
          <a:bodyPr vert="horz" lIns="94823" tIns="47411" rIns="94823" bIns="47411" rtlCol="0"/>
          <a:lstStyle>
            <a:lvl1pPr algn="l">
              <a:defRPr sz="1200"/>
            </a:lvl1pPr>
          </a:lstStyle>
          <a:p>
            <a:endParaRPr lang="en-US" dirty="0"/>
          </a:p>
        </p:txBody>
      </p:sp>
      <p:sp>
        <p:nvSpPr>
          <p:cNvPr id="3" name="Date Placeholder 2"/>
          <p:cNvSpPr>
            <a:spLocks noGrp="1"/>
          </p:cNvSpPr>
          <p:nvPr>
            <p:ph type="dt" sz="quarter" idx="1"/>
          </p:nvPr>
        </p:nvSpPr>
        <p:spPr>
          <a:xfrm>
            <a:off x="4142964" y="0"/>
            <a:ext cx="3170583" cy="480388"/>
          </a:xfrm>
          <a:prstGeom prst="rect">
            <a:avLst/>
          </a:prstGeom>
        </p:spPr>
        <p:txBody>
          <a:bodyPr vert="horz" lIns="94823" tIns="47411" rIns="94823" bIns="47411" rtlCol="0"/>
          <a:lstStyle>
            <a:lvl1pPr algn="r">
              <a:defRPr sz="1200"/>
            </a:lvl1pPr>
          </a:lstStyle>
          <a:p>
            <a:fld id="{AB54F44C-FC4D-45EB-8053-3E5C751D9578}" type="datetimeFigureOut">
              <a:rPr lang="en-US" smtClean="0"/>
              <a:pPr/>
              <a:t>7/20/2016</a:t>
            </a:fld>
            <a:endParaRPr lang="en-US" dirty="0"/>
          </a:p>
        </p:txBody>
      </p:sp>
      <p:sp>
        <p:nvSpPr>
          <p:cNvPr id="4" name="Footer Placeholder 3"/>
          <p:cNvSpPr>
            <a:spLocks noGrp="1"/>
          </p:cNvSpPr>
          <p:nvPr>
            <p:ph type="ftr" sz="quarter" idx="2"/>
          </p:nvPr>
        </p:nvSpPr>
        <p:spPr>
          <a:xfrm>
            <a:off x="2" y="9119173"/>
            <a:ext cx="3170583" cy="480388"/>
          </a:xfrm>
          <a:prstGeom prst="rect">
            <a:avLst/>
          </a:prstGeom>
        </p:spPr>
        <p:txBody>
          <a:bodyPr vert="horz" lIns="94823" tIns="47411" rIns="94823" bIns="47411" rtlCol="0" anchor="b"/>
          <a:lstStyle>
            <a:lvl1pPr algn="l">
              <a:defRPr sz="1200"/>
            </a:lvl1pPr>
          </a:lstStyle>
          <a:p>
            <a:r>
              <a:rPr lang="en-US" dirty="0" smtClean="0"/>
              <a:t>SRM_SHO_300 - LSO V1</a:t>
            </a:r>
            <a:endParaRPr lang="en-US" dirty="0"/>
          </a:p>
        </p:txBody>
      </p:sp>
      <p:sp>
        <p:nvSpPr>
          <p:cNvPr id="5" name="Slide Number Placeholder 4"/>
          <p:cNvSpPr>
            <a:spLocks noGrp="1"/>
          </p:cNvSpPr>
          <p:nvPr>
            <p:ph type="sldNum" sz="quarter" idx="3"/>
          </p:nvPr>
        </p:nvSpPr>
        <p:spPr>
          <a:xfrm>
            <a:off x="4142964" y="9119173"/>
            <a:ext cx="3170583" cy="480388"/>
          </a:xfrm>
          <a:prstGeom prst="rect">
            <a:avLst/>
          </a:prstGeom>
        </p:spPr>
        <p:txBody>
          <a:bodyPr vert="horz" lIns="94823" tIns="47411" rIns="94823" bIns="47411" rtlCol="0" anchor="b"/>
          <a:lstStyle>
            <a:lvl1pPr algn="r">
              <a:defRPr sz="1200"/>
            </a:lvl1pPr>
          </a:lstStyle>
          <a:p>
            <a:fld id="{7E94537B-0308-4EA8-954E-89B29CE52B41}" type="slidenum">
              <a:rPr lang="en-US" smtClean="0"/>
              <a:pPr/>
              <a:t>‹#›</a:t>
            </a:fld>
            <a:endParaRPr lang="en-US" dirty="0"/>
          </a:p>
        </p:txBody>
      </p:sp>
    </p:spTree>
    <p:extLst>
      <p:ext uri="{BB962C8B-B14F-4D97-AF65-F5344CB8AC3E}">
        <p14:creationId xmlns:p14="http://schemas.microsoft.com/office/powerpoint/2010/main" val="3233848215"/>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4823" tIns="47411" rIns="94823" bIns="47411" rtlCol="0"/>
          <a:lstStyle>
            <a:lvl1pPr algn="l">
              <a:defRPr sz="1200"/>
            </a:lvl1pPr>
          </a:lstStyle>
          <a:p>
            <a:endParaRPr lang="en-US" dirty="0"/>
          </a:p>
        </p:txBody>
      </p:sp>
      <p:sp>
        <p:nvSpPr>
          <p:cNvPr id="3" name="Date Placeholder 2"/>
          <p:cNvSpPr>
            <a:spLocks noGrp="1"/>
          </p:cNvSpPr>
          <p:nvPr>
            <p:ph type="dt" idx="1"/>
          </p:nvPr>
        </p:nvSpPr>
        <p:spPr>
          <a:xfrm>
            <a:off x="4143587" y="0"/>
            <a:ext cx="3169920" cy="480388"/>
          </a:xfrm>
          <a:prstGeom prst="rect">
            <a:avLst/>
          </a:prstGeom>
        </p:spPr>
        <p:txBody>
          <a:bodyPr vert="horz" lIns="94823" tIns="47411" rIns="94823" bIns="47411" rtlCol="0"/>
          <a:lstStyle>
            <a:lvl1pPr algn="r">
              <a:defRPr sz="1200"/>
            </a:lvl1pPr>
          </a:lstStyle>
          <a:p>
            <a:fld id="{493E1C39-CE20-432D-BC20-5F933B29FC86}" type="datetimeFigureOut">
              <a:rPr lang="en-US" smtClean="0"/>
              <a:pPr/>
              <a:t>7/20/2016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23" tIns="47411" rIns="94823" bIns="47411" rtlCol="0" anchor="ctr"/>
          <a:lstStyle/>
          <a:p>
            <a:endParaRPr lang="en-US" dirty="0"/>
          </a:p>
        </p:txBody>
      </p:sp>
      <p:sp>
        <p:nvSpPr>
          <p:cNvPr id="5" name="Notes Placeholder 4"/>
          <p:cNvSpPr>
            <a:spLocks noGrp="1"/>
          </p:cNvSpPr>
          <p:nvPr>
            <p:ph type="body" sz="quarter" idx="3"/>
          </p:nvPr>
        </p:nvSpPr>
        <p:spPr>
          <a:xfrm>
            <a:off x="731520" y="4561231"/>
            <a:ext cx="5852160" cy="4320213"/>
          </a:xfrm>
          <a:prstGeom prst="rect">
            <a:avLst/>
          </a:prstGeom>
        </p:spPr>
        <p:txBody>
          <a:bodyPr vert="horz" lIns="94823" tIns="47411" rIns="94823" bIns="474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69920" cy="480388"/>
          </a:xfrm>
          <a:prstGeom prst="rect">
            <a:avLst/>
          </a:prstGeom>
        </p:spPr>
        <p:txBody>
          <a:bodyPr vert="horz" lIns="94823" tIns="47411" rIns="94823" bIns="47411" rtlCol="0" anchor="b"/>
          <a:lstStyle>
            <a:lvl1pPr algn="l">
              <a:defRPr sz="1200"/>
            </a:lvl1pPr>
          </a:lstStyle>
          <a:p>
            <a:r>
              <a:rPr lang="en-US" dirty="0" smtClean="0"/>
              <a:t>SRM_SHO_300 - LSO V1</a:t>
            </a:r>
            <a:endParaRPr lang="en-US" dirty="0"/>
          </a:p>
        </p:txBody>
      </p:sp>
      <p:sp>
        <p:nvSpPr>
          <p:cNvPr id="7" name="Slide Number Placeholder 6"/>
          <p:cNvSpPr>
            <a:spLocks noGrp="1"/>
          </p:cNvSpPr>
          <p:nvPr>
            <p:ph type="sldNum" sz="quarter" idx="5"/>
          </p:nvPr>
        </p:nvSpPr>
        <p:spPr>
          <a:xfrm>
            <a:off x="4143587" y="9119173"/>
            <a:ext cx="3169920" cy="480388"/>
          </a:xfrm>
          <a:prstGeom prst="rect">
            <a:avLst/>
          </a:prstGeom>
        </p:spPr>
        <p:txBody>
          <a:bodyPr vert="horz" lIns="94823" tIns="47411" rIns="94823" bIns="47411" rtlCol="0" anchor="b"/>
          <a:lstStyle>
            <a:lvl1pPr algn="r">
              <a:defRPr sz="1200"/>
            </a:lvl1pPr>
          </a:lstStyle>
          <a:p>
            <a:fld id="{A9D08DA1-68A4-4996-BB3E-061894326C3E}" type="slidenum">
              <a:rPr lang="en-US" smtClean="0"/>
              <a:pPr/>
              <a:t>‹#›</a:t>
            </a:fld>
            <a:endParaRPr lang="en-US" dirty="0"/>
          </a:p>
        </p:txBody>
      </p:sp>
    </p:spTree>
    <p:extLst>
      <p:ext uri="{BB962C8B-B14F-4D97-AF65-F5344CB8AC3E}">
        <p14:creationId xmlns:p14="http://schemas.microsoft.com/office/powerpoint/2010/main" val="3106013957"/>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0AFFC13A-798F-4B30-813E-8784AED4B597}"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15EB560F-754E-42CA-A4DF-566C8CFA13A8}"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85F6E919-F5DB-44DA-8DC0-B51BB2DE5DB9}"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0C2496E-BBF7-4A37-8FC8-6E2375A1DDE6}"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0C2496E-BBF7-4A37-8FC8-6E2375A1DDE6}"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0C2496E-BBF7-4A37-8FC8-6E2375A1DDE6}"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0C2496E-BBF7-4A37-8FC8-6E2375A1DDE6}"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0C2496E-BBF7-4A37-8FC8-6E2375A1DDE6}"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C4130349-BE28-4056-8DEA-71BEB1AA792A}"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3CAAD40F-3067-4135-9598-E2602D5D00D1}"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smtClean="0"/>
              <a:t>SRM_SHO_300 - LSO V1</a:t>
            </a:r>
            <a:endParaRPr lang="en-US" dirty="0"/>
          </a:p>
        </p:txBody>
      </p:sp>
      <p:sp>
        <p:nvSpPr>
          <p:cNvPr id="512002" name="Rectangle 2"/>
          <p:cNvSpPr>
            <a:spLocks noGrp="1" noRot="1" noChangeAspect="1" noChangeArrowheads="1" noTextEdit="1"/>
          </p:cNvSpPr>
          <p:nvPr>
            <p:ph type="sldImg"/>
          </p:nvPr>
        </p:nvSpPr>
        <p:spPr>
          <a:xfrm>
            <a:off x="1257300" y="719138"/>
            <a:ext cx="4800600" cy="3600450"/>
          </a:xfrm>
          <a:ln/>
        </p:spPr>
      </p:sp>
      <p:sp>
        <p:nvSpPr>
          <p:cNvPr id="512003" name="Rectangle 3"/>
          <p:cNvSpPr>
            <a:spLocks noGrp="1" noChangeArrowheads="1"/>
          </p:cNvSpPr>
          <p:nvPr>
            <p:ph type="body" idx="1"/>
          </p:nvPr>
        </p:nvSpPr>
        <p:spPr>
          <a:xfrm>
            <a:off x="731520" y="4561231"/>
            <a:ext cx="5852160" cy="4320213"/>
          </a:xfrm>
        </p:spPr>
        <p:txBody>
          <a:bodyPr/>
          <a:lstStyle/>
          <a:p>
            <a:endParaRPr lang="en-US" dirty="0"/>
          </a:p>
        </p:txBody>
      </p:sp>
      <p:sp>
        <p:nvSpPr>
          <p:cNvPr id="2" name="Date Placeholder 1"/>
          <p:cNvSpPr>
            <a:spLocks noGrp="1"/>
          </p:cNvSpPr>
          <p:nvPr>
            <p:ph type="dt" idx="10"/>
          </p:nvPr>
        </p:nvSpPr>
        <p:spPr/>
        <p:txBody>
          <a:bodyPr/>
          <a:lstStyle/>
          <a:p>
            <a:fld id="{27460328-4CCE-4B8E-9375-8B0B3C9FF7B4}" type="datetime1">
              <a:rPr lang="en-US" smtClean="0"/>
              <a:t>7/20/2016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SRM_SHO_300 -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
        <p:nvSpPr>
          <p:cNvPr id="2" name="Date Placeholder 1"/>
          <p:cNvSpPr>
            <a:spLocks noGrp="1"/>
          </p:cNvSpPr>
          <p:nvPr>
            <p:ph type="dt" idx="10"/>
          </p:nvPr>
        </p:nvSpPr>
        <p:spPr/>
        <p:txBody>
          <a:bodyPr/>
          <a:lstStyle/>
          <a:p>
            <a:fld id="{78419BA8-1865-4D27-83B3-2BB5E9AF8A59}" type="datetime1">
              <a:rPr lang="en-US" smtClean="0"/>
              <a:t>7/20/2016</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Date Placeholder 3"/>
          <p:cNvSpPr>
            <a:spLocks noGrp="1"/>
          </p:cNvSpPr>
          <p:nvPr>
            <p:ph type="dt" idx="10"/>
          </p:nvPr>
        </p:nvSpPr>
        <p:spPr/>
        <p:txBody>
          <a:bodyPr/>
          <a:lstStyle/>
          <a:p>
            <a:fld id="{49C34B78-6F99-4D4B-9A64-7870EC3D3C79}"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Date Placeholder 3"/>
          <p:cNvSpPr>
            <a:spLocks noGrp="1"/>
          </p:cNvSpPr>
          <p:nvPr>
            <p:ph type="dt" idx="10"/>
          </p:nvPr>
        </p:nvSpPr>
        <p:spPr/>
        <p:txBody>
          <a:bodyPr/>
          <a:lstStyle/>
          <a:p>
            <a:fld id="{D500EAFD-3812-4452-AA0B-6D3BD3F20F6E}"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7A376B5-ED55-4F25-8E98-3B1D4D52F916}"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7B664476-18E2-499A-9934-2146DE0BBF86}"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99B8959A-22AC-43D8-8420-AEEF10ACF30B}"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SRM_SHO_300 -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
        <p:nvSpPr>
          <p:cNvPr id="2" name="Date Placeholder 1"/>
          <p:cNvSpPr>
            <a:spLocks noGrp="1"/>
          </p:cNvSpPr>
          <p:nvPr>
            <p:ph type="dt" idx="10"/>
          </p:nvPr>
        </p:nvSpPr>
        <p:spPr/>
        <p:txBody>
          <a:bodyPr/>
          <a:lstStyle/>
          <a:p>
            <a:fld id="{33EB7FB5-FC6A-4582-86E1-E4D07331D244}" type="datetime1">
              <a:rPr lang="en-US" smtClean="0"/>
              <a:t>7/20/2016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321"/>
            <a:r>
              <a:rPr lang="fr-FR" dirty="0" smtClean="0"/>
              <a:t>SRM_SHO_300 -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
        <p:nvSpPr>
          <p:cNvPr id="2" name="Date Placeholder 1"/>
          <p:cNvSpPr>
            <a:spLocks noGrp="1"/>
          </p:cNvSpPr>
          <p:nvPr>
            <p:ph type="dt" idx="10"/>
          </p:nvPr>
        </p:nvSpPr>
        <p:spPr/>
        <p:txBody>
          <a:bodyPr/>
          <a:lstStyle/>
          <a:p>
            <a:fld id="{B043B239-5B54-491F-8196-1BD07CD557D4}" type="datetime1">
              <a:rPr lang="en-US" smtClean="0"/>
              <a:t>7/20/2016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181"/>
            <a:r>
              <a:rPr lang="fr-FR" dirty="0" smtClean="0"/>
              <a:t>SRM_SHO_300 - LSO V1</a:t>
            </a:r>
            <a:endParaRPr lang="en-US" dirty="0" smtClean="0"/>
          </a:p>
        </p:txBody>
      </p:sp>
      <p:sp>
        <p:nvSpPr>
          <p:cNvPr id="110596" name="Rectangle 4"/>
          <p:cNvSpPr>
            <a:spLocks noGrp="1" noRot="1" noChangeAspect="1" noChangeArrowheads="1" noTextEdit="1"/>
          </p:cNvSpPr>
          <p:nvPr>
            <p:ph type="sldImg"/>
          </p:nvPr>
        </p:nvSpPr>
        <p:spPr>
          <a:xfrm>
            <a:off x="1257300" y="719138"/>
            <a:ext cx="4800600" cy="3600450"/>
          </a:xfrm>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
        <p:nvSpPr>
          <p:cNvPr id="2" name="Date Placeholder 1"/>
          <p:cNvSpPr>
            <a:spLocks noGrp="1"/>
          </p:cNvSpPr>
          <p:nvPr>
            <p:ph type="dt" idx="10"/>
          </p:nvPr>
        </p:nvSpPr>
        <p:spPr/>
        <p:txBody>
          <a:bodyPr/>
          <a:lstStyle/>
          <a:p>
            <a:fld id="{629E1E6B-4DAE-458F-A986-9FC83933CE46}" type="datetime1">
              <a:rPr lang="en-US" smtClean="0"/>
              <a:t>7/20/2016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SRM_SHO_300 - LSO V1</a:t>
            </a:r>
            <a:endParaRPr lang="en-US" dirty="0" smtClean="0"/>
          </a:p>
        </p:txBody>
      </p:sp>
      <p:sp>
        <p:nvSpPr>
          <p:cNvPr id="110595" name="Rectangle 7"/>
          <p:cNvSpPr>
            <a:spLocks noGrp="1" noChangeArrowheads="1"/>
          </p:cNvSpPr>
          <p:nvPr>
            <p:ph type="sldNum" sz="quarter" idx="5"/>
          </p:nvPr>
        </p:nvSpPr>
        <p:spPr>
          <a:noFill/>
        </p:spPr>
        <p:txBody>
          <a:bodyPr/>
          <a:lstStyle/>
          <a:p>
            <a:pPr defTabSz="956461"/>
            <a:fld id="{DE4A20E7-9A31-4758-8FA0-3EB52C454D0D}" type="slidenum">
              <a:rPr lang="en-US" smtClean="0"/>
              <a:pPr defTabSz="956461"/>
              <a:t>11</a:t>
            </a:fld>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
        <p:nvSpPr>
          <p:cNvPr id="2" name="Date Placeholder 1"/>
          <p:cNvSpPr>
            <a:spLocks noGrp="1"/>
          </p:cNvSpPr>
          <p:nvPr>
            <p:ph type="dt" idx="10"/>
          </p:nvPr>
        </p:nvSpPr>
        <p:spPr/>
        <p:txBody>
          <a:bodyPr/>
          <a:lstStyle/>
          <a:p>
            <a:fld id="{4DCCBCBD-5725-4D86-B324-A7D894944AE0}" type="datetime1">
              <a:rPr lang="en-US" smtClean="0"/>
              <a:t>7/20/2016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solidFill>
                  <a:prstClr val="black"/>
                </a:solidFill>
              </a:rPr>
              <a:t>SRM_SHO_300 - LSO V1</a:t>
            </a:r>
            <a:endParaRPr lang="en-US" dirty="0" smtClean="0">
              <a:solidFill>
                <a:prstClr val="black"/>
              </a:solidFill>
            </a:endParaRPr>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
        <p:nvSpPr>
          <p:cNvPr id="2" name="Date Placeholder 1"/>
          <p:cNvSpPr>
            <a:spLocks noGrp="1"/>
          </p:cNvSpPr>
          <p:nvPr>
            <p:ph type="dt" idx="10"/>
          </p:nvPr>
        </p:nvSpPr>
        <p:spPr/>
        <p:txBody>
          <a:bodyPr/>
          <a:lstStyle/>
          <a:p>
            <a:fld id="{7BDC0577-3FD9-4DB4-BFFD-435366418E4B}" type="datetime1">
              <a:rPr lang="en-US" smtClean="0"/>
              <a:t>7/20/2016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p:spPr>
        <p:txBody>
          <a:bodyPr/>
          <a:lstStyle/>
          <a:p>
            <a:pPr defTabSz="956461"/>
            <a:r>
              <a:rPr lang="fr-FR" dirty="0" smtClean="0"/>
              <a:t>SRM_SHO_300 - LSO V1</a:t>
            </a:r>
            <a:endParaRPr lang="en-US" dirty="0" smtClean="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en-US" dirty="0" smtClean="0"/>
          </a:p>
        </p:txBody>
      </p:sp>
      <p:sp>
        <p:nvSpPr>
          <p:cNvPr id="2" name="Date Placeholder 1"/>
          <p:cNvSpPr>
            <a:spLocks noGrp="1"/>
          </p:cNvSpPr>
          <p:nvPr>
            <p:ph type="dt" idx="10"/>
          </p:nvPr>
        </p:nvSpPr>
        <p:spPr/>
        <p:txBody>
          <a:bodyPr/>
          <a:lstStyle/>
          <a:p>
            <a:fld id="{570217D6-1028-428A-964C-EA0811444448}" type="datetime1">
              <a:rPr lang="en-US" smtClean="0"/>
              <a:t>7/20/2016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8BDCDBD-2225-4342-9F09-06151BBDA639}"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2"/>
          <p:cNvSpPr>
            <a:spLocks noChangeArrowheads="1"/>
          </p:cNvSpPr>
          <p:nvPr userDrawn="1"/>
        </p:nvSpPr>
        <p:spPr bwMode="auto">
          <a:xfrm>
            <a:off x="1676400" y="609600"/>
            <a:ext cx="7239000" cy="533400"/>
          </a:xfrm>
          <a:prstGeom prst="rect">
            <a:avLst/>
          </a:prstGeom>
          <a:solidFill>
            <a:schemeClr val="bg1"/>
          </a:solidFill>
          <a:ln w="9525">
            <a:noFill/>
            <a:miter lim="800000"/>
            <a:headEnd/>
            <a:tailEnd/>
          </a:ln>
        </p:spPr>
        <p:txBody>
          <a:bodyPr wrap="none" anchor="ctr"/>
          <a:lstStyle/>
          <a:p>
            <a:endParaRPr lang="en-US" dirty="0">
              <a:latin typeface="Arial" pitchFamily="34" charset="0"/>
            </a:endParaRPr>
          </a:p>
        </p:txBody>
      </p:sp>
      <p:pic>
        <p:nvPicPr>
          <p:cNvPr id="8" name="Picture 7" descr="todd"/>
          <p:cNvPicPr>
            <a:picLocks noChangeAspect="1" noChangeArrowheads="1"/>
          </p:cNvPicPr>
          <p:nvPr userDrawn="1"/>
        </p:nvPicPr>
        <p:blipFill>
          <a:blip r:embed="rId2" cstate="print"/>
          <a:srcRect/>
          <a:stretch>
            <a:fillRect/>
          </a:stretch>
        </p:blipFill>
        <p:spPr bwMode="auto">
          <a:xfrm>
            <a:off x="0" y="0"/>
            <a:ext cx="2859088" cy="1992313"/>
          </a:xfrm>
          <a:prstGeom prst="rect">
            <a:avLst/>
          </a:prstGeom>
          <a:ln>
            <a:noFill/>
          </a:ln>
          <a:effectLst>
            <a:outerShdw blurRad="190500" algn="tl" rotWithShape="0">
              <a:srgbClr val="000000">
                <a:alpha val="70000"/>
              </a:srgbClr>
            </a:outerShdw>
          </a:effectLst>
        </p:spPr>
      </p:pic>
      <p:pic>
        <p:nvPicPr>
          <p:cNvPr id="9" name="Picture 8" descr="gillis"/>
          <p:cNvPicPr>
            <a:picLocks noChangeAspect="1" noChangeArrowheads="1"/>
          </p:cNvPicPr>
          <p:nvPr userDrawn="1"/>
        </p:nvPicPr>
        <p:blipFill>
          <a:blip r:embed="rId3" cstate="print"/>
          <a:srcRect/>
          <a:stretch>
            <a:fillRect/>
          </a:stretch>
        </p:blipFill>
        <p:spPr bwMode="auto">
          <a:xfrm>
            <a:off x="6057900" y="0"/>
            <a:ext cx="3086100" cy="2001838"/>
          </a:xfrm>
          <a:prstGeom prst="rect">
            <a:avLst/>
          </a:prstGeom>
          <a:ln>
            <a:noFill/>
          </a:ln>
          <a:effectLst>
            <a:outerShdw blurRad="190500" algn="tl" rotWithShape="0">
              <a:srgbClr val="000000">
                <a:alpha val="70000"/>
              </a:srgbClr>
            </a:outerShdw>
          </a:effectLst>
        </p:spPr>
      </p:pic>
      <p:pic>
        <p:nvPicPr>
          <p:cNvPr id="10" name="Picture 9" descr="uk2"/>
          <p:cNvPicPr>
            <a:picLocks noChangeAspect="1" noChangeArrowheads="1"/>
          </p:cNvPicPr>
          <p:nvPr userDrawn="1"/>
        </p:nvPicPr>
        <p:blipFill>
          <a:blip r:embed="rId4" cstate="print"/>
          <a:srcRect/>
          <a:stretch>
            <a:fillRect/>
          </a:stretch>
        </p:blipFill>
        <p:spPr bwMode="auto">
          <a:xfrm>
            <a:off x="2812794" y="0"/>
            <a:ext cx="3518413" cy="2191657"/>
          </a:xfrm>
          <a:prstGeom prst="rect">
            <a:avLst/>
          </a:prstGeom>
          <a:ln>
            <a:noFill/>
          </a:ln>
          <a:effectLst>
            <a:outerShdw blurRad="190500" algn="tl" rotWithShape="0">
              <a:srgbClr val="000000">
                <a:alpha val="70000"/>
              </a:srgbClr>
            </a:outerShdw>
          </a:effectLst>
        </p:spPr>
      </p:pic>
      <p:sp>
        <p:nvSpPr>
          <p:cNvPr id="12" name="Footer Placeholder 11"/>
          <p:cNvSpPr>
            <a:spLocks noGrp="1"/>
          </p:cNvSpPr>
          <p:nvPr>
            <p:ph type="ftr" sz="quarter" idx="11"/>
          </p:nvPr>
        </p:nvSpPr>
        <p:spPr/>
        <p:txBody>
          <a:bodyPr/>
          <a:lstStyle/>
          <a:p>
            <a:r>
              <a:rPr lang="en-US" dirty="0" smtClean="0"/>
              <a:t>SRM Shoppers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460"/>
            <a:ext cx="8229600" cy="731520"/>
          </a:xfrm>
        </p:spPr>
        <p:txBody>
          <a:bodyPr>
            <a:normAutofit/>
          </a:bodyPr>
          <a:lstStyle>
            <a:lvl1pPr algn="l">
              <a:defRPr sz="28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SRM Shoppers</a:t>
            </a:r>
            <a:endParaRPr lang="en-US" dirty="0"/>
          </a:p>
        </p:txBody>
      </p:sp>
      <p:sp>
        <p:nvSpPr>
          <p:cNvPr id="5" name="Slide Number Placeholder 4"/>
          <p:cNvSpPr>
            <a:spLocks noGrp="1"/>
          </p:cNvSpPr>
          <p:nvPr>
            <p:ph type="sldNum" sz="quarter" idx="12"/>
          </p:nvPr>
        </p:nvSpPr>
        <p:spPr/>
        <p:txBody>
          <a:bodyPr/>
          <a:lstStyle/>
          <a:p>
            <a:fld id="{289C75C3-8C51-4886-8E78-AD7572BAF07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990600"/>
            <a:ext cx="84582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p:txBody>
          <a:bodyPr/>
          <a:lstStyle>
            <a:lvl1pPr>
              <a:defRPr sz="1100"/>
            </a:lvl1pPr>
          </a:lstStyle>
          <a:p>
            <a:pPr>
              <a:defRPr/>
            </a:pPr>
            <a:r>
              <a:rPr lang="en-US" dirty="0" smtClean="0"/>
              <a:t>SRM Shoppers</a:t>
            </a:r>
            <a:endParaRPr lang="en-US" dirty="0"/>
          </a:p>
        </p:txBody>
      </p:sp>
      <p:sp>
        <p:nvSpPr>
          <p:cNvPr id="5" name="Rectangle 6"/>
          <p:cNvSpPr>
            <a:spLocks noGrp="1" noChangeArrowheads="1"/>
          </p:cNvSpPr>
          <p:nvPr>
            <p:ph type="sldNum" sz="quarter" idx="11"/>
          </p:nvPr>
        </p:nvSpPr>
        <p:spPr/>
        <p:txBody>
          <a:bodyPr/>
          <a:lstStyle>
            <a:lvl1pPr>
              <a:defRPr sz="1100"/>
            </a:lvl1pPr>
          </a:lstStyle>
          <a:p>
            <a:pPr>
              <a:defRPr/>
            </a:pPr>
            <a:fld id="{468EC4A6-E647-4353-9968-083367511F4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085"/>
            <a:ext cx="8229600" cy="73152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1837880" y="6472462"/>
            <a:ext cx="5468240" cy="365125"/>
          </a:xfrm>
          <a:prstGeom prst="rect">
            <a:avLst/>
          </a:prstGeom>
        </p:spPr>
        <p:txBody>
          <a:bodyPr vert="horz" lIns="91440" tIns="45720" rIns="91440" bIns="45720" rtlCol="0" anchor="ctr"/>
          <a:lstStyle>
            <a:lvl1pPr algn="ctr">
              <a:defRPr sz="1100" b="1">
                <a:solidFill>
                  <a:schemeClr val="tx1"/>
                </a:solidFill>
                <a:effectLst>
                  <a:outerShdw blurRad="38100" dist="38100" dir="2700000" algn="tl">
                    <a:srgbClr val="000000">
                      <a:alpha val="43137"/>
                    </a:srgbClr>
                  </a:outerShdw>
                </a:effectLst>
              </a:defRPr>
            </a:lvl1pPr>
          </a:lstStyle>
          <a:p>
            <a:r>
              <a:rPr lang="en-US" dirty="0" smtClean="0"/>
              <a:t>SRM Shoppers</a:t>
            </a:r>
            <a:endParaRPr lang="en-US" dirty="0"/>
          </a:p>
        </p:txBody>
      </p:sp>
      <p:sp>
        <p:nvSpPr>
          <p:cNvPr id="6" name="Slide Number Placeholder 5"/>
          <p:cNvSpPr>
            <a:spLocks noGrp="1"/>
          </p:cNvSpPr>
          <p:nvPr>
            <p:ph type="sldNum" sz="quarter" idx="4"/>
          </p:nvPr>
        </p:nvSpPr>
        <p:spPr>
          <a:xfrm>
            <a:off x="8585200" y="6479719"/>
            <a:ext cx="551534" cy="365125"/>
          </a:xfrm>
          <a:prstGeom prst="rect">
            <a:avLst/>
          </a:prstGeom>
        </p:spPr>
        <p:txBody>
          <a:bodyPr vert="horz" lIns="91440" tIns="45720" rIns="91440" bIns="45720" rtlCol="0" anchor="ctr"/>
          <a:lstStyle>
            <a:lvl1pPr algn="r">
              <a:defRPr sz="1100">
                <a:solidFill>
                  <a:schemeClr val="tx1"/>
                </a:solidFill>
                <a:effectLst>
                  <a:outerShdw blurRad="38100" dist="38100" dir="2700000" algn="tl">
                    <a:srgbClr val="000000">
                      <a:alpha val="43137"/>
                    </a:srgbClr>
                  </a:outerShdw>
                </a:effectLst>
              </a:defRPr>
            </a:lvl1pPr>
          </a:lstStyle>
          <a:p>
            <a:fld id="{289C75C3-8C51-4886-8E78-AD7572BAF07D}" type="slidenum">
              <a:rPr lang="en-US" smtClean="0"/>
              <a:pPr/>
              <a:t>‹#›</a:t>
            </a:fld>
            <a:endParaRPr lang="en-US" dirty="0"/>
          </a:p>
        </p:txBody>
      </p:sp>
      <p:sp>
        <p:nvSpPr>
          <p:cNvPr id="7" name="Line 7"/>
          <p:cNvSpPr>
            <a:spLocks noChangeShapeType="1"/>
          </p:cNvSpPr>
          <p:nvPr userDrawn="1"/>
        </p:nvSpPr>
        <p:spPr bwMode="auto">
          <a:xfrm>
            <a:off x="435429" y="626386"/>
            <a:ext cx="8229600" cy="0"/>
          </a:xfrm>
          <a:prstGeom prst="line">
            <a:avLst/>
          </a:prstGeom>
          <a:noFill/>
          <a:ln w="28575">
            <a:solidFill>
              <a:srgbClr val="252595"/>
            </a:solidFill>
            <a:round/>
            <a:headEnd/>
            <a:tailEnd/>
          </a:ln>
          <a:effectLst/>
        </p:spPr>
        <p:txBody>
          <a:bodyPr/>
          <a:lstStyle/>
          <a:p>
            <a:pPr>
              <a:defRPr/>
            </a:pPr>
            <a:endParaRPr lang="en-US" dirty="0">
              <a:latin typeface="Arial" pitchFamily="34" charset="0"/>
            </a:endParaRPr>
          </a:p>
        </p:txBody>
      </p:sp>
      <p:pic>
        <p:nvPicPr>
          <p:cNvPr id="8" name="Picture 23" descr="IRIS - simple logo - 003366"/>
          <p:cNvPicPr>
            <a:picLocks noChangeAspect="1" noChangeArrowheads="1"/>
          </p:cNvPicPr>
          <p:nvPr userDrawn="1"/>
        </p:nvPicPr>
        <p:blipFill>
          <a:blip r:embed="rId5" cstate="print"/>
          <a:srcRect/>
          <a:stretch>
            <a:fillRect/>
          </a:stretch>
        </p:blipFill>
        <p:spPr bwMode="auto">
          <a:xfrm>
            <a:off x="7822164" y="68949"/>
            <a:ext cx="841375" cy="514350"/>
          </a:xfrm>
          <a:prstGeom prst="rect">
            <a:avLst/>
          </a:prstGeom>
          <a:noFill/>
          <a:ln w="9525">
            <a:noFill/>
            <a:miter lim="800000"/>
            <a:headEnd/>
            <a:tailEnd/>
          </a:ln>
        </p:spPr>
      </p:pic>
      <p:sp>
        <p:nvSpPr>
          <p:cNvPr id="9" name="Line 13"/>
          <p:cNvSpPr>
            <a:spLocks noChangeShapeType="1"/>
          </p:cNvSpPr>
          <p:nvPr userDrawn="1"/>
        </p:nvSpPr>
        <p:spPr bwMode="auto">
          <a:xfrm>
            <a:off x="2286000" y="6553200"/>
            <a:ext cx="6324600" cy="0"/>
          </a:xfrm>
          <a:prstGeom prst="line">
            <a:avLst/>
          </a:prstGeom>
          <a:noFill/>
          <a:ln w="19050">
            <a:solidFill>
              <a:srgbClr val="252595"/>
            </a:solidFill>
            <a:round/>
            <a:headEnd/>
            <a:tailEnd/>
          </a:ln>
          <a:effectLst/>
        </p:spPr>
        <p:txBody>
          <a:bodyPr/>
          <a:lstStyle/>
          <a:p>
            <a:pPr>
              <a:defRPr/>
            </a:pPr>
            <a:endParaRPr lang="en-US" dirty="0">
              <a:latin typeface="Arial" pitchFamily="34" charset="0"/>
            </a:endParaRPr>
          </a:p>
        </p:txBody>
      </p:sp>
      <p:pic>
        <p:nvPicPr>
          <p:cNvPr id="10" name="Picture 22"/>
          <p:cNvPicPr>
            <a:picLocks noChangeAspect="1" noChangeArrowheads="1"/>
          </p:cNvPicPr>
          <p:nvPr userDrawn="1"/>
        </p:nvPicPr>
        <p:blipFill>
          <a:blip r:embed="rId6" cstate="print"/>
          <a:srcRect/>
          <a:stretch>
            <a:fillRect/>
          </a:stretch>
        </p:blipFill>
        <p:spPr bwMode="auto">
          <a:xfrm>
            <a:off x="371475" y="6532563"/>
            <a:ext cx="1838325" cy="173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4" r:id="rId2"/>
    <p:sldLayoutId id="2147483658" r:id="rId3"/>
  </p:sldLayoutIdLst>
  <p:hf sldNum="0" hdr="0" dt="0"/>
  <p:txStyles>
    <p:titleStyle>
      <a:lvl1pPr algn="l" defTabSz="914400" rtl="0" eaLnBrk="1" latinLnBrk="0" hangingPunct="1">
        <a:spcBef>
          <a:spcPct val="0"/>
        </a:spcBef>
        <a:buNone/>
        <a:defRPr lang="en-US" sz="2800" b="1" kern="1200" smtClean="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0.wmf"/><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SRMHelp@uky.edu" TargetMode="Externa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uky.edu/Purchas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hyperlink" Target="http://www.uky.edu/Purchasin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37431"/>
            <a:ext cx="9143999" cy="2527868"/>
          </a:xfrm>
        </p:spPr>
        <p:txBody>
          <a:bodyPr lIns="0" tIns="0" rIns="0" bIns="0">
            <a:normAutofit fontScale="90000"/>
          </a:bodyPr>
          <a:lstStyle/>
          <a:p>
            <a:r>
              <a:rPr lang="en-US" sz="6600" dirty="0" smtClean="0"/>
              <a:t>SRM Shoppers Introduction</a:t>
            </a:r>
            <a:r>
              <a:rPr lang="en-US" sz="4800" dirty="0" smtClean="0"/>
              <a:t/>
            </a:r>
            <a:br>
              <a:rPr lang="en-US" sz="4800" dirty="0" smtClean="0"/>
            </a:br>
            <a:r>
              <a:rPr lang="en-US" sz="4800" dirty="0" smtClean="0"/>
              <a:t>SRM_SHO_301</a:t>
            </a:r>
            <a:br>
              <a:rPr lang="en-US" sz="4800" dirty="0" smtClean="0"/>
            </a:br>
            <a:endParaRPr lang="en-US" sz="2000" b="0" i="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5105400"/>
            <a:ext cx="20002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dirty="0" smtClean="0"/>
              <a:t>SRM Shoppers Introduction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9" y="83460"/>
            <a:ext cx="8399721" cy="731520"/>
          </a:xfrm>
        </p:spPr>
        <p:txBody>
          <a:bodyPr/>
          <a:lstStyle/>
          <a:p>
            <a:pPr>
              <a:lnSpc>
                <a:spcPct val="115000"/>
              </a:lnSpc>
              <a:spcAft>
                <a:spcPts val="600"/>
              </a:spcAft>
            </a:pPr>
            <a:r>
              <a:rPr lang="en-US" dirty="0" smtClean="0">
                <a:effectLst>
                  <a:outerShdw blurRad="50800" dist="38100" algn="tr" rotWithShape="0">
                    <a:prstClr val="black">
                      <a:alpha val="40000"/>
                    </a:prstClr>
                  </a:outerShdw>
                </a:effectLst>
                <a:ea typeface="Calibri"/>
                <a:cs typeface="Times New Roman"/>
              </a:rPr>
              <a:t>Training Requirements for SRM Departmental Roles</a:t>
            </a:r>
            <a:endParaRPr lang="en-US" sz="2400" dirty="0" smtClean="0">
              <a:ea typeface="Calibri"/>
              <a:cs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858360506"/>
              </p:ext>
            </p:extLst>
          </p:nvPr>
        </p:nvGraphicFramePr>
        <p:xfrm>
          <a:off x="552892" y="806729"/>
          <a:ext cx="7783033" cy="5194996"/>
        </p:xfrm>
        <a:graphic>
          <a:graphicData uri="http://schemas.openxmlformats.org/drawingml/2006/table">
            <a:tbl>
              <a:tblPr firstRow="1" bandRow="1">
                <a:tableStyleId>{5C22544A-7EE6-4342-B048-85BDC9FD1C3A}</a:tableStyleId>
              </a:tblPr>
              <a:tblGrid>
                <a:gridCol w="2140342"/>
                <a:gridCol w="5642691"/>
              </a:tblGrid>
              <a:tr h="372323">
                <a:tc>
                  <a:txBody>
                    <a:bodyPr/>
                    <a:lstStyle/>
                    <a:p>
                      <a:pPr algn="ctr"/>
                      <a:r>
                        <a:rPr lang="en-US" dirty="0" smtClean="0"/>
                        <a:t>Role</a:t>
                      </a:r>
                      <a:endParaRPr lang="en-US" dirty="0"/>
                    </a:p>
                  </a:txBody>
                  <a:tcPr/>
                </a:tc>
                <a:tc>
                  <a:txBody>
                    <a:bodyPr/>
                    <a:lstStyle/>
                    <a:p>
                      <a:pPr algn="ctr"/>
                      <a:r>
                        <a:rPr lang="en-US" dirty="0" smtClean="0"/>
                        <a:t>Training Requirements</a:t>
                      </a:r>
                      <a:endParaRPr lang="en-US" dirty="0"/>
                    </a:p>
                  </a:txBody>
                  <a:tcPr/>
                </a:tc>
              </a:tr>
              <a:tr h="1073081">
                <a:tc>
                  <a:txBody>
                    <a:bodyPr/>
                    <a:lstStyle/>
                    <a:p>
                      <a:pPr algn="ctr"/>
                      <a:endParaRPr lang="en-US" sz="1200" b="0" dirty="0" smtClean="0">
                        <a:solidFill>
                          <a:schemeClr val="tx1"/>
                        </a:solidFill>
                        <a:effectLst/>
                      </a:endParaRPr>
                    </a:p>
                    <a:p>
                      <a:pPr algn="ctr"/>
                      <a:r>
                        <a:rPr lang="en-US" sz="1800" b="0" dirty="0" smtClean="0">
                          <a:solidFill>
                            <a:srgbClr val="FF0000"/>
                          </a:solidFill>
                          <a:effectLst/>
                        </a:rPr>
                        <a:t>Shopper</a:t>
                      </a:r>
                      <a:endParaRPr lang="en-US" sz="1800" b="0" dirty="0">
                        <a:solidFill>
                          <a:srgbClr val="FF0000"/>
                        </a:solidFill>
                        <a:effectLst/>
                      </a:endParaRPr>
                    </a:p>
                  </a:txBody>
                  <a:tcPr/>
                </a:tc>
                <a:tc>
                  <a:txBody>
                    <a:bodyPr/>
                    <a:lstStyle/>
                    <a:p>
                      <a:pPr algn="l"/>
                      <a:endParaRPr lang="en-US" sz="1200" b="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solidFill>
                            <a:srgbClr val="FF0000"/>
                          </a:solidFill>
                          <a:effectLst/>
                        </a:rPr>
                        <a:t>Shoppers are required to take and pass four course modules in successive order via </a:t>
                      </a:r>
                      <a:r>
                        <a:rPr lang="en-US" sz="1800" b="0" i="1" dirty="0" smtClean="0">
                          <a:solidFill>
                            <a:srgbClr val="FF0000"/>
                          </a:solidFill>
                          <a:effectLst/>
                        </a:rPr>
                        <a:t>my</a:t>
                      </a:r>
                      <a:r>
                        <a:rPr lang="en-US" sz="1800" b="0" dirty="0" smtClean="0">
                          <a:solidFill>
                            <a:srgbClr val="FF0000"/>
                          </a:solidFill>
                          <a:effectLst/>
                        </a:rPr>
                        <a:t>UK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baseline="0" dirty="0" smtClean="0">
                        <a:solidFill>
                          <a:srgbClr val="FF0000"/>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rPr>
                        <a:t>SRM_SHO_301 SRM Shoppers Introduction (This course)</a:t>
                      </a:r>
                      <a:endParaRPr kumimoji="0" lang="en-US" sz="1800" b="0" i="0" u="none" strike="noStrike" kern="1200" cap="none" spc="0" normalizeH="0" baseline="0" noProof="0" dirty="0" smtClean="0">
                        <a:ln>
                          <a:noFill/>
                        </a:ln>
                        <a:solidFill>
                          <a:srgbClr val="FF0000"/>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rPr>
                        <a:t>SRM_SHO_302 SRM Punch-out Catalogs</a:t>
                      </a:r>
                      <a:endParaRPr kumimoji="0" lang="en-US" sz="1800" b="0" i="0" u="none" strike="noStrike" kern="1200" cap="none" spc="0" normalizeH="0" baseline="0" noProof="0" dirty="0" smtClean="0">
                        <a:ln>
                          <a:noFill/>
                        </a:ln>
                        <a:solidFill>
                          <a:srgbClr val="FF0000"/>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rPr>
                        <a:t>SRM_SHO_303 SRM Free Text Carts</a:t>
                      </a:r>
                      <a:endParaRPr kumimoji="0" lang="en-US" sz="1800" b="0" i="0" u="none" strike="noStrike" kern="1200" cap="none" spc="0" normalizeH="0" baseline="0" noProof="0" dirty="0" smtClean="0">
                        <a:ln>
                          <a:noFill/>
                        </a:ln>
                        <a:solidFill>
                          <a:srgbClr val="FF0000"/>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rPr>
                        <a:t>SRM_SHO_304 SRM Supplementary Information</a:t>
                      </a:r>
                      <a:endParaRPr lang="en-US" sz="1200" b="0" baseline="0" dirty="0" smtClean="0">
                        <a:solidFill>
                          <a:srgbClr val="FF0000"/>
                        </a:solidFill>
                        <a:effectLst/>
                      </a:endParaRPr>
                    </a:p>
                  </a:txBody>
                  <a:tcPr/>
                </a:tc>
              </a:tr>
              <a:tr h="1317473">
                <a:tc>
                  <a:txBody>
                    <a:bodyPr/>
                    <a:lstStyle/>
                    <a:p>
                      <a:pPr algn="ctr"/>
                      <a:endParaRPr lang="en-US" sz="1800" b="0" dirty="0" smtClean="0">
                        <a:solidFill>
                          <a:schemeClr val="tx1"/>
                        </a:solidFill>
                        <a:effectLst/>
                      </a:endParaRPr>
                    </a:p>
                    <a:p>
                      <a:pPr algn="ctr"/>
                      <a:r>
                        <a:rPr lang="en-US" sz="1800" b="0" dirty="0" smtClean="0">
                          <a:solidFill>
                            <a:schemeClr val="tx1"/>
                          </a:solidFill>
                          <a:effectLst/>
                        </a:rPr>
                        <a:t>Approver</a:t>
                      </a:r>
                      <a:endParaRPr lang="en-US" sz="1800" b="0" dirty="0">
                        <a:solidFill>
                          <a:schemeClr val="tx1"/>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rPr>
                        <a:t>Approvers</a:t>
                      </a:r>
                      <a:r>
                        <a:rPr lang="en-US" sz="1800" b="0" baseline="0" dirty="0" smtClean="0">
                          <a:solidFill>
                            <a:schemeClr val="tx1"/>
                          </a:solidFill>
                          <a:effectLst/>
                        </a:rPr>
                        <a:t> are required to take and pass the </a:t>
                      </a:r>
                      <a:r>
                        <a:rPr lang="en-US" sz="1800" b="1" baseline="0" dirty="0" smtClean="0">
                          <a:solidFill>
                            <a:schemeClr val="tx1"/>
                          </a:solidFill>
                          <a:effectLst/>
                        </a:rPr>
                        <a:t>MM</a:t>
                      </a:r>
                      <a:r>
                        <a:rPr lang="en-US" sz="1800" b="1" dirty="0" smtClean="0">
                          <a:solidFill>
                            <a:schemeClr val="tx1"/>
                          </a:solidFill>
                          <a:effectLst/>
                        </a:rPr>
                        <a:t>_APP_300</a:t>
                      </a:r>
                      <a:r>
                        <a:rPr lang="en-US" sz="1800" b="1" baseline="0" dirty="0" smtClean="0">
                          <a:solidFill>
                            <a:schemeClr val="tx1"/>
                          </a:solidFill>
                          <a:effectLst/>
                        </a:rPr>
                        <a:t> Combined Approvers</a:t>
                      </a:r>
                      <a:r>
                        <a:rPr lang="en-US" sz="1800" b="0" baseline="0" dirty="0" smtClean="0">
                          <a:solidFill>
                            <a:schemeClr val="tx1"/>
                          </a:solidFill>
                          <a:effectLst/>
                        </a:rPr>
                        <a:t> course</a:t>
                      </a:r>
                      <a:r>
                        <a:rPr lang="en-US" sz="1800" b="0" dirty="0" smtClean="0">
                          <a:solidFill>
                            <a:schemeClr val="tx1"/>
                          </a:solidFill>
                          <a:effectLst/>
                        </a:rPr>
                        <a:t> via </a:t>
                      </a:r>
                      <a:r>
                        <a:rPr lang="en-US" sz="1800" b="0" i="1" dirty="0" smtClean="0">
                          <a:solidFill>
                            <a:schemeClr val="tx1"/>
                          </a:solidFill>
                          <a:effectLst/>
                        </a:rPr>
                        <a:t>my</a:t>
                      </a:r>
                      <a:r>
                        <a:rPr lang="en-US" sz="1800" b="0" dirty="0" smtClean="0">
                          <a:solidFill>
                            <a:schemeClr val="tx1"/>
                          </a:solidFill>
                          <a:effectLst/>
                        </a:rPr>
                        <a:t>UK Training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ffectLst/>
                      </a:endParaRPr>
                    </a:p>
                  </a:txBody>
                  <a:tcPr/>
                </a:tc>
              </a:tr>
              <a:tr h="725698">
                <a:tc>
                  <a:txBody>
                    <a:bodyPr/>
                    <a:lstStyle/>
                    <a:p>
                      <a:pPr algn="ctr"/>
                      <a:endParaRPr lang="en-US" sz="1800" b="0" dirty="0" smtClean="0">
                        <a:solidFill>
                          <a:schemeClr val="tx1"/>
                        </a:solidFill>
                        <a:effectLst/>
                      </a:endParaRPr>
                    </a:p>
                    <a:p>
                      <a:pPr algn="ctr"/>
                      <a:r>
                        <a:rPr lang="en-US" sz="1800" b="0" dirty="0" smtClean="0">
                          <a:solidFill>
                            <a:schemeClr val="tx1"/>
                          </a:solidFill>
                          <a:effectLst/>
                        </a:rPr>
                        <a:t>Goods Confirmer</a:t>
                      </a:r>
                      <a:endParaRPr lang="en-US" sz="1800" b="0" dirty="0">
                        <a:solidFill>
                          <a:schemeClr val="tx1"/>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rPr>
                        <a:t>Goods Confirmers are required to take and pass the </a:t>
                      </a:r>
                      <a:r>
                        <a:rPr lang="en-US" sz="1800" b="1" dirty="0" smtClean="0">
                          <a:solidFill>
                            <a:schemeClr val="tx1"/>
                          </a:solidFill>
                          <a:effectLst/>
                        </a:rPr>
                        <a:t>SRM_CON_300 SRM Goods Confirmations</a:t>
                      </a:r>
                      <a:r>
                        <a:rPr lang="en-US" sz="1800" b="0" baseline="0" dirty="0" smtClean="0">
                          <a:solidFill>
                            <a:schemeClr val="tx1"/>
                          </a:solidFill>
                          <a:effectLst/>
                        </a:rPr>
                        <a:t> </a:t>
                      </a:r>
                      <a:r>
                        <a:rPr lang="en-US" sz="1800" b="0" dirty="0" smtClean="0">
                          <a:solidFill>
                            <a:schemeClr val="tx1"/>
                          </a:solidFill>
                          <a:effectLst/>
                        </a:rPr>
                        <a:t>course via </a:t>
                      </a:r>
                      <a:r>
                        <a:rPr lang="en-US" sz="1800" b="0" i="1" dirty="0" smtClean="0">
                          <a:solidFill>
                            <a:schemeClr val="tx1"/>
                          </a:solidFill>
                          <a:effectLst/>
                        </a:rPr>
                        <a:t>my</a:t>
                      </a:r>
                      <a:r>
                        <a:rPr lang="en-US" sz="1800" b="0" dirty="0" smtClean="0">
                          <a:solidFill>
                            <a:schemeClr val="tx1"/>
                          </a:solidFill>
                          <a:effectLst/>
                        </a:rPr>
                        <a:t>UK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ffectLst/>
                      </a:endParaRPr>
                    </a:p>
                  </a:txBody>
                  <a:tcPr/>
                </a:tc>
              </a:tr>
            </a:tbl>
          </a:graphicData>
        </a:graphic>
      </p:graphicFrame>
      <p:sp>
        <p:nvSpPr>
          <p:cNvPr id="5"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7"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10</a:t>
            </a:fld>
            <a:endParaRPr lang="en-US" sz="1400" b="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76447" y="87085"/>
            <a:ext cx="8410353" cy="731520"/>
          </a:xfrm>
        </p:spPr>
        <p:txBody>
          <a:bodyPr/>
          <a:lstStyle/>
          <a:p>
            <a:pPr eaLnBrk="1" hangingPunct="1">
              <a:defRPr/>
            </a:pPr>
            <a:r>
              <a:rPr lang="en-US" dirty="0" smtClean="0"/>
              <a:t>SRM Terminology</a:t>
            </a:r>
          </a:p>
        </p:txBody>
      </p:sp>
      <p:sp>
        <p:nvSpPr>
          <p:cNvPr id="17412" name="Rectangle 3"/>
          <p:cNvSpPr>
            <a:spLocks noGrp="1" noChangeArrowheads="1"/>
          </p:cNvSpPr>
          <p:nvPr>
            <p:ph type="body" idx="1"/>
          </p:nvPr>
        </p:nvSpPr>
        <p:spPr>
          <a:xfrm>
            <a:off x="228600" y="990600"/>
            <a:ext cx="8610600" cy="5410200"/>
          </a:xfrm>
        </p:spPr>
        <p:txBody>
          <a:bodyPr>
            <a:noAutofit/>
          </a:bodyPr>
          <a:lstStyle/>
          <a:p>
            <a:pPr lvl="1" eaLnBrk="1" hangingPunct="1">
              <a:buNone/>
            </a:pPr>
            <a:endParaRPr lang="en-US" sz="2000" dirty="0" smtClean="0"/>
          </a:p>
          <a:p>
            <a:pPr lvl="1" eaLnBrk="1" hangingPunct="1"/>
            <a:endParaRPr lang="en-US" sz="2000" dirty="0" smtClean="0"/>
          </a:p>
        </p:txBody>
      </p:sp>
      <p:sp>
        <p:nvSpPr>
          <p:cNvPr id="8" name="TextBox 7"/>
          <p:cNvSpPr txBox="1"/>
          <p:nvPr/>
        </p:nvSpPr>
        <p:spPr>
          <a:xfrm>
            <a:off x="404784" y="901584"/>
            <a:ext cx="8242827" cy="646331"/>
          </a:xfrm>
          <a:prstGeom prst="rect">
            <a:avLst/>
          </a:prstGeom>
          <a:noFill/>
        </p:spPr>
        <p:txBody>
          <a:bodyPr wrap="square" rtlCol="0">
            <a:spAutoFit/>
          </a:bodyPr>
          <a:lstStyle/>
          <a:p>
            <a:endParaRPr lang="en-US" dirty="0" smtClean="0"/>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50597141"/>
              </p:ext>
            </p:extLst>
          </p:nvPr>
        </p:nvGraphicFramePr>
        <p:xfrm>
          <a:off x="361506" y="844787"/>
          <a:ext cx="8282763" cy="4663213"/>
        </p:xfrm>
        <a:graphic>
          <a:graphicData uri="http://schemas.openxmlformats.org/drawingml/2006/table">
            <a:tbl>
              <a:tblPr firstRow="1" bandRow="1">
                <a:tableStyleId>{5C22544A-7EE6-4342-B048-85BDC9FD1C3A}</a:tableStyleId>
              </a:tblPr>
              <a:tblGrid>
                <a:gridCol w="2988985"/>
                <a:gridCol w="5293778"/>
              </a:tblGrid>
              <a:tr h="515520">
                <a:tc>
                  <a:txBody>
                    <a:bodyPr/>
                    <a:lstStyle/>
                    <a:p>
                      <a:pPr algn="ctr"/>
                      <a:r>
                        <a:rPr lang="en-US" dirty="0" smtClean="0"/>
                        <a:t>Term</a:t>
                      </a:r>
                      <a:endParaRPr lang="en-US" dirty="0"/>
                    </a:p>
                  </a:txBody>
                  <a:tcPr/>
                </a:tc>
                <a:tc>
                  <a:txBody>
                    <a:bodyPr/>
                    <a:lstStyle/>
                    <a:p>
                      <a:pPr algn="ctr"/>
                      <a:r>
                        <a:rPr lang="en-US" dirty="0" smtClean="0"/>
                        <a:t>Definition</a:t>
                      </a:r>
                      <a:endParaRPr lang="en-US" dirty="0"/>
                    </a:p>
                  </a:txBody>
                  <a:tcPr/>
                </a:tc>
              </a:tr>
              <a:tr h="5641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j-lt"/>
                          <a:cs typeface="Arial" pitchFamily="34" charset="0"/>
                        </a:rPr>
                        <a:t>Shopping Cart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latin typeface="+mj-lt"/>
                          <a:cs typeface="Arial" pitchFamily="34" charset="0"/>
                        </a:rPr>
                        <a:t>The tool utilized by Shoppers within </a:t>
                      </a:r>
                      <a:r>
                        <a:rPr lang="en-US" sz="1800" b="1" i="1" baseline="0" dirty="0" smtClean="0">
                          <a:latin typeface="+mj-lt"/>
                          <a:cs typeface="Arial" pitchFamily="34" charset="0"/>
                        </a:rPr>
                        <a:t>my</a:t>
                      </a:r>
                      <a:r>
                        <a:rPr lang="en-US" sz="1800" b="1" baseline="0" dirty="0" smtClean="0">
                          <a:latin typeface="+mj-lt"/>
                          <a:cs typeface="Arial" pitchFamily="34" charset="0"/>
                        </a:rPr>
                        <a:t>UK to purchase goods and/or services from suppliers</a:t>
                      </a:r>
                      <a:endParaRPr lang="en-US" sz="1800" b="1" dirty="0">
                        <a:latin typeface="+mj-lt"/>
                        <a:cs typeface="Arial" pitchFamily="34" charset="0"/>
                      </a:endParaRPr>
                    </a:p>
                  </a:txBody>
                  <a:tcPr/>
                </a:tc>
              </a:tr>
              <a:tr h="594712">
                <a:tc>
                  <a:txBody>
                    <a:bodyPr/>
                    <a:lstStyle/>
                    <a:p>
                      <a:r>
                        <a:rPr lang="en-US" sz="1800" b="1" dirty="0" smtClean="0">
                          <a:latin typeface="+mj-lt"/>
                          <a:cs typeface="Arial" pitchFamily="34" charset="0"/>
                        </a:rPr>
                        <a:t>Attributes</a:t>
                      </a:r>
                      <a:endParaRPr lang="en-US" sz="1800" b="1" dirty="0">
                        <a:latin typeface="+mj-lt"/>
                        <a:cs typeface="Arial" pitchFamily="34" charset="0"/>
                      </a:endParaRPr>
                    </a:p>
                  </a:txBody>
                  <a:tcPr/>
                </a:tc>
                <a:tc>
                  <a:txBody>
                    <a:bodyPr/>
                    <a:lstStyle/>
                    <a:p>
                      <a:r>
                        <a:rPr lang="en-US" sz="1800" b="1" dirty="0" smtClean="0">
                          <a:latin typeface="+mj-lt"/>
                          <a:cs typeface="Arial" pitchFamily="34" charset="0"/>
                        </a:rPr>
                        <a:t>End-user</a:t>
                      </a:r>
                      <a:r>
                        <a:rPr lang="en-US" sz="1800" b="1" baseline="0" dirty="0" smtClean="0">
                          <a:latin typeface="+mj-lt"/>
                          <a:cs typeface="Arial" pitchFamily="34" charset="0"/>
                        </a:rPr>
                        <a:t> </a:t>
                      </a:r>
                      <a:r>
                        <a:rPr lang="en-US" sz="1800" b="1" dirty="0" smtClean="0">
                          <a:latin typeface="+mj-lt"/>
                          <a:cs typeface="Arial" pitchFamily="34" charset="0"/>
                        </a:rPr>
                        <a:t>default </a:t>
                      </a:r>
                      <a:r>
                        <a:rPr lang="en-US" sz="1800" b="1" baseline="0" dirty="0" smtClean="0">
                          <a:latin typeface="+mj-lt"/>
                          <a:cs typeface="Arial" pitchFamily="34" charset="0"/>
                        </a:rPr>
                        <a:t>settings which flow into every Shopping Cart</a:t>
                      </a:r>
                      <a:endParaRPr lang="en-US" sz="1800" b="1" dirty="0">
                        <a:latin typeface="+mj-lt"/>
                        <a:cs typeface="Arial" pitchFamily="34" charset="0"/>
                      </a:endParaRPr>
                    </a:p>
                  </a:txBody>
                  <a:tcPr/>
                </a:tc>
              </a:tr>
              <a:tr h="932073">
                <a:tc>
                  <a:txBody>
                    <a:bodyPr/>
                    <a:lstStyle/>
                    <a:p>
                      <a:r>
                        <a:rPr lang="en-US" sz="1800" b="1" dirty="0" smtClean="0">
                          <a:latin typeface="+mj-lt"/>
                          <a:cs typeface="Arial" pitchFamily="34" charset="0"/>
                        </a:rPr>
                        <a:t>POWL (a.k.a., Dashboard)</a:t>
                      </a:r>
                      <a:endParaRPr lang="en-US" sz="1800" b="1" dirty="0">
                        <a:latin typeface="+mj-lt"/>
                        <a:cs typeface="Arial" pitchFamily="34" charset="0"/>
                      </a:endParaRPr>
                    </a:p>
                  </a:txBody>
                  <a:tcPr/>
                </a:tc>
                <a:tc>
                  <a:txBody>
                    <a:bodyPr/>
                    <a:lstStyle/>
                    <a:p>
                      <a:r>
                        <a:rPr lang="en-US" sz="1800" b="1" u="sng" dirty="0" smtClean="0">
                          <a:latin typeface="+mj-lt"/>
                          <a:cs typeface="Arial" pitchFamily="34" charset="0"/>
                        </a:rPr>
                        <a:t>P</a:t>
                      </a:r>
                      <a:r>
                        <a:rPr lang="en-US" sz="1800" b="1" dirty="0" smtClean="0">
                          <a:latin typeface="+mj-lt"/>
                          <a:cs typeface="Arial" pitchFamily="34" charset="0"/>
                        </a:rPr>
                        <a:t>ersonalized</a:t>
                      </a:r>
                      <a:r>
                        <a:rPr lang="en-US" sz="1800" b="1" baseline="0" dirty="0" smtClean="0">
                          <a:latin typeface="+mj-lt"/>
                          <a:cs typeface="Arial" pitchFamily="34" charset="0"/>
                        </a:rPr>
                        <a:t> </a:t>
                      </a:r>
                      <a:r>
                        <a:rPr lang="en-US" sz="1800" b="1" u="sng" baseline="0" dirty="0" smtClean="0">
                          <a:latin typeface="+mj-lt"/>
                          <a:cs typeface="Arial" pitchFamily="34" charset="0"/>
                        </a:rPr>
                        <a:t>O</a:t>
                      </a:r>
                      <a:r>
                        <a:rPr lang="en-US" sz="1800" b="1" baseline="0" dirty="0" smtClean="0">
                          <a:latin typeface="+mj-lt"/>
                          <a:cs typeface="Arial" pitchFamily="34" charset="0"/>
                        </a:rPr>
                        <a:t>bject </a:t>
                      </a:r>
                      <a:r>
                        <a:rPr lang="en-US" sz="1800" b="1" u="sng" baseline="0" dirty="0" smtClean="0">
                          <a:latin typeface="+mj-lt"/>
                          <a:cs typeface="Arial" pitchFamily="34" charset="0"/>
                        </a:rPr>
                        <a:t>W</a:t>
                      </a:r>
                      <a:r>
                        <a:rPr lang="en-US" sz="1800" b="1" baseline="0" dirty="0" smtClean="0">
                          <a:latin typeface="+mj-lt"/>
                          <a:cs typeface="Arial" pitchFamily="34" charset="0"/>
                        </a:rPr>
                        <a:t>ork </a:t>
                      </a:r>
                      <a:r>
                        <a:rPr lang="en-US" sz="1800" b="1" u="sng" baseline="0" dirty="0" smtClean="0">
                          <a:latin typeface="+mj-lt"/>
                          <a:cs typeface="Arial" pitchFamily="34" charset="0"/>
                        </a:rPr>
                        <a:t>L</a:t>
                      </a:r>
                      <a:r>
                        <a:rPr lang="en-US" sz="1800" b="1" baseline="0" dirty="0" smtClean="0">
                          <a:latin typeface="+mj-lt"/>
                          <a:cs typeface="Arial" pitchFamily="34" charset="0"/>
                        </a:rPr>
                        <a:t>ist, serves as the Shopper’s home or starting point and holds</a:t>
                      </a:r>
                      <a:r>
                        <a:rPr lang="en-US" sz="1800" b="1" dirty="0" smtClean="0">
                          <a:latin typeface="+mj-lt"/>
                          <a:cs typeface="Arial" pitchFamily="34" charset="0"/>
                        </a:rPr>
                        <a:t> queries, document history, etc.</a:t>
                      </a:r>
                      <a:endParaRPr lang="en-US" sz="1800" b="1" dirty="0">
                        <a:latin typeface="+mj-lt"/>
                        <a:cs typeface="Arial" pitchFamily="34" charset="0"/>
                      </a:endParaRPr>
                    </a:p>
                  </a:txBody>
                  <a:tcPr/>
                </a:tc>
              </a:tr>
              <a:tr h="647690">
                <a:tc>
                  <a:txBody>
                    <a:bodyPr/>
                    <a:lstStyle/>
                    <a:p>
                      <a:r>
                        <a:rPr lang="en-US" sz="1800" b="1" dirty="0" smtClean="0">
                          <a:latin typeface="+mj-lt"/>
                          <a:cs typeface="Arial" pitchFamily="34" charset="0"/>
                        </a:rPr>
                        <a:t>Punch-out Catalog</a:t>
                      </a:r>
                      <a:endParaRPr lang="en-US" sz="1800" b="1" dirty="0">
                        <a:latin typeface="+mj-lt"/>
                        <a:cs typeface="Arial" pitchFamily="34" charset="0"/>
                      </a:endParaRPr>
                    </a:p>
                  </a:txBody>
                  <a:tcPr/>
                </a:tc>
                <a:tc>
                  <a:txBody>
                    <a:bodyPr/>
                    <a:lstStyle/>
                    <a:p>
                      <a:r>
                        <a:rPr lang="en-US" sz="1800" b="1" baseline="0" dirty="0" smtClean="0">
                          <a:latin typeface="+mj-lt"/>
                          <a:cs typeface="Arial" pitchFamily="34" charset="0"/>
                        </a:rPr>
                        <a:t>Electronic catalogs located on external suppliers’ websites and accessed via </a:t>
                      </a:r>
                      <a:r>
                        <a:rPr lang="en-US" sz="1800" b="1" i="1" baseline="0" dirty="0" smtClean="0">
                          <a:latin typeface="+mj-lt"/>
                          <a:cs typeface="Arial" pitchFamily="34" charset="0"/>
                        </a:rPr>
                        <a:t>my</a:t>
                      </a:r>
                      <a:r>
                        <a:rPr lang="en-US" sz="1800" b="1" baseline="0" dirty="0" smtClean="0">
                          <a:latin typeface="+mj-lt"/>
                          <a:cs typeface="Arial" pitchFamily="34" charset="0"/>
                        </a:rPr>
                        <a:t>UK</a:t>
                      </a:r>
                      <a:endParaRPr lang="en-US" sz="1800" b="1" dirty="0">
                        <a:latin typeface="+mj-lt"/>
                        <a:cs typeface="Arial" pitchFamily="34" charset="0"/>
                      </a:endParaRPr>
                    </a:p>
                  </a:txBody>
                  <a:tcPr/>
                </a:tc>
              </a:tr>
              <a:tr h="647690">
                <a:tc>
                  <a:txBody>
                    <a:bodyPr/>
                    <a:lstStyle/>
                    <a:p>
                      <a:r>
                        <a:rPr lang="en-US" sz="1800" b="1" dirty="0" smtClean="0">
                          <a:latin typeface="+mj-lt"/>
                          <a:cs typeface="Arial" pitchFamily="34" charset="0"/>
                        </a:rPr>
                        <a:t>Free Text Shopping</a:t>
                      </a:r>
                      <a:r>
                        <a:rPr lang="en-US" sz="1800" b="1" baseline="0" dirty="0" smtClean="0">
                          <a:latin typeface="+mj-lt"/>
                          <a:cs typeface="Arial" pitchFamily="34" charset="0"/>
                        </a:rPr>
                        <a:t> Cart</a:t>
                      </a:r>
                      <a:endParaRPr lang="en-US" sz="1800" b="1" dirty="0">
                        <a:latin typeface="+mj-lt"/>
                        <a:cs typeface="Arial" pitchFamily="34" charset="0"/>
                      </a:endParaRPr>
                    </a:p>
                  </a:txBody>
                  <a:tcPr/>
                </a:tc>
                <a:tc>
                  <a:txBody>
                    <a:bodyPr/>
                    <a:lstStyle/>
                    <a:p>
                      <a:r>
                        <a:rPr lang="en-US" sz="1800" b="1" dirty="0" smtClean="0">
                          <a:latin typeface="+mj-lt"/>
                          <a:cs typeface="Arial" pitchFamily="34" charset="0"/>
                        </a:rPr>
                        <a:t>Used</a:t>
                      </a:r>
                      <a:r>
                        <a:rPr lang="en-US" sz="1800" b="1" baseline="0" dirty="0" smtClean="0">
                          <a:latin typeface="+mj-lt"/>
                          <a:cs typeface="Arial" pitchFamily="34" charset="0"/>
                        </a:rPr>
                        <a:t> when items are not available from electronic catalogs; entered via freehand from a supplier quote</a:t>
                      </a:r>
                      <a:endParaRPr lang="en-US" sz="1800" b="1" dirty="0">
                        <a:latin typeface="+mj-lt"/>
                        <a:cs typeface="Arial" pitchFamily="34" charset="0"/>
                      </a:endParaRPr>
                    </a:p>
                  </a:txBody>
                  <a:tcPr/>
                </a:tc>
              </a:tr>
              <a:tr h="515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j-lt"/>
                          <a:cs typeface="Arial" pitchFamily="34" charset="0"/>
                        </a:rPr>
                        <a:t>Work</a:t>
                      </a:r>
                      <a:r>
                        <a:rPr lang="en-US" sz="1800" b="1" baseline="0" dirty="0" smtClean="0">
                          <a:latin typeface="+mj-lt"/>
                          <a:cs typeface="Arial" pitchFamily="34" charset="0"/>
                        </a:rPr>
                        <a:t>flow</a:t>
                      </a:r>
                      <a:endParaRPr lang="en-US" sz="1800" b="1" dirty="0" smtClean="0">
                        <a:latin typeface="+mj-lt"/>
                        <a:cs typeface="Arial" pitchFamily="34" charset="0"/>
                      </a:endParaRPr>
                    </a:p>
                    <a:p>
                      <a:endParaRPr lang="en-US" b="1" dirty="0">
                        <a:latin typeface="+mj-lt"/>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j-lt"/>
                          <a:cs typeface="Arial" pitchFamily="34" charset="0"/>
                        </a:rPr>
                        <a:t>Process by which Shopping Carts or other documents route</a:t>
                      </a:r>
                      <a:r>
                        <a:rPr lang="en-US" sz="1800" b="1" baseline="0" dirty="0" smtClean="0">
                          <a:latin typeface="+mj-lt"/>
                          <a:cs typeface="Arial" pitchFamily="34" charset="0"/>
                        </a:rPr>
                        <a:t> to inboxes of Approvers and other users</a:t>
                      </a:r>
                      <a:endParaRPr lang="en-US" b="1" dirty="0">
                        <a:latin typeface="+mj-lt"/>
                        <a:cs typeface="Arial" pitchFamily="34" charset="0"/>
                      </a:endParaRPr>
                    </a:p>
                  </a:txBody>
                  <a:tcPr/>
                </a:tc>
              </a:tr>
            </a:tbl>
          </a:graphicData>
        </a:graphic>
      </p:graphicFrame>
      <p:sp>
        <p:nvSpPr>
          <p:cNvPr id="7"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0" name="Slide Number Placeholder 8"/>
          <p:cNvSpPr txBox="1">
            <a:spLocks/>
          </p:cNvSpPr>
          <p:nvPr/>
        </p:nvSpPr>
        <p:spPr>
          <a:xfrm>
            <a:off x="8585200" y="6479719"/>
            <a:ext cx="551534"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68EC4A6-E647-4353-9968-083367511F4C}" type="slidenum">
              <a:rPr lang="en-US" sz="1400" smtClean="0"/>
              <a:pPr algn="ctr">
                <a:defRPr/>
              </a:pPr>
              <a:t>11</a:t>
            </a:fld>
            <a:endParaRPr lang="en-US" sz="1400"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08344" y="87085"/>
            <a:ext cx="8378456" cy="731520"/>
          </a:xfrm>
        </p:spPr>
        <p:txBody>
          <a:bodyPr>
            <a:normAutofit/>
          </a:bodyPr>
          <a:lstStyle/>
          <a:p>
            <a:pPr eaLnBrk="1" hangingPunct="1">
              <a:defRPr/>
            </a:pPr>
            <a:r>
              <a:rPr lang="en-US" dirty="0" smtClean="0"/>
              <a:t>SRM General Process Flow (5 Steps)</a:t>
            </a:r>
          </a:p>
        </p:txBody>
      </p:sp>
      <p:sp>
        <p:nvSpPr>
          <p:cNvPr id="17412" name="Rectangle 3"/>
          <p:cNvSpPr>
            <a:spLocks noGrp="1" noChangeArrowheads="1"/>
          </p:cNvSpPr>
          <p:nvPr>
            <p:ph type="body" idx="1"/>
          </p:nvPr>
        </p:nvSpPr>
        <p:spPr>
          <a:xfrm>
            <a:off x="228600" y="990600"/>
            <a:ext cx="8610600" cy="3113314"/>
          </a:xfrm>
        </p:spPr>
        <p:txBody>
          <a:bodyPr>
            <a:noAutofit/>
          </a:bodyPr>
          <a:lstStyle/>
          <a:p>
            <a:pPr lvl="1" eaLnBrk="1" hangingPunct="1"/>
            <a:endParaRPr lang="en-US" sz="2000" dirty="0" smtClean="0"/>
          </a:p>
          <a:p>
            <a:pPr lvl="1" eaLnBrk="1" hangingPunct="1">
              <a:buNone/>
            </a:pPr>
            <a:endParaRPr lang="en-US" sz="2000" dirty="0" smtClean="0"/>
          </a:p>
        </p:txBody>
      </p:sp>
      <p:graphicFrame>
        <p:nvGraphicFramePr>
          <p:cNvPr id="8" name="Diagram 7"/>
          <p:cNvGraphicFramePr/>
          <p:nvPr/>
        </p:nvGraphicFramePr>
        <p:xfrm>
          <a:off x="380107" y="702991"/>
          <a:ext cx="8391753" cy="3369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329865" y="3936152"/>
            <a:ext cx="8367822" cy="2308324"/>
          </a:xfrm>
          <a:prstGeom prst="rect">
            <a:avLst/>
          </a:prstGeom>
        </p:spPr>
        <p:txBody>
          <a:bodyPr wrap="square">
            <a:spAutoFit/>
          </a:bodyPr>
          <a:lstStyle/>
          <a:p>
            <a:pPr marL="119063" indent="-119063">
              <a:buFont typeface="Arial"/>
              <a:buChar char="•"/>
            </a:pPr>
            <a:r>
              <a:rPr lang="en-US" dirty="0" smtClean="0"/>
              <a:t>The Shopper creates carts for items/services via catalog selection or free text entry.</a:t>
            </a:r>
          </a:p>
          <a:p>
            <a:pPr marL="119063" indent="-119063">
              <a:buFont typeface="Arial"/>
              <a:buChar char="•"/>
            </a:pPr>
            <a:r>
              <a:rPr lang="en-US" dirty="0" smtClean="0"/>
              <a:t>Shopping Carts move to Approver(s) via Workflow; some types of carts have automatic approvals.</a:t>
            </a:r>
          </a:p>
          <a:p>
            <a:pPr marL="119063" indent="-119063">
              <a:buFont typeface="Arial"/>
              <a:buChar char="•"/>
            </a:pPr>
            <a:r>
              <a:rPr lang="en-US" dirty="0" smtClean="0"/>
              <a:t>After approval Purchasing processes and places the purchase order with the supplier. Purchase orders for punch-out catalogs are placed automatically by SRM.</a:t>
            </a:r>
          </a:p>
          <a:p>
            <a:pPr marL="119063" indent="-119063">
              <a:buFont typeface="Arial"/>
              <a:buChar char="•"/>
            </a:pPr>
            <a:r>
              <a:rPr lang="en-US" dirty="0" smtClean="0"/>
              <a:t>Along with the purchase order, Goods </a:t>
            </a:r>
            <a:r>
              <a:rPr lang="en-US" dirty="0"/>
              <a:t>C</a:t>
            </a:r>
            <a:r>
              <a:rPr lang="en-US" dirty="0" smtClean="0"/>
              <a:t>onfirmations and invoice postings complete </a:t>
            </a:r>
            <a:r>
              <a:rPr lang="en-US" dirty="0"/>
              <a:t>a</a:t>
            </a:r>
            <a:r>
              <a:rPr lang="en-US" dirty="0" smtClean="0"/>
              <a:t> 3-way match and check payment releases. </a:t>
            </a:r>
          </a:p>
          <a:p>
            <a:pPr marL="119063" indent="-119063">
              <a:buFont typeface="Arial"/>
              <a:buChar char="•"/>
            </a:pPr>
            <a:r>
              <a:rPr lang="en-US" dirty="0" smtClean="0"/>
              <a:t>Encumbrance (i.e., funds reservation) occurs at point of Shopping Cart approval</a:t>
            </a:r>
          </a:p>
        </p:txBody>
      </p:sp>
      <p:sp>
        <p:nvSpPr>
          <p:cNvPr id="7"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0" name="Slide Number Placeholder 8"/>
          <p:cNvSpPr txBox="1">
            <a:spLocks/>
          </p:cNvSpPr>
          <p:nvPr/>
        </p:nvSpPr>
        <p:spPr>
          <a:xfrm>
            <a:off x="8585200" y="6479719"/>
            <a:ext cx="551534"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68EC4A6-E647-4353-9968-083367511F4C}" type="slidenum">
              <a:rPr lang="en-US" sz="1400" smtClean="0"/>
              <a:pPr algn="ctr">
                <a:defRPr/>
              </a:pPr>
              <a:t>12</a:t>
            </a:fld>
            <a:endParaRPr lang="en-US" sz="1400"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4138"/>
            <a:ext cx="8378456" cy="730250"/>
          </a:xfrm>
        </p:spPr>
        <p:txBody>
          <a:bodyPr/>
          <a:lstStyle/>
          <a:p>
            <a:pPr fontAlgn="auto">
              <a:spcAft>
                <a:spcPts val="0"/>
              </a:spcAft>
              <a:defRPr/>
            </a:pPr>
            <a:r>
              <a:rPr dirty="0" smtClean="0"/>
              <a:t>Overview of SRM Shopping Types</a:t>
            </a:r>
            <a:endParaRPr sz="1600" dirty="0"/>
          </a:p>
        </p:txBody>
      </p:sp>
      <p:sp>
        <p:nvSpPr>
          <p:cNvPr id="60417" name="Rectangle 1"/>
          <p:cNvSpPr>
            <a:spLocks noChangeArrowheads="1"/>
          </p:cNvSpPr>
          <p:nvPr/>
        </p:nvSpPr>
        <p:spPr bwMode="auto">
          <a:xfrm>
            <a:off x="354387" y="676420"/>
            <a:ext cx="8375650" cy="4708981"/>
          </a:xfrm>
          <a:prstGeom prst="rect">
            <a:avLst/>
          </a:prstGeom>
          <a:noFill/>
          <a:ln w="9525">
            <a:noFill/>
            <a:miter lim="800000"/>
            <a:headEnd/>
            <a:tailEnd/>
          </a:ln>
          <a:effectLst/>
        </p:spPr>
        <p:txBody>
          <a:bodyPr anchor="ctr">
            <a:spAutoFit/>
          </a:bodyPr>
          <a:lstStyle/>
          <a:p>
            <a:pPr eaLnBrk="0" hangingPunct="0">
              <a:defRPr/>
            </a:pPr>
            <a:r>
              <a:rPr lang="en-US" sz="2000" dirty="0">
                <a:ea typeface="Calibri" pitchFamily="34" charset="0"/>
                <a:cs typeface="Arial" pitchFamily="34" charset="0"/>
              </a:rPr>
              <a:t>There are </a:t>
            </a:r>
            <a:r>
              <a:rPr lang="en-US" sz="2000" b="1" u="sng" dirty="0" smtClean="0">
                <a:ea typeface="Calibri" pitchFamily="34" charset="0"/>
                <a:cs typeface="Arial" pitchFamily="34" charset="0"/>
              </a:rPr>
              <a:t>two</a:t>
            </a:r>
            <a:r>
              <a:rPr lang="en-US" sz="2000" b="1" dirty="0" smtClean="0">
                <a:ea typeface="Calibri" pitchFamily="34" charset="0"/>
                <a:cs typeface="Arial" pitchFamily="34" charset="0"/>
              </a:rPr>
              <a:t> </a:t>
            </a:r>
            <a:r>
              <a:rPr lang="en-US" sz="2000" dirty="0" smtClean="0">
                <a:ea typeface="Calibri" pitchFamily="34" charset="0"/>
                <a:cs typeface="Arial" pitchFamily="34" charset="0"/>
              </a:rPr>
              <a:t>different </a:t>
            </a:r>
            <a:r>
              <a:rPr lang="en-US" sz="2000" dirty="0">
                <a:ea typeface="Calibri" pitchFamily="34" charset="0"/>
                <a:cs typeface="Arial" pitchFamily="34" charset="0"/>
              </a:rPr>
              <a:t>types of </a:t>
            </a:r>
            <a:r>
              <a:rPr lang="en-US" sz="2000" dirty="0" smtClean="0">
                <a:ea typeface="Calibri" pitchFamily="34" charset="0"/>
                <a:cs typeface="Arial" pitchFamily="34" charset="0"/>
              </a:rPr>
              <a:t>Shopping within SRM:</a:t>
            </a:r>
            <a:endParaRPr lang="en-US" sz="2000" dirty="0">
              <a:ea typeface="Calibri" pitchFamily="34" charset="0"/>
              <a:cs typeface="Arial" pitchFamily="34" charset="0"/>
            </a:endParaRPr>
          </a:p>
          <a:p>
            <a:pPr eaLnBrk="0" hangingPunct="0">
              <a:defRPr/>
            </a:pPr>
            <a:endParaRPr lang="en-US" sz="2000" dirty="0">
              <a:ea typeface="Calibri" pitchFamily="34" charset="0"/>
              <a:cs typeface="Arial" pitchFamily="34" charset="0"/>
            </a:endParaRPr>
          </a:p>
          <a:p>
            <a:pPr eaLnBrk="0" hangingPunct="0">
              <a:defRPr/>
            </a:pPr>
            <a:r>
              <a:rPr lang="en-US" sz="2000" b="1" dirty="0" smtClean="0">
                <a:solidFill>
                  <a:schemeClr val="accent1">
                    <a:lumMod val="75000"/>
                  </a:schemeClr>
                </a:solidFill>
                <a:ea typeface="Calibri" pitchFamily="34" charset="0"/>
                <a:cs typeface="Arial" pitchFamily="34" charset="0"/>
              </a:rPr>
              <a:t>Punchout Catalogs </a:t>
            </a:r>
            <a:r>
              <a:rPr lang="en-US" sz="2000" dirty="0">
                <a:ea typeface="Calibri" pitchFamily="34" charset="0"/>
                <a:cs typeface="Arial" pitchFamily="34" charset="0"/>
              </a:rPr>
              <a:t>are used for the University’s highest volume </a:t>
            </a:r>
            <a:r>
              <a:rPr lang="en-US" sz="2000" dirty="0" smtClean="0">
                <a:ea typeface="Calibri" pitchFamily="34" charset="0"/>
                <a:cs typeface="Arial" pitchFamily="34" charset="0"/>
              </a:rPr>
              <a:t>suppliers within </a:t>
            </a:r>
            <a:r>
              <a:rPr lang="en-US" sz="2000" i="1" dirty="0" smtClean="0">
                <a:ea typeface="Calibri" pitchFamily="34" charset="0"/>
                <a:cs typeface="Arial" pitchFamily="34" charset="0"/>
              </a:rPr>
              <a:t>my</a:t>
            </a:r>
            <a:r>
              <a:rPr lang="en-US" sz="2000" dirty="0" smtClean="0">
                <a:ea typeface="Calibri" pitchFamily="34" charset="0"/>
                <a:cs typeface="Arial" pitchFamily="34" charset="0"/>
              </a:rPr>
              <a:t>UK. Shoppers </a:t>
            </a:r>
            <a:r>
              <a:rPr lang="en-US" sz="2000" dirty="0">
                <a:ea typeface="Calibri" pitchFamily="34" charset="0"/>
                <a:cs typeface="Arial" pitchFamily="34" charset="0"/>
              </a:rPr>
              <a:t>“punch-out” to </a:t>
            </a:r>
            <a:r>
              <a:rPr lang="en-US" sz="2000" dirty="0" smtClean="0">
                <a:ea typeface="Calibri" pitchFamily="34" charset="0"/>
                <a:cs typeface="Arial" pitchFamily="34" charset="0"/>
              </a:rPr>
              <a:t>suppliers</a:t>
            </a:r>
            <a:r>
              <a:rPr lang="en-US" sz="2000" dirty="0">
                <a:ea typeface="Calibri" pitchFamily="34" charset="0"/>
                <a:cs typeface="Arial" pitchFamily="34" charset="0"/>
              </a:rPr>
              <a:t>’ external </a:t>
            </a:r>
            <a:r>
              <a:rPr lang="en-US" sz="2000" dirty="0" smtClean="0">
                <a:ea typeface="Calibri" pitchFamily="34" charset="0"/>
                <a:cs typeface="Arial" pitchFamily="34" charset="0"/>
              </a:rPr>
              <a:t>websites to order items through e-catalogs. Shopping carts that are $5000 or greater require departmental approval through Workflow. After approval SRM creates </a:t>
            </a:r>
            <a:r>
              <a:rPr lang="en-US" sz="2000" dirty="0">
                <a:ea typeface="Calibri" pitchFamily="34" charset="0"/>
                <a:cs typeface="Arial" pitchFamily="34" charset="0"/>
              </a:rPr>
              <a:t>and transmits a purchase order to the </a:t>
            </a:r>
            <a:r>
              <a:rPr lang="en-US" sz="2000" dirty="0" smtClean="0">
                <a:ea typeface="Calibri" pitchFamily="34" charset="0"/>
                <a:cs typeface="Arial" pitchFamily="34" charset="0"/>
              </a:rPr>
              <a:t>supplier for punch-out orders.</a:t>
            </a:r>
            <a:endParaRPr lang="en-US" sz="2000" dirty="0">
              <a:ea typeface="Calibri" pitchFamily="34" charset="0"/>
              <a:cs typeface="Arial" pitchFamily="34" charset="0"/>
            </a:endParaRPr>
          </a:p>
          <a:p>
            <a:pPr eaLnBrk="0" hangingPunct="0">
              <a:defRPr/>
            </a:pPr>
            <a:endParaRPr lang="en-US" sz="2000" dirty="0">
              <a:ea typeface="Calibri" pitchFamily="34" charset="0"/>
              <a:cs typeface="Arial" pitchFamily="34" charset="0"/>
            </a:endParaRPr>
          </a:p>
          <a:p>
            <a:pPr lvl="0" eaLnBrk="0" hangingPunct="0">
              <a:defRPr/>
            </a:pPr>
            <a:r>
              <a:rPr lang="en-US" sz="2000" b="1" dirty="0" smtClean="0">
                <a:solidFill>
                  <a:schemeClr val="accent1">
                    <a:lumMod val="75000"/>
                  </a:schemeClr>
                </a:solidFill>
                <a:ea typeface="Calibri" pitchFamily="34" charset="0"/>
                <a:cs typeface="Arial" pitchFamily="34" charset="0"/>
              </a:rPr>
              <a:t>Free </a:t>
            </a:r>
            <a:r>
              <a:rPr lang="en-US" sz="2000" b="1" dirty="0">
                <a:solidFill>
                  <a:schemeClr val="accent1">
                    <a:lumMod val="75000"/>
                  </a:schemeClr>
                </a:solidFill>
                <a:ea typeface="Calibri" pitchFamily="34" charset="0"/>
                <a:cs typeface="Arial" pitchFamily="34" charset="0"/>
              </a:rPr>
              <a:t>Text orders </a:t>
            </a:r>
            <a:r>
              <a:rPr lang="en-US" sz="2000" dirty="0">
                <a:ea typeface="Calibri" pitchFamily="34" charset="0"/>
                <a:cs typeface="Arial" pitchFamily="34" charset="0"/>
              </a:rPr>
              <a:t>are </a:t>
            </a:r>
            <a:r>
              <a:rPr lang="en-US" sz="2000" dirty="0" smtClean="0">
                <a:ea typeface="Calibri" pitchFamily="34" charset="0"/>
                <a:cs typeface="Arial" pitchFamily="34" charset="0"/>
              </a:rPr>
              <a:t>used for any commodity listed in the Purchasing / AP Quick Reference Guide requiring Shopping Cart as the purchase method and for which there is not an electronic catalog loaded. After approval, Free Text </a:t>
            </a:r>
            <a:r>
              <a:rPr lang="en-US" sz="2000" dirty="0">
                <a:ea typeface="Calibri" pitchFamily="34" charset="0"/>
                <a:cs typeface="Arial" pitchFamily="34" charset="0"/>
              </a:rPr>
              <a:t>carts </a:t>
            </a:r>
            <a:r>
              <a:rPr lang="en-US" sz="2000" dirty="0" smtClean="0">
                <a:ea typeface="Calibri" pitchFamily="34" charset="0"/>
                <a:cs typeface="Arial" pitchFamily="34" charset="0"/>
              </a:rPr>
              <a:t>arrive at </a:t>
            </a:r>
            <a:r>
              <a:rPr lang="en-US" sz="2000" dirty="0">
                <a:ea typeface="Calibri" pitchFamily="34" charset="0"/>
                <a:cs typeface="Arial" pitchFamily="34" charset="0"/>
              </a:rPr>
              <a:t>Purchasing </a:t>
            </a:r>
            <a:r>
              <a:rPr lang="en-US" sz="2000" dirty="0" smtClean="0">
                <a:ea typeface="Calibri" pitchFamily="34" charset="0"/>
                <a:cs typeface="Arial" pitchFamily="34" charset="0"/>
              </a:rPr>
              <a:t>for manual processing.</a:t>
            </a:r>
          </a:p>
          <a:p>
            <a:pPr algn="ctr" eaLnBrk="0" hangingPunct="0">
              <a:defRPr/>
            </a:pPr>
            <a:endParaRPr lang="en-US" sz="2000" dirty="0" smtClean="0">
              <a:ea typeface="Calibri" pitchFamily="34" charset="0"/>
              <a:cs typeface="Arial" pitchFamily="34" charset="0"/>
            </a:endParaRPr>
          </a:p>
          <a:p>
            <a:pPr eaLnBrk="0" hangingPunct="0">
              <a:defRPr/>
            </a:pPr>
            <a:r>
              <a:rPr lang="en-US" sz="2000" dirty="0" smtClean="0">
                <a:ea typeface="Calibri" pitchFamily="34" charset="0"/>
                <a:cs typeface="Arial" pitchFamily="34" charset="0"/>
              </a:rPr>
              <a:t>Purchase </a:t>
            </a:r>
            <a:r>
              <a:rPr lang="en-US" sz="2000" dirty="0">
                <a:ea typeface="Calibri" pitchFamily="34" charset="0"/>
                <a:cs typeface="Arial" pitchFamily="34" charset="0"/>
              </a:rPr>
              <a:t>orders are the </a:t>
            </a:r>
            <a:r>
              <a:rPr lang="en-US" sz="2000" dirty="0" smtClean="0">
                <a:ea typeface="Calibri" pitchFamily="34" charset="0"/>
                <a:cs typeface="Arial" pitchFamily="34" charset="0"/>
              </a:rPr>
              <a:t>transaction document </a:t>
            </a:r>
            <a:r>
              <a:rPr lang="en-US" sz="2000" dirty="0">
                <a:ea typeface="Calibri" pitchFamily="34" charset="0"/>
                <a:cs typeface="Arial" pitchFamily="34" charset="0"/>
              </a:rPr>
              <a:t>issued for all </a:t>
            </a:r>
            <a:r>
              <a:rPr lang="en-US" sz="2000" dirty="0" smtClean="0">
                <a:ea typeface="Calibri" pitchFamily="34" charset="0"/>
                <a:cs typeface="Arial" pitchFamily="34" charset="0"/>
              </a:rPr>
              <a:t>SRM Shopping. SRM transactions do not utilize procurement card data in any way</a:t>
            </a:r>
            <a:r>
              <a:rPr lang="en-US" sz="2000" i="1" dirty="0" smtClean="0">
                <a:ea typeface="Calibri" pitchFamily="34" charset="0"/>
                <a:cs typeface="Arial" pitchFamily="34" charset="0"/>
              </a:rPr>
              <a:t>.</a:t>
            </a:r>
            <a:endParaRPr lang="en-US" sz="2000" i="1" dirty="0">
              <a:ea typeface="Calibri" pitchFamily="34" charset="0"/>
              <a:cs typeface="Arial" pitchFamily="34" charset="0"/>
            </a:endParaRPr>
          </a:p>
        </p:txBody>
      </p:sp>
      <p:sp>
        <p:nvSpPr>
          <p:cNvPr id="5"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6"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13</a:t>
            </a:fld>
            <a:endParaRPr lang="en-US" sz="1400" b="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1"/>
          </p:nvPr>
        </p:nvSpPr>
        <p:spPr>
          <a:xfrm>
            <a:off x="638139" y="4245657"/>
            <a:ext cx="7706334" cy="1641934"/>
          </a:xfrm>
        </p:spPr>
        <p:txBody>
          <a:bodyPr>
            <a:noAutofit/>
          </a:bodyPr>
          <a:lstStyle/>
          <a:p>
            <a:pPr marL="0" indent="0" algn="ctr" eaLnBrk="1" hangingPunct="1">
              <a:lnSpc>
                <a:spcPct val="90000"/>
              </a:lnSpc>
              <a:spcBef>
                <a:spcPct val="0"/>
              </a:spcBef>
              <a:spcAft>
                <a:spcPct val="0"/>
              </a:spcAft>
              <a:buFontTx/>
              <a:buNone/>
            </a:pPr>
            <a:r>
              <a:rPr lang="en-US" sz="5400" b="1" dirty="0" smtClean="0">
                <a:solidFill>
                  <a:srgbClr val="1F1F7D"/>
                </a:solidFill>
                <a:effectLst>
                  <a:outerShdw blurRad="38100" dist="38100" dir="2700000" algn="tl">
                    <a:srgbClr val="000000">
                      <a:alpha val="43137"/>
                    </a:srgbClr>
                  </a:outerShdw>
                </a:effectLst>
              </a:rPr>
              <a:t>Personal Settings</a:t>
            </a:r>
          </a:p>
        </p:txBody>
      </p:sp>
      <p:pic>
        <p:nvPicPr>
          <p:cNvPr id="1027" name="Picture 3" descr="C:\Users\delucia.AD\AppData\Local\Microsoft\Windows\Temporary Internet Files\Content.IE5\IFLK3H1F\MC900431541[1].png"/>
          <p:cNvPicPr>
            <a:picLocks noChangeAspect="1" noChangeArrowheads="1"/>
          </p:cNvPicPr>
          <p:nvPr/>
        </p:nvPicPr>
        <p:blipFill>
          <a:blip r:embed="rId4" cstate="print"/>
          <a:srcRect/>
          <a:stretch>
            <a:fillRect/>
          </a:stretch>
        </p:blipFill>
        <p:spPr bwMode="auto">
          <a:xfrm>
            <a:off x="3448515" y="1795294"/>
            <a:ext cx="1896398" cy="2019832"/>
          </a:xfrm>
          <a:prstGeom prst="rect">
            <a:avLst/>
          </a:prstGeom>
          <a:ln>
            <a:noFill/>
          </a:ln>
          <a:effectLst>
            <a:outerShdw blurRad="190500" algn="tl" rotWithShape="0">
              <a:srgbClr val="000000">
                <a:alpha val="70000"/>
              </a:srgbClr>
            </a:outerShdw>
          </a:effectLst>
        </p:spPr>
      </p:pic>
      <p:pic>
        <p:nvPicPr>
          <p:cNvPr id="2059" name="Picture 11" descr="C:\Users\delucia.AD\AppData\Local\Microsoft\Windows\Temporary Internet Files\Content.IE5\Z1T7GZL8\MC900233924[1].wmf"/>
          <p:cNvPicPr>
            <a:picLocks noChangeAspect="1" noChangeArrowheads="1"/>
          </p:cNvPicPr>
          <p:nvPr/>
        </p:nvPicPr>
        <p:blipFill>
          <a:blip r:embed="rId5" cstate="print"/>
          <a:srcRect/>
          <a:stretch>
            <a:fillRect/>
          </a:stretch>
        </p:blipFill>
        <p:spPr bwMode="auto">
          <a:xfrm>
            <a:off x="3744149" y="1048096"/>
            <a:ext cx="1669117" cy="1305764"/>
          </a:xfrm>
          <a:prstGeom prst="rect">
            <a:avLst/>
          </a:prstGeom>
          <a:ln>
            <a:noFill/>
          </a:ln>
          <a:effectLst>
            <a:outerShdw blurRad="190500" algn="tl" rotWithShape="0">
              <a:srgbClr val="000000">
                <a:alpha val="70000"/>
              </a:srgbClr>
            </a:outerShdw>
          </a:effectLst>
        </p:spPr>
      </p:pic>
      <p:sp>
        <p:nvSpPr>
          <p:cNvPr id="6"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3460"/>
            <a:ext cx="8378456" cy="731520"/>
          </a:xfrm>
        </p:spPr>
        <p:txBody>
          <a:bodyPr/>
          <a:lstStyle/>
          <a:p>
            <a:r>
              <a:rPr lang="en-US" dirty="0" smtClean="0"/>
              <a:t>Personal Settings Overview</a:t>
            </a:r>
          </a:p>
        </p:txBody>
      </p:sp>
      <p:sp>
        <p:nvSpPr>
          <p:cNvPr id="8" name="Rectangle 7"/>
          <p:cNvSpPr/>
          <p:nvPr/>
        </p:nvSpPr>
        <p:spPr>
          <a:xfrm>
            <a:off x="429742" y="659220"/>
            <a:ext cx="8137821" cy="2739211"/>
          </a:xfrm>
          <a:prstGeom prst="rect">
            <a:avLst/>
          </a:prstGeom>
        </p:spPr>
        <p:txBody>
          <a:bodyPr wrap="square" lIns="0" tIns="0" rIns="0" bIns="0">
            <a:spAutoFit/>
          </a:bodyPr>
          <a:lstStyle/>
          <a:p>
            <a:r>
              <a:rPr lang="en-US" sz="2200" b="1" dirty="0" smtClean="0">
                <a:solidFill>
                  <a:schemeClr val="accent1">
                    <a:lumMod val="75000"/>
                  </a:schemeClr>
                </a:solidFill>
              </a:rPr>
              <a:t>Personal Settings</a:t>
            </a:r>
            <a:r>
              <a:rPr lang="en-US" sz="2200" dirty="0" smtClean="0">
                <a:solidFill>
                  <a:schemeClr val="accent1">
                    <a:lumMod val="75000"/>
                  </a:schemeClr>
                </a:solidFill>
              </a:rPr>
              <a:t> </a:t>
            </a:r>
            <a:r>
              <a:rPr lang="en-US" sz="2000" dirty="0" smtClean="0"/>
              <a:t>relate to the user’s </a:t>
            </a:r>
            <a:r>
              <a:rPr lang="en-US" sz="2000" b="1" i="1" dirty="0" smtClean="0"/>
              <a:t>employee </a:t>
            </a:r>
            <a:r>
              <a:rPr lang="en-US" sz="2000" dirty="0" smtClean="0"/>
              <a:t>data and are established via Site Navigation. </a:t>
            </a:r>
          </a:p>
          <a:p>
            <a:endParaRPr lang="en-US" sz="1600" dirty="0" smtClean="0"/>
          </a:p>
          <a:p>
            <a:pPr marL="1033463" lvl="2" indent="-119063">
              <a:buFont typeface="Arial" pitchFamily="34" charset="0"/>
              <a:buChar char="•"/>
            </a:pPr>
            <a:r>
              <a:rPr lang="en-US" sz="2000" dirty="0" smtClean="0"/>
              <a:t>Default information populates into the Shopper’s settings based on data from the Human Resources organizational structure. </a:t>
            </a:r>
          </a:p>
          <a:p>
            <a:pPr marL="1033463" lvl="2" indent="-119063">
              <a:buFont typeface="Arial" pitchFamily="34" charset="0"/>
              <a:buChar char="•"/>
            </a:pPr>
            <a:endParaRPr lang="en-US" sz="2000" dirty="0" smtClean="0"/>
          </a:p>
          <a:p>
            <a:pPr marL="1033463" lvl="2" indent="-119063">
              <a:buFont typeface="Arial" pitchFamily="34" charset="0"/>
              <a:buChar char="•"/>
            </a:pPr>
            <a:r>
              <a:rPr lang="en-US" sz="2000" dirty="0" smtClean="0"/>
              <a:t>Personal Settings </a:t>
            </a:r>
            <a:r>
              <a:rPr lang="en-US" sz="2000" u="sng" dirty="0" smtClean="0"/>
              <a:t>must</a:t>
            </a:r>
            <a:r>
              <a:rPr lang="en-US" sz="2000" dirty="0" smtClean="0"/>
              <a:t> be confirmed and setup for a role during the first visit to SRM to ensure correct functioning and a successful Shopping experience. </a:t>
            </a:r>
            <a:endParaRPr lang="en-US" sz="1400" b="1" i="1" dirty="0" smtClean="0">
              <a:effectLst>
                <a:outerShdw blurRad="38100" dist="38100" dir="2700000" algn="tl">
                  <a:srgbClr val="000000">
                    <a:alpha val="43137"/>
                  </a:srgbClr>
                </a:outerShdw>
              </a:effectLst>
              <a:ea typeface="Calibri"/>
              <a:cs typeface="Times New Roman"/>
            </a:endParaRPr>
          </a:p>
        </p:txBody>
      </p:sp>
      <p:sp>
        <p:nvSpPr>
          <p:cNvPr id="5"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6"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15</a:t>
            </a:fld>
            <a:endParaRPr lang="en-US" sz="1400" b="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35" y="2166257"/>
            <a:ext cx="3607769" cy="4061053"/>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43" y="896030"/>
            <a:ext cx="7085013" cy="1038225"/>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687" y="4093028"/>
            <a:ext cx="4365913" cy="2373085"/>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87079" y="83460"/>
            <a:ext cx="8399721" cy="731520"/>
          </a:xfrm>
        </p:spPr>
        <p:txBody>
          <a:bodyPr/>
          <a:lstStyle/>
          <a:p>
            <a:r>
              <a:rPr lang="en-US" dirty="0" smtClean="0"/>
              <a:t>Login to </a:t>
            </a:r>
            <a:r>
              <a:rPr lang="en-US" i="1" dirty="0" smtClean="0"/>
              <a:t>my</a:t>
            </a:r>
            <a:r>
              <a:rPr lang="en-US" dirty="0" smtClean="0"/>
              <a:t>UK</a:t>
            </a:r>
          </a:p>
        </p:txBody>
      </p:sp>
      <p:grpSp>
        <p:nvGrpSpPr>
          <p:cNvPr id="3" name="Group 13"/>
          <p:cNvGrpSpPr/>
          <p:nvPr/>
        </p:nvGrpSpPr>
        <p:grpSpPr>
          <a:xfrm>
            <a:off x="776177" y="568589"/>
            <a:ext cx="7268366" cy="5255267"/>
            <a:chOff x="776177" y="568589"/>
            <a:chExt cx="7268366" cy="5255267"/>
          </a:xfrm>
        </p:grpSpPr>
        <p:sp>
          <p:nvSpPr>
            <p:cNvPr id="12" name="Rectangle 11"/>
            <p:cNvSpPr/>
            <p:nvPr/>
          </p:nvSpPr>
          <p:spPr>
            <a:xfrm>
              <a:off x="4539341" y="5105399"/>
              <a:ext cx="1730829" cy="71845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5954487" y="3058886"/>
              <a:ext cx="2090056" cy="954941"/>
            </a:xfrm>
            <a:prstGeom prst="wedgeRectCallout">
              <a:avLst>
                <a:gd name="adj1" fmla="val -58159"/>
                <a:gd name="adj2" fmla="val 161924"/>
              </a:avLst>
            </a:prstGeom>
            <a:solidFill>
              <a:srgbClr val="FCFC9A"/>
            </a:solidFill>
            <a:ln w="25400">
              <a:solidFill>
                <a:schemeClr val="tx1">
                  <a:lumMod val="75000"/>
                  <a:lumOff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Login to </a:t>
              </a:r>
              <a:r>
                <a:rPr lang="en-US" sz="1600" i="1" dirty="0" smtClean="0">
                  <a:solidFill>
                    <a:schemeClr val="tx1"/>
                  </a:solidFill>
                </a:rPr>
                <a:t>my</a:t>
              </a:r>
              <a:r>
                <a:rPr lang="en-US" sz="1600" dirty="0" smtClean="0">
                  <a:solidFill>
                    <a:schemeClr val="tx1"/>
                  </a:solidFill>
                </a:rPr>
                <a:t>UK using your AD account and password</a:t>
              </a:r>
              <a:endParaRPr lang="en-US" sz="1600" dirty="0">
                <a:solidFill>
                  <a:schemeClr val="tx1"/>
                </a:solidFill>
                <a:latin typeface="+mj-lt"/>
              </a:endParaRPr>
            </a:p>
          </p:txBody>
        </p:sp>
        <p:sp>
          <p:nvSpPr>
            <p:cNvPr id="21" name="Rectangle 20"/>
            <p:cNvSpPr/>
            <p:nvPr/>
          </p:nvSpPr>
          <p:spPr>
            <a:xfrm>
              <a:off x="851869" y="1044410"/>
              <a:ext cx="1488558" cy="26339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76177" y="5298192"/>
              <a:ext cx="649854" cy="287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ular Callout 23"/>
            <p:cNvSpPr/>
            <p:nvPr/>
          </p:nvSpPr>
          <p:spPr>
            <a:xfrm>
              <a:off x="1669313" y="3583173"/>
              <a:ext cx="1552354" cy="1052868"/>
            </a:xfrm>
            <a:prstGeom prst="wedgeRectCallout">
              <a:avLst>
                <a:gd name="adj1" fmla="val -61855"/>
                <a:gd name="adj2" fmla="val 110204"/>
              </a:avLst>
            </a:prstGeom>
            <a:solidFill>
              <a:srgbClr val="FCFC9A"/>
            </a:solidFill>
            <a:ln w="25400">
              <a:solidFill>
                <a:schemeClr val="tx1">
                  <a:lumMod val="75000"/>
                  <a:lumOff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Click </a:t>
              </a:r>
              <a:r>
                <a:rPr lang="en-US" sz="1600" i="1" dirty="0" smtClean="0">
                  <a:solidFill>
                    <a:schemeClr val="tx1"/>
                  </a:solidFill>
                </a:rPr>
                <a:t>my</a:t>
              </a:r>
              <a:r>
                <a:rPr lang="en-US" sz="1600" dirty="0" smtClean="0">
                  <a:solidFill>
                    <a:schemeClr val="tx1"/>
                  </a:solidFill>
                </a:rPr>
                <a:t>UK from the Link Blue site</a:t>
              </a:r>
              <a:endParaRPr lang="en-US" sz="1600" dirty="0">
                <a:solidFill>
                  <a:schemeClr val="tx1"/>
                </a:solidFill>
                <a:latin typeface="+mj-lt"/>
              </a:endParaRPr>
            </a:p>
          </p:txBody>
        </p:sp>
        <p:sp>
          <p:nvSpPr>
            <p:cNvPr id="25" name="Rectangular Callout 24"/>
            <p:cNvSpPr/>
            <p:nvPr/>
          </p:nvSpPr>
          <p:spPr>
            <a:xfrm>
              <a:off x="3808734" y="568589"/>
              <a:ext cx="1648046" cy="978196"/>
            </a:xfrm>
            <a:prstGeom prst="wedgeRectCallout">
              <a:avLst>
                <a:gd name="adj1" fmla="val 104113"/>
                <a:gd name="adj2" fmla="val 64567"/>
              </a:avLst>
            </a:prstGeom>
            <a:solidFill>
              <a:srgbClr val="FCFC9A"/>
            </a:solidFill>
            <a:ln w="25400">
              <a:solidFill>
                <a:schemeClr val="tx1">
                  <a:lumMod val="75000"/>
                  <a:lumOff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Click Link Blue from the UK Home Page</a:t>
              </a:r>
              <a:endParaRPr lang="en-US" sz="1600" dirty="0">
                <a:solidFill>
                  <a:schemeClr val="tx1"/>
                </a:solidFill>
                <a:latin typeface="+mj-lt"/>
              </a:endParaRPr>
            </a:p>
          </p:txBody>
        </p:sp>
        <p:sp>
          <p:nvSpPr>
            <p:cNvPr id="17" name="Rectangle 16"/>
            <p:cNvSpPr/>
            <p:nvPr/>
          </p:nvSpPr>
          <p:spPr>
            <a:xfrm>
              <a:off x="6391685" y="1614012"/>
              <a:ext cx="680485" cy="29099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6"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16</a:t>
            </a:fld>
            <a:endParaRPr lang="en-US" sz="1400" b="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3" y="1803591"/>
            <a:ext cx="8426566" cy="3421552"/>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87078" y="83460"/>
            <a:ext cx="8399721" cy="731520"/>
          </a:xfrm>
        </p:spPr>
        <p:txBody>
          <a:bodyPr>
            <a:normAutofit/>
          </a:bodyPr>
          <a:lstStyle/>
          <a:p>
            <a:r>
              <a:rPr lang="en-US" dirty="0" smtClean="0"/>
              <a:t>Shopper Tab and Site Navigation</a:t>
            </a:r>
          </a:p>
        </p:txBody>
      </p:sp>
      <p:grpSp>
        <p:nvGrpSpPr>
          <p:cNvPr id="3" name="Group 15"/>
          <p:cNvGrpSpPr/>
          <p:nvPr/>
        </p:nvGrpSpPr>
        <p:grpSpPr>
          <a:xfrm>
            <a:off x="346214" y="2714296"/>
            <a:ext cx="4006300" cy="2401990"/>
            <a:chOff x="356601" y="2462048"/>
            <a:chExt cx="4006300" cy="2401990"/>
          </a:xfrm>
          <a:effectLst>
            <a:outerShdw blurRad="63500" sx="102000" sy="102000" algn="ctr" rotWithShape="0">
              <a:prstClr val="black">
                <a:alpha val="40000"/>
              </a:prstClr>
            </a:outerShdw>
          </a:effectLst>
        </p:grpSpPr>
        <p:sp>
          <p:nvSpPr>
            <p:cNvPr id="12" name="Rectangle 11"/>
            <p:cNvSpPr/>
            <p:nvPr/>
          </p:nvSpPr>
          <p:spPr>
            <a:xfrm>
              <a:off x="356601" y="2462048"/>
              <a:ext cx="1689415" cy="240199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2750608" y="3736947"/>
              <a:ext cx="1612293" cy="528377"/>
            </a:xfrm>
            <a:prstGeom prst="wedgeRectCallout">
              <a:avLst>
                <a:gd name="adj1" fmla="val -148377"/>
                <a:gd name="adj2" fmla="val -152885"/>
              </a:avLst>
            </a:prstGeom>
            <a:solidFill>
              <a:srgbClr val="FCFC9A"/>
            </a:solidFill>
            <a:ln w="25400">
              <a:solidFill>
                <a:schemeClr val="tx1">
                  <a:lumMod val="75000"/>
                  <a:lumOff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5. </a:t>
              </a:r>
              <a:r>
                <a:rPr lang="en-US" sz="1600" dirty="0" smtClean="0">
                  <a:solidFill>
                    <a:schemeClr val="tx1"/>
                  </a:solidFill>
                  <a:latin typeface="+mj-lt"/>
                </a:rPr>
                <a:t>Click Settings </a:t>
              </a:r>
              <a:endParaRPr lang="en-US" sz="1600" dirty="0">
                <a:solidFill>
                  <a:schemeClr val="tx1"/>
                </a:solidFill>
                <a:latin typeface="+mj-lt"/>
              </a:endParaRPr>
            </a:p>
          </p:txBody>
        </p:sp>
        <p:sp>
          <p:nvSpPr>
            <p:cNvPr id="13" name="Rectangle 12"/>
            <p:cNvSpPr/>
            <p:nvPr/>
          </p:nvSpPr>
          <p:spPr>
            <a:xfrm>
              <a:off x="384299" y="3047138"/>
              <a:ext cx="725546" cy="15138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ounded Rectangle 15"/>
          <p:cNvSpPr/>
          <p:nvPr/>
        </p:nvSpPr>
        <p:spPr>
          <a:xfrm>
            <a:off x="364037" y="2136020"/>
            <a:ext cx="1732104" cy="510639"/>
          </a:xfrm>
          <a:prstGeom prst="roundRect">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Site Navigation</a:t>
            </a:r>
            <a:endParaRPr lang="en-US" sz="1600" b="1" dirty="0">
              <a:solidFill>
                <a:schemeClr val="bg1"/>
              </a:solidFill>
            </a:endParaRPr>
          </a:p>
        </p:txBody>
      </p:sp>
      <p:sp>
        <p:nvSpPr>
          <p:cNvPr id="14" name="Rectangular Callout 13"/>
          <p:cNvSpPr/>
          <p:nvPr/>
        </p:nvSpPr>
        <p:spPr>
          <a:xfrm>
            <a:off x="3709495" y="859972"/>
            <a:ext cx="1488557" cy="680484"/>
          </a:xfrm>
          <a:prstGeom prst="wedgeRectCallout">
            <a:avLst>
              <a:gd name="adj1" fmla="val 219266"/>
              <a:gd name="adj2" fmla="val 164235"/>
            </a:avLst>
          </a:prstGeom>
          <a:solidFill>
            <a:srgbClr val="FCFC9A"/>
          </a:solidFill>
          <a:ln w="25400">
            <a:solidFill>
              <a:schemeClr val="tx1">
                <a:lumMod val="75000"/>
                <a:lumOff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a:t>
            </a:r>
            <a:r>
              <a:rPr lang="en-US" sz="1600" dirty="0" smtClean="0">
                <a:solidFill>
                  <a:schemeClr val="tx1"/>
                </a:solidFill>
                <a:latin typeface="+mj-lt"/>
              </a:rPr>
              <a:t>Select the Shopper tab</a:t>
            </a:r>
            <a:endParaRPr lang="en-US" sz="1600" dirty="0">
              <a:solidFill>
                <a:schemeClr val="tx1"/>
              </a:solidFill>
              <a:latin typeface="+mj-lt"/>
            </a:endParaRPr>
          </a:p>
        </p:txBody>
      </p:sp>
      <p:sp>
        <p:nvSpPr>
          <p:cNvPr id="17" name="Rectangle 16"/>
          <p:cNvSpPr/>
          <p:nvPr/>
        </p:nvSpPr>
        <p:spPr>
          <a:xfrm>
            <a:off x="7903028" y="2286000"/>
            <a:ext cx="631371" cy="31568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9"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17</a:t>
            </a:fld>
            <a:endParaRPr lang="en-US" sz="1400" b="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15" y="788535"/>
            <a:ext cx="3687092" cy="1726065"/>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1757319"/>
            <a:ext cx="7243536" cy="468158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731520"/>
          </a:xfrm>
        </p:spPr>
        <p:txBody>
          <a:bodyPr>
            <a:normAutofit/>
          </a:bodyPr>
          <a:lstStyle/>
          <a:p>
            <a:r>
              <a:rPr lang="en-US" dirty="0" smtClean="0"/>
              <a:t>Personal Settings – Position Tab</a:t>
            </a:r>
            <a:endParaRPr lang="en-US" dirty="0"/>
          </a:p>
        </p:txBody>
      </p:sp>
      <p:sp>
        <p:nvSpPr>
          <p:cNvPr id="31" name="Rectangle 30"/>
          <p:cNvSpPr/>
          <p:nvPr/>
        </p:nvSpPr>
        <p:spPr>
          <a:xfrm>
            <a:off x="1787244" y="3382896"/>
            <a:ext cx="770900" cy="28559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ular Callout 44"/>
          <p:cNvSpPr/>
          <p:nvPr/>
        </p:nvSpPr>
        <p:spPr>
          <a:xfrm>
            <a:off x="4355236" y="931614"/>
            <a:ext cx="1327359" cy="946299"/>
          </a:xfrm>
          <a:prstGeom prst="wedgeRectCallout">
            <a:avLst>
              <a:gd name="adj1" fmla="val -120131"/>
              <a:gd name="adj2" fmla="val 15576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7. Form of address is required</a:t>
            </a:r>
            <a:endParaRPr lang="en-US" sz="1600" dirty="0">
              <a:solidFill>
                <a:schemeClr val="tx1"/>
              </a:solidFill>
            </a:endParaRPr>
          </a:p>
        </p:txBody>
      </p:sp>
      <p:grpSp>
        <p:nvGrpSpPr>
          <p:cNvPr id="4" name="Group 14"/>
          <p:cNvGrpSpPr/>
          <p:nvPr/>
        </p:nvGrpSpPr>
        <p:grpSpPr>
          <a:xfrm>
            <a:off x="269865" y="734658"/>
            <a:ext cx="8623765" cy="4900598"/>
            <a:chOff x="237208" y="712887"/>
            <a:chExt cx="8623765" cy="4900598"/>
          </a:xfrm>
          <a:effectLst>
            <a:outerShdw blurRad="63500" sx="102000" sy="102000" algn="ctr" rotWithShape="0">
              <a:prstClr val="black">
                <a:alpha val="40000"/>
              </a:prstClr>
            </a:outerShdw>
          </a:effectLst>
        </p:grpSpPr>
        <p:sp>
          <p:nvSpPr>
            <p:cNvPr id="10" name="Rectangular Callout 9"/>
            <p:cNvSpPr/>
            <p:nvPr/>
          </p:nvSpPr>
          <p:spPr>
            <a:xfrm>
              <a:off x="2097368" y="712887"/>
              <a:ext cx="1502005" cy="723014"/>
            </a:xfrm>
            <a:prstGeom prst="wedgeRectCallout">
              <a:avLst>
                <a:gd name="adj1" fmla="val -130991"/>
                <a:gd name="adj2" fmla="val 2198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6. Click Edit to begin changes</a:t>
              </a:r>
              <a:endParaRPr lang="en-US" sz="1600" dirty="0">
                <a:solidFill>
                  <a:schemeClr val="tx1"/>
                </a:solidFill>
              </a:endParaRPr>
            </a:p>
          </p:txBody>
        </p:sp>
        <p:sp>
          <p:nvSpPr>
            <p:cNvPr id="13" name="Rectangle 12"/>
            <p:cNvSpPr/>
            <p:nvPr/>
          </p:nvSpPr>
          <p:spPr>
            <a:xfrm>
              <a:off x="237208" y="1047344"/>
              <a:ext cx="559476" cy="291599"/>
            </a:xfrm>
            <a:prstGeom prst="rect">
              <a:avLst/>
            </a:prstGeom>
            <a:noFill/>
            <a:ln w="38100">
              <a:solidFill>
                <a:srgbClr val="CC00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889172" y="4822371"/>
              <a:ext cx="2971801" cy="79111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6487886" y="2057400"/>
              <a:ext cx="2286001" cy="1186543"/>
            </a:xfrm>
            <a:prstGeom prst="wedgeRectCallout">
              <a:avLst>
                <a:gd name="adj1" fmla="val -5224"/>
                <a:gd name="adj2" fmla="val 17927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8. Phone, fax, and email address are the only data on the Position tab to be edited</a:t>
              </a:r>
              <a:endParaRPr lang="en-US" sz="1600" dirty="0">
                <a:solidFill>
                  <a:schemeClr val="tx1"/>
                </a:solidFill>
              </a:endParaRPr>
            </a:p>
          </p:txBody>
        </p:sp>
        <p:sp>
          <p:nvSpPr>
            <p:cNvPr id="19" name="Rectangle 18"/>
            <p:cNvSpPr/>
            <p:nvPr/>
          </p:nvSpPr>
          <p:spPr>
            <a:xfrm>
              <a:off x="1741422" y="2849019"/>
              <a:ext cx="1522014" cy="24454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7"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18</a:t>
            </a:fld>
            <a:endParaRPr lang="en-US" sz="1400" b="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92" y="691243"/>
            <a:ext cx="8370887" cy="541020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731520"/>
          </a:xfrm>
        </p:spPr>
        <p:txBody>
          <a:bodyPr>
            <a:normAutofit/>
          </a:bodyPr>
          <a:lstStyle/>
          <a:p>
            <a:r>
              <a:rPr lang="en-US" dirty="0" smtClean="0"/>
              <a:t>Personal Settings – Position Tab</a:t>
            </a:r>
            <a:endParaRPr lang="en-US" dirty="0"/>
          </a:p>
        </p:txBody>
      </p:sp>
      <p:sp>
        <p:nvSpPr>
          <p:cNvPr id="31" name="Rectangle 30"/>
          <p:cNvSpPr/>
          <p:nvPr/>
        </p:nvSpPr>
        <p:spPr>
          <a:xfrm>
            <a:off x="478465" y="2562447"/>
            <a:ext cx="892629" cy="34024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4"/>
          <p:cNvGrpSpPr/>
          <p:nvPr/>
        </p:nvGrpSpPr>
        <p:grpSpPr>
          <a:xfrm>
            <a:off x="533400" y="903767"/>
            <a:ext cx="7030961" cy="4593519"/>
            <a:chOff x="533400" y="903767"/>
            <a:chExt cx="7030961" cy="4593519"/>
          </a:xfrm>
          <a:effectLst>
            <a:outerShdw blurRad="63500" sx="102000" sy="102000" algn="ctr" rotWithShape="0">
              <a:prstClr val="black">
                <a:alpha val="40000"/>
              </a:prstClr>
            </a:outerShdw>
          </a:effectLst>
        </p:grpSpPr>
        <p:sp>
          <p:nvSpPr>
            <p:cNvPr id="12" name="Rectangle 11"/>
            <p:cNvSpPr/>
            <p:nvPr/>
          </p:nvSpPr>
          <p:spPr>
            <a:xfrm>
              <a:off x="533400" y="2982686"/>
              <a:ext cx="4169230" cy="251460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ular Callout 16"/>
            <p:cNvSpPr/>
            <p:nvPr/>
          </p:nvSpPr>
          <p:spPr>
            <a:xfrm>
              <a:off x="2815954" y="903767"/>
              <a:ext cx="2964546" cy="1142748"/>
            </a:xfrm>
            <a:prstGeom prst="wedgeRectCallout">
              <a:avLst>
                <a:gd name="adj1" fmla="val -46020"/>
                <a:gd name="adj2" fmla="val 12663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Organizational and Functional Assignments populate automatically and relate to the employee’s position.</a:t>
              </a:r>
              <a:endParaRPr lang="en-US" sz="1600" dirty="0">
                <a:solidFill>
                  <a:schemeClr val="tx1"/>
                </a:solidFill>
              </a:endParaRPr>
            </a:p>
          </p:txBody>
        </p:sp>
        <p:sp>
          <p:nvSpPr>
            <p:cNvPr id="18" name="Rectangular Callout 17"/>
            <p:cNvSpPr/>
            <p:nvPr/>
          </p:nvSpPr>
          <p:spPr>
            <a:xfrm>
              <a:off x="4483260" y="2328530"/>
              <a:ext cx="3081101" cy="1407549"/>
            </a:xfrm>
            <a:prstGeom prst="wedgeRectCallout">
              <a:avLst>
                <a:gd name="adj1" fmla="val -80935"/>
                <a:gd name="adj2" fmla="val 13696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Department Address on the Position tab is organizational data only and will always be the 322 Peterson Building address. It does not require editing.</a:t>
              </a:r>
              <a:endParaRPr lang="en-US" sz="1600" dirty="0">
                <a:solidFill>
                  <a:schemeClr val="tx1"/>
                </a:solidFill>
              </a:endParaRPr>
            </a:p>
          </p:txBody>
        </p:sp>
      </p:grpSp>
      <p:sp>
        <p:nvSpPr>
          <p:cNvPr id="22" name="Folded Corner 21"/>
          <p:cNvSpPr/>
          <p:nvPr/>
        </p:nvSpPr>
        <p:spPr>
          <a:xfrm>
            <a:off x="5085446" y="4813719"/>
            <a:ext cx="3749873" cy="1626781"/>
          </a:xfrm>
          <a:prstGeom prst="foldedCorner">
            <a:avLst/>
          </a:prstGeom>
          <a:blipFill>
            <a:blip r:embed="rId4" cstate="print"/>
            <a:tile tx="0" ty="0" sx="100000" sy="100000" flip="none" algn="tl"/>
          </a:blip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ffectLst>
                <a:outerShdw blurRad="38100" dist="38100" dir="2700000" algn="tl">
                  <a:srgbClr val="000000">
                    <a:alpha val="43137"/>
                  </a:srgbClr>
                </a:outerShdw>
              </a:effectLst>
            </a:endParaRPr>
          </a:p>
          <a:p>
            <a:pPr algn="ctr"/>
            <a:r>
              <a:rPr lang="en-US" sz="1600" b="1" dirty="0" smtClean="0">
                <a:solidFill>
                  <a:schemeClr val="tx1"/>
                </a:solidFill>
                <a:effectLst>
                  <a:outerShdw blurRad="38100" dist="38100" dir="2700000" algn="tl">
                    <a:srgbClr val="000000">
                      <a:alpha val="43137"/>
                    </a:srgbClr>
                  </a:outerShdw>
                </a:effectLst>
              </a:rPr>
              <a:t>Note</a:t>
            </a:r>
            <a:r>
              <a:rPr lang="en-US" sz="1600" dirty="0" smtClean="0">
                <a:solidFill>
                  <a:schemeClr val="tx1"/>
                </a:solidFill>
              </a:rPr>
              <a:t>: None of these items are edited within Personal Settings. If any of your Organizational or Functional </a:t>
            </a:r>
            <a:r>
              <a:rPr lang="en-US" sz="1600" dirty="0">
                <a:solidFill>
                  <a:schemeClr val="tx1"/>
                </a:solidFill>
              </a:rPr>
              <a:t>A</a:t>
            </a:r>
            <a:r>
              <a:rPr lang="en-US" sz="1600" dirty="0" smtClean="0">
                <a:solidFill>
                  <a:schemeClr val="tx1"/>
                </a:solidFill>
              </a:rPr>
              <a:t>ssignment data appears to be incorrect or you have changed departments, please notify </a:t>
            </a:r>
            <a:r>
              <a:rPr lang="en-US" sz="1600" dirty="0" smtClean="0">
                <a:solidFill>
                  <a:schemeClr val="tx1"/>
                </a:solidFill>
                <a:hlinkClick r:id="rId5"/>
              </a:rPr>
              <a:t>SRMHelp@uky.edu</a:t>
            </a:r>
            <a:r>
              <a:rPr lang="en-US" sz="1600" dirty="0" smtClean="0">
                <a:solidFill>
                  <a:schemeClr val="tx1"/>
                </a:solidFill>
              </a:rPr>
              <a:t> </a:t>
            </a:r>
            <a:endParaRPr lang="en-US" sz="1600" dirty="0">
              <a:solidFill>
                <a:schemeClr val="tx1"/>
              </a:solidFill>
            </a:endParaRPr>
          </a:p>
        </p:txBody>
      </p:sp>
      <p:sp>
        <p:nvSpPr>
          <p:cNvPr id="24" name="Rectangle 23"/>
          <p:cNvSpPr/>
          <p:nvPr/>
        </p:nvSpPr>
        <p:spPr>
          <a:xfrm>
            <a:off x="531629" y="4463142"/>
            <a:ext cx="2945218" cy="103414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4"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19</a:t>
            </a:fld>
            <a:endParaRPr lang="en-US" sz="14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lstStyle/>
          <a:p>
            <a:pPr eaLnBrk="1" hangingPunct="1">
              <a:defRPr/>
            </a:pPr>
            <a:r>
              <a:rPr lang="en-US" dirty="0" smtClean="0"/>
              <a:t>What is SRM?</a:t>
            </a:r>
          </a:p>
        </p:txBody>
      </p:sp>
      <p:sp>
        <p:nvSpPr>
          <p:cNvPr id="8" name="TextBox 7"/>
          <p:cNvSpPr txBox="1"/>
          <p:nvPr/>
        </p:nvSpPr>
        <p:spPr>
          <a:xfrm>
            <a:off x="397662" y="626460"/>
            <a:ext cx="8044589" cy="4124206"/>
          </a:xfrm>
          <a:prstGeom prst="rect">
            <a:avLst/>
          </a:prstGeom>
          <a:noFill/>
        </p:spPr>
        <p:txBody>
          <a:bodyPr wrap="square" rtlCol="0">
            <a:spAutoFit/>
          </a:bodyPr>
          <a:lstStyle/>
          <a:p>
            <a:r>
              <a:rPr lang="en-US" sz="2200" b="1" dirty="0" smtClean="0">
                <a:solidFill>
                  <a:schemeClr val="accent1">
                    <a:lumMod val="75000"/>
                  </a:schemeClr>
                </a:solidFill>
              </a:rPr>
              <a:t>Supplier Relationship Management (SRM</a:t>
            </a:r>
            <a:r>
              <a:rPr lang="en-US" sz="2000" b="1" dirty="0" smtClean="0">
                <a:solidFill>
                  <a:schemeClr val="accent1">
                    <a:lumMod val="75000"/>
                  </a:schemeClr>
                </a:solidFill>
              </a:rPr>
              <a:t>) </a:t>
            </a:r>
            <a:r>
              <a:rPr lang="en-US" sz="2000" dirty="0" smtClean="0"/>
              <a:t>is SAP’s e-procurement interface and serves as the University’s formal procurement system. It is web-based in nature and integrates with SAP functionality, e.g., invoicing, accounting, reporting, etc.</a:t>
            </a:r>
          </a:p>
          <a:p>
            <a:endParaRPr lang="en-US" sz="2000" dirty="0"/>
          </a:p>
          <a:p>
            <a:r>
              <a:rPr lang="en-US" sz="2000" dirty="0" smtClean="0"/>
              <a:t>SRM enables departments to procure goods and services using a “Shopping Cart” environment within </a:t>
            </a:r>
            <a:r>
              <a:rPr lang="en-US" sz="2000" i="1" dirty="0" smtClean="0"/>
              <a:t>my</a:t>
            </a:r>
            <a:r>
              <a:rPr lang="en-US" sz="2000" dirty="0" smtClean="0"/>
              <a:t>UK. It generates savings and streamlines procurement for the University through use of electronic catalogs and related processes.</a:t>
            </a:r>
          </a:p>
          <a:p>
            <a:endParaRPr lang="en-US" sz="2000" dirty="0"/>
          </a:p>
          <a:p>
            <a:r>
              <a:rPr lang="en-US" sz="2000" dirty="0"/>
              <a:t>C</a:t>
            </a:r>
            <a:r>
              <a:rPr lang="en-US" sz="2000" dirty="0" smtClean="0"/>
              <a:t>ontractual components of the system (e.g., e-catalogs) are managed by the Purchasing Division while the Enterprise Applications Group – Materials Management Team (EAG-MM) manages systems aspects.</a:t>
            </a:r>
          </a:p>
        </p:txBody>
      </p:sp>
      <p:sp>
        <p:nvSpPr>
          <p:cNvPr id="6"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5" name="Slide Number Placeholder 8"/>
          <p:cNvSpPr txBox="1">
            <a:spLocks/>
          </p:cNvSpPr>
          <p:nvPr/>
        </p:nvSpPr>
        <p:spPr>
          <a:xfrm>
            <a:off x="8585200" y="6479719"/>
            <a:ext cx="551534"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68EC4A6-E647-4353-9968-083367511F4C}" type="slidenum">
              <a:rPr lang="en-US" sz="1400" smtClean="0"/>
              <a:pPr algn="ctr">
                <a:defRPr/>
              </a:pPr>
              <a:t>2</a:t>
            </a:fld>
            <a:endParaRPr lang="en-US" sz="1400"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058" y="906505"/>
            <a:ext cx="5329237" cy="5412651"/>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731520"/>
          </a:xfrm>
        </p:spPr>
        <p:txBody>
          <a:bodyPr>
            <a:normAutofit/>
          </a:bodyPr>
          <a:lstStyle/>
          <a:p>
            <a:r>
              <a:rPr lang="en-US" dirty="0" smtClean="0"/>
              <a:t>Personal Settings – User Account Tab</a:t>
            </a:r>
            <a:endParaRPr lang="en-US" dirty="0"/>
          </a:p>
        </p:txBody>
      </p:sp>
      <p:grpSp>
        <p:nvGrpSpPr>
          <p:cNvPr id="3" name="Group 14"/>
          <p:cNvGrpSpPr/>
          <p:nvPr/>
        </p:nvGrpSpPr>
        <p:grpSpPr>
          <a:xfrm>
            <a:off x="1904999" y="2090057"/>
            <a:ext cx="4484915" cy="2939144"/>
            <a:chOff x="1904999" y="2090057"/>
            <a:chExt cx="4484915" cy="2939144"/>
          </a:xfrm>
          <a:effectLst>
            <a:outerShdw blurRad="63500" sx="102000" sy="102000" algn="ctr" rotWithShape="0">
              <a:prstClr val="black">
                <a:alpha val="40000"/>
              </a:prstClr>
            </a:outerShdw>
          </a:effectLst>
        </p:grpSpPr>
        <p:sp>
          <p:nvSpPr>
            <p:cNvPr id="12" name="Rectangle 11"/>
            <p:cNvSpPr/>
            <p:nvPr/>
          </p:nvSpPr>
          <p:spPr>
            <a:xfrm>
              <a:off x="1904999" y="3646714"/>
              <a:ext cx="3836582" cy="138248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ular Callout 16"/>
            <p:cNvSpPr/>
            <p:nvPr/>
          </p:nvSpPr>
          <p:spPr>
            <a:xfrm>
              <a:off x="4805917" y="2090057"/>
              <a:ext cx="1583997" cy="977943"/>
            </a:xfrm>
            <a:prstGeom prst="wedgeRectCallout">
              <a:avLst>
                <a:gd name="adj1" fmla="val -65178"/>
                <a:gd name="adj2" fmla="val 12131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10. Verify editable settings are correct</a:t>
              </a:r>
              <a:endParaRPr lang="en-US" sz="1600" dirty="0">
                <a:solidFill>
                  <a:schemeClr val="tx1"/>
                </a:solidFill>
              </a:endParaRPr>
            </a:p>
          </p:txBody>
        </p:sp>
      </p:grpSp>
      <p:sp>
        <p:nvSpPr>
          <p:cNvPr id="9" name="Rectangular Callout 8"/>
          <p:cNvSpPr/>
          <p:nvPr/>
        </p:nvSpPr>
        <p:spPr>
          <a:xfrm>
            <a:off x="808580" y="1260212"/>
            <a:ext cx="1297173" cy="668241"/>
          </a:xfrm>
          <a:prstGeom prst="wedgeRectCallout">
            <a:avLst>
              <a:gd name="adj1" fmla="val 81978"/>
              <a:gd name="adj2" fmla="val 16562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9. Click User Account Tab</a:t>
            </a:r>
            <a:endParaRPr lang="en-US" sz="1600" dirty="0">
              <a:solidFill>
                <a:schemeClr val="tx1"/>
              </a:solidFill>
            </a:endParaRPr>
          </a:p>
        </p:txBody>
      </p:sp>
      <p:sp>
        <p:nvSpPr>
          <p:cNvPr id="10" name="Rectangle 9"/>
          <p:cNvSpPr/>
          <p:nvPr/>
        </p:nvSpPr>
        <p:spPr>
          <a:xfrm>
            <a:off x="2608818" y="2711302"/>
            <a:ext cx="1144475" cy="34024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3"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20</a:t>
            </a:fld>
            <a:endParaRPr lang="en-US" sz="1400" b="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209" y="1432650"/>
            <a:ext cx="4635795" cy="4983697"/>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29608" y="83460"/>
            <a:ext cx="8357191" cy="731520"/>
          </a:xfrm>
        </p:spPr>
        <p:txBody>
          <a:bodyPr>
            <a:normAutofit/>
          </a:bodyPr>
          <a:lstStyle/>
          <a:p>
            <a:r>
              <a:rPr lang="en-US" dirty="0" smtClean="0"/>
              <a:t>Set Building Delivery Address</a:t>
            </a:r>
            <a:endParaRPr lang="en-US" dirty="0"/>
          </a:p>
        </p:txBody>
      </p:sp>
      <p:grpSp>
        <p:nvGrpSpPr>
          <p:cNvPr id="3" name="Group 20"/>
          <p:cNvGrpSpPr/>
          <p:nvPr/>
        </p:nvGrpSpPr>
        <p:grpSpPr>
          <a:xfrm>
            <a:off x="1190847" y="1652661"/>
            <a:ext cx="5422603" cy="3621088"/>
            <a:chOff x="1190847" y="1652661"/>
            <a:chExt cx="5422603" cy="3621088"/>
          </a:xfrm>
          <a:effectLst>
            <a:outerShdw blurRad="63500" sx="102000" sy="102000" algn="ctr" rotWithShape="0">
              <a:prstClr val="black">
                <a:alpha val="40000"/>
              </a:prstClr>
            </a:outerShdw>
          </a:effectLst>
        </p:grpSpPr>
        <p:sp>
          <p:nvSpPr>
            <p:cNvPr id="12" name="Rectangle 11"/>
            <p:cNvSpPr/>
            <p:nvPr/>
          </p:nvSpPr>
          <p:spPr>
            <a:xfrm>
              <a:off x="4762988" y="5030719"/>
              <a:ext cx="1829198" cy="24303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241263" y="4454360"/>
              <a:ext cx="2372187" cy="25586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1190847" y="1652661"/>
              <a:ext cx="2180688" cy="752323"/>
            </a:xfrm>
            <a:prstGeom prst="wedgeRectCallout">
              <a:avLst>
                <a:gd name="adj1" fmla="val 91220"/>
                <a:gd name="adj2" fmla="val 11595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11. Return to the Position Tab</a:t>
              </a:r>
              <a:endParaRPr lang="en-US" sz="1600" dirty="0">
                <a:solidFill>
                  <a:schemeClr val="tx1"/>
                </a:solidFill>
              </a:endParaRPr>
            </a:p>
          </p:txBody>
        </p:sp>
      </p:grpSp>
      <p:sp>
        <p:nvSpPr>
          <p:cNvPr id="17" name="Rectangle 16"/>
          <p:cNvSpPr/>
          <p:nvPr/>
        </p:nvSpPr>
        <p:spPr>
          <a:xfrm>
            <a:off x="446566" y="713349"/>
            <a:ext cx="7985051" cy="646331"/>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The Building Delivery Address must also be set prior to using SRM. This designates the primary building to which purchased items will be delivered.</a:t>
            </a:r>
            <a:endParaRPr lang="en-US" b="1" dirty="0">
              <a:effectLst>
                <a:outerShdw blurRad="38100" dist="38100" dir="2700000" algn="tl">
                  <a:srgbClr val="000000">
                    <a:alpha val="43137"/>
                  </a:srgbClr>
                </a:outerShdw>
              </a:effectLst>
            </a:endParaRPr>
          </a:p>
        </p:txBody>
      </p:sp>
      <p:sp>
        <p:nvSpPr>
          <p:cNvPr id="15"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6" name="Rectangle 15"/>
          <p:cNvSpPr/>
          <p:nvPr/>
        </p:nvSpPr>
        <p:spPr>
          <a:xfrm>
            <a:off x="4114800" y="1489570"/>
            <a:ext cx="829340" cy="29669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ular Callout 20"/>
          <p:cNvSpPr/>
          <p:nvPr/>
        </p:nvSpPr>
        <p:spPr>
          <a:xfrm>
            <a:off x="989551" y="3884991"/>
            <a:ext cx="2518068" cy="936453"/>
          </a:xfrm>
          <a:prstGeom prst="wedgeRectCallout">
            <a:avLst>
              <a:gd name="adj1" fmla="val 100293"/>
              <a:gd name="adj2" fmla="val 13803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12. Select Delivery Address from Attributes drop down menu</a:t>
            </a:r>
            <a:endParaRPr lang="en-US" sz="1600" dirty="0">
              <a:solidFill>
                <a:schemeClr val="tx1"/>
              </a:solidFill>
            </a:endParaRPr>
          </a:p>
        </p:txBody>
      </p:sp>
      <p:sp>
        <p:nvSpPr>
          <p:cNvPr id="13"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21</a:t>
            </a:fld>
            <a:endParaRPr lang="en-US" sz="1400" b="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86" y="2510289"/>
            <a:ext cx="8399689" cy="2118182"/>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29608" y="83460"/>
            <a:ext cx="8357191" cy="731520"/>
          </a:xfrm>
        </p:spPr>
        <p:txBody>
          <a:bodyPr>
            <a:normAutofit/>
          </a:bodyPr>
          <a:lstStyle/>
          <a:p>
            <a:r>
              <a:rPr lang="en-US" dirty="0" smtClean="0"/>
              <a:t>Set Building Delivery Address</a:t>
            </a:r>
            <a:endParaRPr lang="en-US" dirty="0"/>
          </a:p>
        </p:txBody>
      </p:sp>
      <p:grpSp>
        <p:nvGrpSpPr>
          <p:cNvPr id="3" name="Group 20"/>
          <p:cNvGrpSpPr/>
          <p:nvPr/>
        </p:nvGrpSpPr>
        <p:grpSpPr>
          <a:xfrm>
            <a:off x="794657" y="871871"/>
            <a:ext cx="4474027" cy="3536843"/>
            <a:chOff x="794657" y="871871"/>
            <a:chExt cx="4474027" cy="3536843"/>
          </a:xfrm>
          <a:effectLst>
            <a:outerShdw blurRad="63500" sx="102000" sy="102000" algn="ctr" rotWithShape="0">
              <a:prstClr val="black">
                <a:alpha val="40000"/>
              </a:prstClr>
            </a:outerShdw>
          </a:effectLst>
        </p:grpSpPr>
        <p:sp>
          <p:nvSpPr>
            <p:cNvPr id="20" name="Rectangle 19"/>
            <p:cNvSpPr/>
            <p:nvPr/>
          </p:nvSpPr>
          <p:spPr>
            <a:xfrm>
              <a:off x="2876751" y="4188546"/>
              <a:ext cx="2391933" cy="22016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ular Callout 17"/>
            <p:cNvSpPr/>
            <p:nvPr/>
          </p:nvSpPr>
          <p:spPr>
            <a:xfrm>
              <a:off x="794657" y="871871"/>
              <a:ext cx="3349562" cy="1316158"/>
            </a:xfrm>
            <a:prstGeom prst="wedgeRectCallout">
              <a:avLst>
                <a:gd name="adj1" fmla="val 48387"/>
                <a:gd name="adj2" fmla="val 19583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 default building delivery address for all first-time Shoppers is 322 Peterson Service Building. It must be changed to your primary building address.</a:t>
              </a:r>
            </a:p>
          </p:txBody>
        </p:sp>
      </p:grpSp>
      <p:sp>
        <p:nvSpPr>
          <p:cNvPr id="24" name="Folded Corner 23"/>
          <p:cNvSpPr/>
          <p:nvPr/>
        </p:nvSpPr>
        <p:spPr>
          <a:xfrm>
            <a:off x="2668263" y="4942115"/>
            <a:ext cx="3950252" cy="1317171"/>
          </a:xfrm>
          <a:prstGeom prst="foldedCorner">
            <a:avLst>
              <a:gd name="adj" fmla="val 23651"/>
            </a:avLst>
          </a:prstGeom>
          <a:blipFill>
            <a:blip r:embed="rId4" cstate="print"/>
            <a:tile tx="0" ty="0" sx="100000" sy="100000" flip="none" algn="tl"/>
          </a:blip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ffectLst>
                <a:outerShdw blurRad="38100" dist="38100" dir="2700000" algn="tl">
                  <a:srgbClr val="000000">
                    <a:alpha val="43137"/>
                  </a:srgbClr>
                </a:outerShdw>
              </a:effectLst>
            </a:endParaRPr>
          </a:p>
          <a:p>
            <a:pPr algn="ctr"/>
            <a:r>
              <a:rPr lang="en-US" sz="1600" b="1" dirty="0" smtClean="0">
                <a:solidFill>
                  <a:schemeClr val="tx1"/>
                </a:solidFill>
              </a:rPr>
              <a:t>Important Note</a:t>
            </a:r>
            <a:r>
              <a:rPr lang="en-US" sz="1600" dirty="0" smtClean="0">
                <a:solidFill>
                  <a:schemeClr val="tx1"/>
                </a:solidFill>
              </a:rPr>
              <a:t>: If the building delivery address is not changed, any Shopping Cart orders you place will be delivered in error to the Peterson Service Building address.</a:t>
            </a:r>
            <a:endParaRPr lang="en-US" sz="1600" dirty="0">
              <a:solidFill>
                <a:schemeClr val="tx1"/>
              </a:solidFill>
            </a:endParaRPr>
          </a:p>
        </p:txBody>
      </p:sp>
      <p:sp>
        <p:nvSpPr>
          <p:cNvPr id="15"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1"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22</a:t>
            </a:fld>
            <a:endParaRPr lang="en-US" sz="1400" b="0" dirty="0"/>
          </a:p>
        </p:txBody>
      </p:sp>
    </p:spTree>
    <p:extLst>
      <p:ext uri="{BB962C8B-B14F-4D97-AF65-F5344CB8AC3E}">
        <p14:creationId xmlns:p14="http://schemas.microsoft.com/office/powerpoint/2010/main" val="3638521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735572"/>
            <a:ext cx="8022771" cy="1361788"/>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3" y="1874385"/>
            <a:ext cx="6351587" cy="1476375"/>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29608" y="83460"/>
            <a:ext cx="8357191" cy="731520"/>
          </a:xfrm>
        </p:spPr>
        <p:txBody>
          <a:bodyPr>
            <a:normAutofit/>
          </a:bodyPr>
          <a:lstStyle/>
          <a:p>
            <a:r>
              <a:rPr lang="en-US" dirty="0" smtClean="0"/>
              <a:t>Set Building Delivery Address</a:t>
            </a:r>
            <a:endParaRPr lang="en-US" dirty="0"/>
          </a:p>
        </p:txBody>
      </p:sp>
      <p:grpSp>
        <p:nvGrpSpPr>
          <p:cNvPr id="3" name="Group 20"/>
          <p:cNvGrpSpPr/>
          <p:nvPr/>
        </p:nvGrpSpPr>
        <p:grpSpPr>
          <a:xfrm>
            <a:off x="754038" y="740227"/>
            <a:ext cx="2824123" cy="2383973"/>
            <a:chOff x="754038" y="740227"/>
            <a:chExt cx="2824123" cy="2383973"/>
          </a:xfrm>
          <a:effectLst>
            <a:outerShdw blurRad="63500" sx="102000" sy="102000" algn="ctr" rotWithShape="0">
              <a:prstClr val="black">
                <a:alpha val="40000"/>
              </a:prstClr>
            </a:outerShdw>
          </a:effectLst>
        </p:grpSpPr>
        <p:sp>
          <p:nvSpPr>
            <p:cNvPr id="20" name="Rectangle 19"/>
            <p:cNvSpPr/>
            <p:nvPr/>
          </p:nvSpPr>
          <p:spPr>
            <a:xfrm>
              <a:off x="754038" y="2773402"/>
              <a:ext cx="290992" cy="35079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ular Callout 17"/>
            <p:cNvSpPr/>
            <p:nvPr/>
          </p:nvSpPr>
          <p:spPr>
            <a:xfrm>
              <a:off x="1284514" y="740227"/>
              <a:ext cx="2293647" cy="897187"/>
            </a:xfrm>
            <a:prstGeom prst="wedgeRectCallout">
              <a:avLst>
                <a:gd name="adj1" fmla="val 76546"/>
                <a:gd name="adj2" fmla="val 12242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13. Highlight default building line and click Remove</a:t>
              </a:r>
            </a:p>
          </p:txBody>
        </p:sp>
      </p:grpSp>
      <p:sp>
        <p:nvSpPr>
          <p:cNvPr id="22" name="Rectangle 21"/>
          <p:cNvSpPr/>
          <p:nvPr/>
        </p:nvSpPr>
        <p:spPr>
          <a:xfrm>
            <a:off x="8633892" y="5597553"/>
            <a:ext cx="240711" cy="22118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ular Callout 22"/>
          <p:cNvSpPr/>
          <p:nvPr/>
        </p:nvSpPr>
        <p:spPr>
          <a:xfrm>
            <a:off x="4267200" y="3461657"/>
            <a:ext cx="3037114" cy="1110343"/>
          </a:xfrm>
          <a:prstGeom prst="wedgeRectCallout">
            <a:avLst>
              <a:gd name="adj1" fmla="val 90215"/>
              <a:gd name="adj2" fmla="val 14802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14. Click Add Line button. Next click the Possible Entries icon to search and choose your building delivery address.</a:t>
            </a:r>
            <a:endParaRPr lang="en-US" sz="1600" dirty="0">
              <a:solidFill>
                <a:schemeClr val="tx1"/>
              </a:solidFill>
            </a:endParaRPr>
          </a:p>
        </p:txBody>
      </p:sp>
      <p:sp>
        <p:nvSpPr>
          <p:cNvPr id="15"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1"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23</a:t>
            </a:fld>
            <a:endParaRPr lang="en-US" sz="1400" b="0" dirty="0"/>
          </a:p>
        </p:txBody>
      </p:sp>
      <p:sp>
        <p:nvSpPr>
          <p:cNvPr id="13" name="Rectangle 12"/>
          <p:cNvSpPr/>
          <p:nvPr/>
        </p:nvSpPr>
        <p:spPr>
          <a:xfrm>
            <a:off x="4270123" y="2174686"/>
            <a:ext cx="715533" cy="32396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116238" y="4983201"/>
            <a:ext cx="679586" cy="29637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lded Corner 13"/>
          <p:cNvSpPr/>
          <p:nvPr/>
        </p:nvSpPr>
        <p:spPr>
          <a:xfrm>
            <a:off x="4444410" y="678460"/>
            <a:ext cx="4460106" cy="1086546"/>
          </a:xfrm>
          <a:prstGeom prst="foldedCorner">
            <a:avLst>
              <a:gd name="adj" fmla="val 23651"/>
            </a:avLst>
          </a:prstGeom>
          <a:blipFill>
            <a:blip r:embed="rId5" cstate="print"/>
            <a:tile tx="0" ty="0" sx="100000" sy="100000" flip="none" algn="tl"/>
          </a:blip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ffectLst>
                <a:outerShdw blurRad="38100" dist="38100" dir="2700000" algn="tl">
                  <a:srgbClr val="000000">
                    <a:alpha val="43137"/>
                  </a:srgbClr>
                </a:outerShdw>
              </a:effectLst>
            </a:endParaRPr>
          </a:p>
          <a:p>
            <a:pPr algn="ctr"/>
            <a:r>
              <a:rPr lang="en-US" sz="1600" b="1" dirty="0" smtClean="0">
                <a:solidFill>
                  <a:schemeClr val="tx1"/>
                </a:solidFill>
              </a:rPr>
              <a:t>Note</a:t>
            </a:r>
            <a:r>
              <a:rPr lang="en-US" sz="1600" dirty="0" smtClean="0">
                <a:solidFill>
                  <a:schemeClr val="tx1"/>
                </a:solidFill>
              </a:rPr>
              <a:t>: If the building line does not delete using the Remove button, simply move onto Step 14. The Add Line command below will overwrite any pre-existing building information.</a:t>
            </a:r>
            <a:endParaRPr lang="en-US" sz="1600" dirty="0">
              <a:solidFill>
                <a:schemeClr val="tx1"/>
              </a:solidFill>
            </a:endParaRPr>
          </a:p>
        </p:txBody>
      </p:sp>
    </p:spTree>
    <p:extLst>
      <p:ext uri="{BB962C8B-B14F-4D97-AF65-F5344CB8AC3E}">
        <p14:creationId xmlns:p14="http://schemas.microsoft.com/office/powerpoint/2010/main" val="2554576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26" y="4637457"/>
            <a:ext cx="7323137" cy="18573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44" y="935666"/>
            <a:ext cx="5914359" cy="337927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29608" y="83460"/>
            <a:ext cx="8357191" cy="731520"/>
          </a:xfrm>
        </p:spPr>
        <p:txBody>
          <a:bodyPr>
            <a:normAutofit/>
          </a:bodyPr>
          <a:lstStyle/>
          <a:p>
            <a:r>
              <a:rPr lang="en-US" dirty="0" smtClean="0"/>
              <a:t>Set Building Delivery Address</a:t>
            </a:r>
            <a:endParaRPr lang="en-US" dirty="0"/>
          </a:p>
        </p:txBody>
      </p:sp>
      <p:sp>
        <p:nvSpPr>
          <p:cNvPr id="18" name="Rectangular Callout 17"/>
          <p:cNvSpPr/>
          <p:nvPr/>
        </p:nvSpPr>
        <p:spPr>
          <a:xfrm>
            <a:off x="1550329" y="1729056"/>
            <a:ext cx="1841457" cy="769596"/>
          </a:xfrm>
          <a:prstGeom prst="wedgeRectCallout">
            <a:avLst>
              <a:gd name="adj1" fmla="val 127857"/>
              <a:gd name="adj2" fmla="val -8288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15. Click Show Search Criteria</a:t>
            </a:r>
            <a:endParaRPr lang="en-US" sz="1600" dirty="0" smtClean="0">
              <a:solidFill>
                <a:schemeClr val="tx1"/>
              </a:solidFill>
            </a:endParaRPr>
          </a:p>
        </p:txBody>
      </p:sp>
      <p:sp>
        <p:nvSpPr>
          <p:cNvPr id="22" name="Rectangle 21"/>
          <p:cNvSpPr/>
          <p:nvPr/>
        </p:nvSpPr>
        <p:spPr>
          <a:xfrm>
            <a:off x="8027836" y="5597553"/>
            <a:ext cx="669597" cy="37794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ular Callout 22"/>
          <p:cNvSpPr/>
          <p:nvPr/>
        </p:nvSpPr>
        <p:spPr>
          <a:xfrm>
            <a:off x="6081822" y="3878920"/>
            <a:ext cx="1860698" cy="724980"/>
          </a:xfrm>
          <a:prstGeom prst="wedgeRectCallout">
            <a:avLst>
              <a:gd name="adj1" fmla="val 59930"/>
              <a:gd name="adj2" fmla="val 17442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16. Change value to 5000</a:t>
            </a:r>
            <a:endParaRPr lang="en-US" sz="1600" dirty="0">
              <a:solidFill>
                <a:schemeClr val="tx1"/>
              </a:solidFill>
            </a:endParaRPr>
          </a:p>
        </p:txBody>
      </p:sp>
      <p:sp>
        <p:nvSpPr>
          <p:cNvPr id="15"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1"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24</a:t>
            </a:fld>
            <a:endParaRPr lang="en-US" sz="1400" b="0" dirty="0"/>
          </a:p>
        </p:txBody>
      </p:sp>
      <p:sp>
        <p:nvSpPr>
          <p:cNvPr id="13" name="Rectangle 12"/>
          <p:cNvSpPr/>
          <p:nvPr/>
        </p:nvSpPr>
        <p:spPr>
          <a:xfrm>
            <a:off x="4929342" y="1270918"/>
            <a:ext cx="982360" cy="31333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648945" y="6014560"/>
            <a:ext cx="626422" cy="34371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ular Callout 16"/>
          <p:cNvSpPr/>
          <p:nvPr/>
        </p:nvSpPr>
        <p:spPr>
          <a:xfrm>
            <a:off x="2842438" y="5094572"/>
            <a:ext cx="1612604" cy="519419"/>
          </a:xfrm>
          <a:prstGeom prst="wedgeRectCallout">
            <a:avLst>
              <a:gd name="adj1" fmla="val -77830"/>
              <a:gd name="adj2" fmla="val 12373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17. Click Search</a:t>
            </a:r>
            <a:endParaRPr lang="en-US" sz="1600" dirty="0">
              <a:solidFill>
                <a:schemeClr val="tx1"/>
              </a:solidFill>
            </a:endParaRPr>
          </a:p>
        </p:txBody>
      </p:sp>
    </p:spTree>
    <p:extLst>
      <p:ext uri="{BB962C8B-B14F-4D97-AF65-F5344CB8AC3E}">
        <p14:creationId xmlns:p14="http://schemas.microsoft.com/office/powerpoint/2010/main" val="3021737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34" y="907422"/>
            <a:ext cx="7437437" cy="50006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29608" y="83460"/>
            <a:ext cx="8357191" cy="731520"/>
          </a:xfrm>
        </p:spPr>
        <p:txBody>
          <a:bodyPr>
            <a:normAutofit/>
          </a:bodyPr>
          <a:lstStyle/>
          <a:p>
            <a:r>
              <a:rPr lang="en-US" dirty="0" smtClean="0"/>
              <a:t>Set Building Delivery Address</a:t>
            </a:r>
            <a:endParaRPr lang="en-US" dirty="0"/>
          </a:p>
        </p:txBody>
      </p:sp>
      <p:sp>
        <p:nvSpPr>
          <p:cNvPr id="18" name="Rectangular Callout 17"/>
          <p:cNvSpPr/>
          <p:nvPr/>
        </p:nvSpPr>
        <p:spPr>
          <a:xfrm>
            <a:off x="1656653" y="984776"/>
            <a:ext cx="2319924" cy="992880"/>
          </a:xfrm>
          <a:prstGeom prst="wedgeRectCallout">
            <a:avLst>
              <a:gd name="adj1" fmla="val 64680"/>
              <a:gd name="adj2" fmla="val 17780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18. Click the gray section of the Label header bar to expose sort menu</a:t>
            </a:r>
            <a:endParaRPr lang="en-US" sz="1600" dirty="0" smtClean="0">
              <a:solidFill>
                <a:schemeClr val="tx1"/>
              </a:solidFill>
            </a:endParaRPr>
          </a:p>
        </p:txBody>
      </p:sp>
      <p:sp>
        <p:nvSpPr>
          <p:cNvPr id="15"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1"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25</a:t>
            </a:fld>
            <a:endParaRPr lang="en-US" sz="1400" b="0" dirty="0"/>
          </a:p>
        </p:txBody>
      </p:sp>
      <p:sp>
        <p:nvSpPr>
          <p:cNvPr id="16" name="Rectangle 15"/>
          <p:cNvSpPr/>
          <p:nvPr/>
        </p:nvSpPr>
        <p:spPr>
          <a:xfrm>
            <a:off x="6242210" y="3367053"/>
            <a:ext cx="1615250" cy="34371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ular Callout 16"/>
          <p:cNvSpPr/>
          <p:nvPr/>
        </p:nvSpPr>
        <p:spPr>
          <a:xfrm>
            <a:off x="4618075" y="1660256"/>
            <a:ext cx="1857153" cy="700171"/>
          </a:xfrm>
          <a:prstGeom prst="wedgeRectCallout">
            <a:avLst>
              <a:gd name="adj1" fmla="val 57300"/>
              <a:gd name="adj2" fmla="val 20242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19. Select Sort in Ascending Order</a:t>
            </a:r>
            <a:endParaRPr lang="en-US" sz="1600" dirty="0">
              <a:solidFill>
                <a:schemeClr val="tx1"/>
              </a:solidFill>
            </a:endParaRPr>
          </a:p>
        </p:txBody>
      </p:sp>
    </p:spTree>
    <p:extLst>
      <p:ext uri="{BB962C8B-B14F-4D97-AF65-F5344CB8AC3E}">
        <p14:creationId xmlns:p14="http://schemas.microsoft.com/office/powerpoint/2010/main" val="2832730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85" y="4432298"/>
            <a:ext cx="8496300" cy="1719489"/>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086" y="825733"/>
            <a:ext cx="5235816" cy="3299953"/>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138222"/>
            <a:ext cx="8229600" cy="593297"/>
          </a:xfrm>
        </p:spPr>
        <p:txBody>
          <a:bodyPr>
            <a:normAutofit/>
          </a:bodyPr>
          <a:lstStyle/>
          <a:p>
            <a:r>
              <a:rPr lang="en-US" dirty="0" smtClean="0"/>
              <a:t>Finalize Building Delivery Address</a:t>
            </a:r>
            <a:endParaRPr lang="en-US" dirty="0"/>
          </a:p>
        </p:txBody>
      </p:sp>
      <p:grpSp>
        <p:nvGrpSpPr>
          <p:cNvPr id="3" name="Group 24"/>
          <p:cNvGrpSpPr/>
          <p:nvPr/>
        </p:nvGrpSpPr>
        <p:grpSpPr>
          <a:xfrm>
            <a:off x="544661" y="795923"/>
            <a:ext cx="7456339" cy="4530631"/>
            <a:chOff x="544661" y="795923"/>
            <a:chExt cx="7456339" cy="4530631"/>
          </a:xfrm>
          <a:effectLst>
            <a:outerShdw blurRad="63500" sx="102000" sy="102000" algn="ctr" rotWithShape="0">
              <a:prstClr val="black">
                <a:alpha val="40000"/>
              </a:prstClr>
            </a:outerShdw>
          </a:effectLst>
        </p:grpSpPr>
        <p:sp>
          <p:nvSpPr>
            <p:cNvPr id="13" name="Rectangle 12"/>
            <p:cNvSpPr/>
            <p:nvPr/>
          </p:nvSpPr>
          <p:spPr>
            <a:xfrm>
              <a:off x="3641912" y="3068711"/>
              <a:ext cx="4359088" cy="22966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44661" y="4898572"/>
              <a:ext cx="746234" cy="42798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ular Callout 19"/>
            <p:cNvSpPr/>
            <p:nvPr/>
          </p:nvSpPr>
          <p:spPr>
            <a:xfrm>
              <a:off x="992010" y="3146996"/>
              <a:ext cx="2001702" cy="650009"/>
            </a:xfrm>
            <a:prstGeom prst="wedgeRectCallout">
              <a:avLst>
                <a:gd name="adj1" fmla="val -48799"/>
                <a:gd name="adj2" fmla="val 21104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21</a:t>
              </a:r>
              <a:r>
                <a:rPr lang="en-US" sz="1600" dirty="0" smtClean="0">
                  <a:solidFill>
                    <a:schemeClr val="tx1"/>
                  </a:solidFill>
                </a:rPr>
                <a:t>. </a:t>
              </a:r>
              <a:r>
                <a:rPr lang="en-US" sz="1600" dirty="0" smtClean="0">
                  <a:solidFill>
                    <a:schemeClr val="tx1"/>
                  </a:solidFill>
                </a:rPr>
                <a:t>Click the Standard radio button</a:t>
              </a:r>
              <a:endParaRPr lang="en-US" sz="1600" dirty="0">
                <a:solidFill>
                  <a:schemeClr val="tx1"/>
                </a:solidFill>
              </a:endParaRPr>
            </a:p>
          </p:txBody>
        </p:sp>
        <p:sp>
          <p:nvSpPr>
            <p:cNvPr id="19" name="Rectangular Callout 18"/>
            <p:cNvSpPr/>
            <p:nvPr/>
          </p:nvSpPr>
          <p:spPr>
            <a:xfrm>
              <a:off x="592386" y="795923"/>
              <a:ext cx="2522954" cy="1543240"/>
            </a:xfrm>
            <a:prstGeom prst="wedgeRectCallout">
              <a:avLst>
                <a:gd name="adj1" fmla="val 70088"/>
                <a:gd name="adj2" fmla="val 9973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20</a:t>
              </a:r>
              <a:r>
                <a:rPr lang="en-US" sz="1600" dirty="0" smtClean="0">
                  <a:solidFill>
                    <a:schemeClr val="tx1"/>
                  </a:solidFill>
                </a:rPr>
                <a:t>. The first four digits of the Label entries are Speed Sort </a:t>
              </a:r>
              <a:r>
                <a:rPr lang="en-US" sz="1600" dirty="0" smtClean="0">
                  <a:solidFill>
                    <a:schemeClr val="tx1"/>
                  </a:solidFill>
                </a:rPr>
                <a:t>codes. </a:t>
              </a:r>
              <a:r>
                <a:rPr lang="en-US" sz="1600" dirty="0" smtClean="0">
                  <a:solidFill>
                    <a:schemeClr val="tx1"/>
                  </a:solidFill>
                </a:rPr>
                <a:t>Locate </a:t>
              </a:r>
              <a:r>
                <a:rPr lang="en-US" sz="1600" dirty="0" smtClean="0">
                  <a:solidFill>
                    <a:schemeClr val="tx1"/>
                  </a:solidFill>
                </a:rPr>
                <a:t>your building based on postal speed-sort code. Highlight and click OK.</a:t>
              </a:r>
              <a:endParaRPr lang="en-US" sz="1600" dirty="0">
                <a:solidFill>
                  <a:schemeClr val="tx1"/>
                </a:solidFill>
              </a:endParaRPr>
            </a:p>
          </p:txBody>
        </p:sp>
      </p:grpSp>
      <p:sp>
        <p:nvSpPr>
          <p:cNvPr id="12"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1"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26</a:t>
            </a:fld>
            <a:endParaRPr lang="en-US" sz="1400" b="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15" y="1953306"/>
            <a:ext cx="6856413" cy="3495675"/>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29609" y="83460"/>
            <a:ext cx="8357191" cy="731520"/>
          </a:xfrm>
        </p:spPr>
        <p:txBody>
          <a:bodyPr/>
          <a:lstStyle/>
          <a:p>
            <a:r>
              <a:rPr lang="en-US" dirty="0" smtClean="0"/>
              <a:t>Save and Exit Personal Settings</a:t>
            </a:r>
            <a:endParaRPr lang="en-US" dirty="0"/>
          </a:p>
        </p:txBody>
      </p:sp>
      <p:grpSp>
        <p:nvGrpSpPr>
          <p:cNvPr id="3" name="Group 14"/>
          <p:cNvGrpSpPr/>
          <p:nvPr/>
        </p:nvGrpSpPr>
        <p:grpSpPr>
          <a:xfrm>
            <a:off x="924779" y="809173"/>
            <a:ext cx="3387175" cy="1774539"/>
            <a:chOff x="924779" y="809173"/>
            <a:chExt cx="3387175" cy="1774539"/>
          </a:xfrm>
          <a:effectLst>
            <a:outerShdw blurRad="63500" sx="102000" sy="102000" algn="ctr" rotWithShape="0">
              <a:prstClr val="black">
                <a:alpha val="40000"/>
              </a:prstClr>
            </a:outerShdw>
          </a:effectLst>
        </p:grpSpPr>
        <p:sp>
          <p:nvSpPr>
            <p:cNvPr id="13" name="Rectangle 12"/>
            <p:cNvSpPr/>
            <p:nvPr/>
          </p:nvSpPr>
          <p:spPr>
            <a:xfrm>
              <a:off x="924779" y="2288822"/>
              <a:ext cx="489352" cy="29489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9"/>
            <p:cNvSpPr/>
            <p:nvPr/>
          </p:nvSpPr>
          <p:spPr>
            <a:xfrm>
              <a:off x="2058185" y="809173"/>
              <a:ext cx="2253769" cy="822841"/>
            </a:xfrm>
            <a:prstGeom prst="wedgeRectCallout">
              <a:avLst>
                <a:gd name="adj1" fmla="val -73914"/>
                <a:gd name="adj2" fmla="val 13781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22</a:t>
              </a:r>
              <a:r>
                <a:rPr lang="en-US" sz="1600" dirty="0" smtClean="0">
                  <a:solidFill>
                    <a:schemeClr val="tx1"/>
                  </a:solidFill>
                </a:rPr>
                <a:t>. </a:t>
              </a:r>
              <a:r>
                <a:rPr lang="en-US" sz="1600" dirty="0" smtClean="0">
                  <a:solidFill>
                    <a:schemeClr val="tx1"/>
                  </a:solidFill>
                </a:rPr>
                <a:t>Click Save when all settings are completed</a:t>
              </a:r>
              <a:endParaRPr lang="en-US" sz="1600" dirty="0">
                <a:solidFill>
                  <a:schemeClr val="tx1"/>
                </a:solidFill>
              </a:endParaRPr>
            </a:p>
          </p:txBody>
        </p:sp>
      </p:grpSp>
      <p:sp>
        <p:nvSpPr>
          <p:cNvPr id="8"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9"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27</a:t>
            </a:fld>
            <a:endParaRPr lang="en-US" sz="1400" b="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297712" y="83460"/>
            <a:ext cx="8389088" cy="731520"/>
          </a:xfrm>
        </p:spPr>
        <p:txBody>
          <a:bodyPr/>
          <a:lstStyle/>
          <a:p>
            <a:r>
              <a:rPr lang="en-US" dirty="0" smtClean="0"/>
              <a:t>Introduction to the POWL</a:t>
            </a:r>
            <a:endParaRPr lang="en-US" dirty="0"/>
          </a:p>
        </p:txBody>
      </p:sp>
      <p:sp>
        <p:nvSpPr>
          <p:cNvPr id="2049" name="Rectangle 1"/>
          <p:cNvSpPr>
            <a:spLocks noChangeArrowheads="1"/>
          </p:cNvSpPr>
          <p:nvPr/>
        </p:nvSpPr>
        <p:spPr bwMode="auto">
          <a:xfrm>
            <a:off x="507289" y="1528851"/>
            <a:ext cx="8061960" cy="2108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300" b="1" i="0" u="sng" strike="noStrike" cap="none" normalizeH="0" baseline="0" dirty="0" smtClean="0">
                <a:ln>
                  <a:noFill/>
                </a:ln>
                <a:solidFill>
                  <a:schemeClr val="accent1">
                    <a:lumMod val="75000"/>
                  </a:schemeClr>
                </a:solidFill>
                <a:effectLst/>
                <a:ea typeface="Times New Roman" pitchFamily="18" charset="0"/>
                <a:cs typeface="Arial" pitchFamily="34" charset="0"/>
              </a:rPr>
              <a:t>P</a:t>
            </a:r>
            <a:r>
              <a:rPr kumimoji="0" lang="en-US" sz="2300" b="1" i="0" u="none" strike="noStrike" cap="none" normalizeH="0" baseline="0" dirty="0" smtClean="0">
                <a:ln>
                  <a:noFill/>
                </a:ln>
                <a:solidFill>
                  <a:schemeClr val="accent1">
                    <a:lumMod val="75000"/>
                  </a:schemeClr>
                </a:solidFill>
                <a:effectLst/>
                <a:ea typeface="Times New Roman" pitchFamily="18" charset="0"/>
                <a:cs typeface="Arial" pitchFamily="34" charset="0"/>
              </a:rPr>
              <a:t>ersonalized </a:t>
            </a:r>
            <a:r>
              <a:rPr kumimoji="0" lang="en-US" sz="2300" b="1" i="0" u="sng" strike="noStrike" cap="none" normalizeH="0" baseline="0" dirty="0" smtClean="0">
                <a:ln>
                  <a:noFill/>
                </a:ln>
                <a:solidFill>
                  <a:schemeClr val="accent1">
                    <a:lumMod val="75000"/>
                  </a:schemeClr>
                </a:solidFill>
                <a:effectLst/>
                <a:ea typeface="Times New Roman" pitchFamily="18" charset="0"/>
                <a:cs typeface="Arial" pitchFamily="34" charset="0"/>
              </a:rPr>
              <a:t>O</a:t>
            </a:r>
            <a:r>
              <a:rPr kumimoji="0" lang="en-US" sz="2300" b="1" i="0" u="none" strike="noStrike" cap="none" normalizeH="0" baseline="0" dirty="0" smtClean="0">
                <a:ln>
                  <a:noFill/>
                </a:ln>
                <a:solidFill>
                  <a:schemeClr val="accent1">
                    <a:lumMod val="75000"/>
                  </a:schemeClr>
                </a:solidFill>
                <a:effectLst/>
                <a:ea typeface="Times New Roman" pitchFamily="18" charset="0"/>
                <a:cs typeface="Arial" pitchFamily="34" charset="0"/>
              </a:rPr>
              <a:t>bject </a:t>
            </a:r>
            <a:r>
              <a:rPr kumimoji="0" lang="en-US" sz="2300" b="1" i="0" u="sng" strike="noStrike" cap="none" normalizeH="0" baseline="0" dirty="0" smtClean="0">
                <a:ln>
                  <a:noFill/>
                </a:ln>
                <a:solidFill>
                  <a:schemeClr val="accent1">
                    <a:lumMod val="75000"/>
                  </a:schemeClr>
                </a:solidFill>
                <a:effectLst/>
                <a:ea typeface="Times New Roman" pitchFamily="18" charset="0"/>
                <a:cs typeface="Arial" pitchFamily="34" charset="0"/>
              </a:rPr>
              <a:t>W</a:t>
            </a:r>
            <a:r>
              <a:rPr kumimoji="0" lang="en-US" sz="2300" b="1" i="0" u="none" strike="noStrike" cap="none" normalizeH="0" baseline="0" dirty="0" smtClean="0">
                <a:ln>
                  <a:noFill/>
                </a:ln>
                <a:solidFill>
                  <a:schemeClr val="accent1">
                    <a:lumMod val="75000"/>
                  </a:schemeClr>
                </a:solidFill>
                <a:effectLst/>
                <a:ea typeface="Times New Roman" pitchFamily="18" charset="0"/>
                <a:cs typeface="Arial" pitchFamily="34" charset="0"/>
              </a:rPr>
              <a:t>ork </a:t>
            </a:r>
            <a:r>
              <a:rPr kumimoji="0" lang="en-US" sz="2300" b="1" i="0" u="sng" strike="noStrike" cap="none" normalizeH="0" baseline="0" dirty="0" smtClean="0">
                <a:ln>
                  <a:noFill/>
                </a:ln>
                <a:solidFill>
                  <a:schemeClr val="accent1">
                    <a:lumMod val="75000"/>
                  </a:schemeClr>
                </a:solidFill>
                <a:effectLst/>
                <a:ea typeface="Times New Roman" pitchFamily="18" charset="0"/>
                <a:cs typeface="Arial" pitchFamily="34" charset="0"/>
              </a:rPr>
              <a:t>L</a:t>
            </a:r>
            <a:r>
              <a:rPr kumimoji="0" lang="en-US" sz="2300" b="1" i="0" u="none" strike="noStrike" cap="none" normalizeH="0" baseline="0" dirty="0" smtClean="0">
                <a:ln>
                  <a:noFill/>
                </a:ln>
                <a:solidFill>
                  <a:schemeClr val="accent1">
                    <a:lumMod val="75000"/>
                  </a:schemeClr>
                </a:solidFill>
                <a:effectLst/>
                <a:ea typeface="Times New Roman" pitchFamily="18" charset="0"/>
                <a:cs typeface="Arial" pitchFamily="34" charset="0"/>
              </a:rPr>
              <a:t>ist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ea typeface="Times New Roman" pitchFamily="18" charset="0"/>
              <a:cs typeface="Arial" pitchFamily="34" charset="0"/>
            </a:endParaRPr>
          </a:p>
          <a:p>
            <a:pPr marL="573088" lvl="1" indent="-115888" eaLnBrk="0" fontAlgn="base" hangingPunct="0">
              <a:spcBef>
                <a:spcPct val="0"/>
              </a:spcBef>
              <a:spcAft>
                <a:spcPct val="0"/>
              </a:spcAft>
              <a:buFont typeface="Arial" pitchFamily="34" charset="0"/>
              <a:buChar char="•"/>
            </a:pPr>
            <a:r>
              <a:rPr lang="en-US" sz="2000" dirty="0" smtClean="0">
                <a:ea typeface="Times New Roman" pitchFamily="18" charset="0"/>
                <a:cs typeface="Arial" pitchFamily="34" charset="0"/>
              </a:rPr>
              <a:t>a.k.a.,</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 the POWL or “dashboard”</a:t>
            </a:r>
          </a:p>
          <a:p>
            <a:pPr marL="573088" lvl="1" indent="-115888" eaLnBrk="0" fontAlgn="base" hangingPunct="0">
              <a:spcBef>
                <a:spcPct val="0"/>
              </a:spcBef>
              <a:spcAft>
                <a:spcPct val="0"/>
              </a:spcAft>
              <a:buFont typeface="Arial" pitchFamily="34" charset="0"/>
              <a:buChar char="•"/>
            </a:pPr>
            <a:r>
              <a:rPr lang="en-US" sz="2000" dirty="0" smtClean="0">
                <a:ea typeface="Times New Roman" pitchFamily="18" charset="0"/>
                <a:cs typeface="Arial" pitchFamily="34" charset="0"/>
              </a:rPr>
              <a:t>S</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erves as home base for each</a:t>
            </a:r>
            <a:r>
              <a:rPr kumimoji="0" lang="en-US" sz="2000" b="0" i="0" u="none" strike="noStrike" cap="none" normalizeH="0" dirty="0" smtClean="0">
                <a:ln>
                  <a:noFill/>
                </a:ln>
                <a:solidFill>
                  <a:schemeClr val="tx1"/>
                </a:solidFill>
                <a:effectLst/>
                <a:ea typeface="Times New Roman" pitchFamily="18" charset="0"/>
                <a:cs typeface="Arial" pitchFamily="34" charset="0"/>
              </a:rPr>
              <a:t> user</a:t>
            </a:r>
            <a:endParaRPr kumimoji="0" lang="en-US" sz="2000" b="0" i="0" u="none" strike="noStrike" cap="none" normalizeH="0" baseline="0" dirty="0" smtClean="0">
              <a:ln>
                <a:noFill/>
              </a:ln>
              <a:solidFill>
                <a:schemeClr val="tx1"/>
              </a:solidFill>
              <a:effectLst/>
              <a:ea typeface="Times New Roman" pitchFamily="18" charset="0"/>
              <a:cs typeface="Arial" pitchFamily="34" charset="0"/>
            </a:endParaRPr>
          </a:p>
          <a:p>
            <a:pPr marL="573088" lvl="1" indent="-115888" eaLnBrk="0" fontAlgn="base" hangingPunct="0">
              <a:spcBef>
                <a:spcPct val="0"/>
              </a:spcBef>
              <a:spcAft>
                <a:spcPct val="0"/>
              </a:spcAft>
              <a:buFont typeface="Arial" pitchFamily="34" charset="0"/>
              <a:buChar char="•"/>
            </a:pPr>
            <a:r>
              <a:rPr lang="en-US" sz="2000" dirty="0" smtClean="0">
                <a:ea typeface="Times New Roman" pitchFamily="18" charset="0"/>
                <a:cs typeface="Arial" pitchFamily="34" charset="0"/>
              </a:rPr>
              <a:t>C</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ontains Active Queries of purchase documents, Quick Criteria Maintenance searches, and</a:t>
            </a:r>
            <a:r>
              <a:rPr lang="en-US" sz="2000" dirty="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document</a:t>
            </a:r>
            <a:r>
              <a:rPr kumimoji="0" lang="en-US" sz="2000" b="0" i="0" u="none" strike="noStrike" cap="none" normalizeH="0" dirty="0" smtClean="0">
                <a:ln>
                  <a:noFill/>
                </a:ln>
                <a:solidFill>
                  <a:schemeClr val="tx1"/>
                </a:solidFill>
                <a:effectLst/>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history with active links. </a:t>
            </a:r>
            <a:endParaRPr kumimoji="0" lang="en-US" b="0" i="0" u="none" strike="noStrike" cap="none" normalizeH="0" baseline="0" dirty="0" smtClean="0">
              <a:ln>
                <a:noFill/>
              </a:ln>
              <a:solidFill>
                <a:schemeClr val="tx1"/>
              </a:solidFill>
              <a:effectLst/>
              <a:cs typeface="Arial" pitchFamily="34" charset="0"/>
            </a:endParaRPr>
          </a:p>
          <a:p>
            <a:pPr marL="627063" marR="0" lvl="0" indent="-169863"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cs typeface="Arial" pitchFamily="34" charset="0"/>
            </a:endParaRPr>
          </a:p>
        </p:txBody>
      </p:sp>
      <p:sp>
        <p:nvSpPr>
          <p:cNvPr id="8" name="Rectangle 7"/>
          <p:cNvSpPr/>
          <p:nvPr/>
        </p:nvSpPr>
        <p:spPr>
          <a:xfrm>
            <a:off x="606056" y="734614"/>
            <a:ext cx="7495954" cy="646331"/>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SRM roles are tab-based within </a:t>
            </a:r>
            <a:r>
              <a:rPr lang="en-US" b="1" i="1" dirty="0" smtClean="0">
                <a:effectLst>
                  <a:outerShdw blurRad="38100" dist="38100" dir="2700000" algn="tl">
                    <a:srgbClr val="000000">
                      <a:alpha val="43137"/>
                    </a:srgbClr>
                  </a:outerShdw>
                </a:effectLst>
              </a:rPr>
              <a:t>my</a:t>
            </a:r>
            <a:r>
              <a:rPr lang="en-US" b="1" dirty="0" smtClean="0">
                <a:effectLst>
                  <a:outerShdw blurRad="38100" dist="38100" dir="2700000" algn="tl">
                    <a:srgbClr val="000000">
                      <a:alpha val="43137"/>
                    </a:srgbClr>
                  </a:outerShdw>
                </a:effectLst>
              </a:rPr>
              <a:t>UK with the Personalized Object Work List driving each user’s work tasks.</a:t>
            </a:r>
            <a:endParaRPr lang="en-US"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7"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28</a:t>
            </a:fld>
            <a:endParaRPr lang="en-US" sz="1400" b="0" dirty="0"/>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29" y="2184592"/>
            <a:ext cx="8426566" cy="3421552"/>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731520"/>
          </a:xfrm>
        </p:spPr>
        <p:txBody>
          <a:bodyPr/>
          <a:lstStyle/>
          <a:p>
            <a:r>
              <a:rPr lang="en-US" sz="2800" dirty="0" smtClean="0"/>
              <a:t>Navigating to Personalized Object Work List </a:t>
            </a:r>
            <a:endParaRPr lang="en-US" sz="2800" dirty="0"/>
          </a:p>
        </p:txBody>
      </p:sp>
      <p:sp>
        <p:nvSpPr>
          <p:cNvPr id="8" name="Rectangle 7"/>
          <p:cNvSpPr/>
          <p:nvPr/>
        </p:nvSpPr>
        <p:spPr>
          <a:xfrm>
            <a:off x="7888344" y="2663456"/>
            <a:ext cx="649599" cy="26581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42454" y="3533334"/>
            <a:ext cx="891385" cy="16780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129807" y="3043394"/>
            <a:ext cx="6654963" cy="255186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4161937" y="3105098"/>
            <a:ext cx="1882067" cy="461728"/>
          </a:xfrm>
          <a:prstGeom prst="roundRect">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POWL</a:t>
            </a:r>
            <a:endParaRPr lang="en-US" sz="1600" b="1" dirty="0">
              <a:solidFill>
                <a:schemeClr val="bg1"/>
              </a:solidFill>
            </a:endParaRPr>
          </a:p>
        </p:txBody>
      </p:sp>
      <p:sp>
        <p:nvSpPr>
          <p:cNvPr id="14" name="Rectangle 13"/>
          <p:cNvSpPr/>
          <p:nvPr/>
        </p:nvSpPr>
        <p:spPr>
          <a:xfrm>
            <a:off x="363845" y="3063517"/>
            <a:ext cx="1737098" cy="253174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336609" y="2498670"/>
            <a:ext cx="1732104" cy="510639"/>
          </a:xfrm>
          <a:prstGeom prst="roundRect">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Site Navigation</a:t>
            </a:r>
            <a:endParaRPr lang="en-US" sz="1600" b="1" dirty="0">
              <a:solidFill>
                <a:schemeClr val="bg1"/>
              </a:solidFill>
            </a:endParaRPr>
          </a:p>
        </p:txBody>
      </p:sp>
      <p:sp>
        <p:nvSpPr>
          <p:cNvPr id="10" name="Rectangular Callout 9"/>
          <p:cNvSpPr/>
          <p:nvPr/>
        </p:nvSpPr>
        <p:spPr>
          <a:xfrm>
            <a:off x="2728523" y="1041991"/>
            <a:ext cx="2097646" cy="939716"/>
          </a:xfrm>
          <a:prstGeom prst="wedgeRectCallout">
            <a:avLst>
              <a:gd name="adj1" fmla="val -117154"/>
              <a:gd name="adj2" fmla="val 21894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Click Shopping Cart within Site Navigation to activate the POWL</a:t>
            </a:r>
            <a:endParaRPr lang="en-US" sz="1600" dirty="0">
              <a:solidFill>
                <a:schemeClr val="tx1"/>
              </a:solidFill>
            </a:endParaRPr>
          </a:p>
        </p:txBody>
      </p:sp>
      <p:sp>
        <p:nvSpPr>
          <p:cNvPr id="19" name="Rectangular Callout 18"/>
          <p:cNvSpPr/>
          <p:nvPr/>
        </p:nvSpPr>
        <p:spPr>
          <a:xfrm>
            <a:off x="5702325" y="833896"/>
            <a:ext cx="1480981" cy="882503"/>
          </a:xfrm>
          <a:prstGeom prst="wedgeRectCallout">
            <a:avLst>
              <a:gd name="adj1" fmla="val 95056"/>
              <a:gd name="adj2" fmla="val 15293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Note</a:t>
            </a:r>
            <a:r>
              <a:rPr lang="en-US" sz="1600" dirty="0" smtClean="0">
                <a:solidFill>
                  <a:schemeClr val="tx1"/>
                </a:solidFill>
              </a:rPr>
              <a:t>: You are still on the Shopper Tab</a:t>
            </a:r>
            <a:endParaRPr lang="en-US" sz="1600" dirty="0">
              <a:solidFill>
                <a:schemeClr val="tx1"/>
              </a:solidFill>
            </a:endParaRPr>
          </a:p>
        </p:txBody>
      </p:sp>
      <p:sp>
        <p:nvSpPr>
          <p:cNvPr id="13"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7"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29</a:t>
            </a:fld>
            <a:endParaRPr lang="en-US" sz="1400" b="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3460"/>
            <a:ext cx="8378456" cy="731520"/>
          </a:xfrm>
        </p:spPr>
        <p:txBody>
          <a:bodyPr>
            <a:normAutofit/>
          </a:bodyPr>
          <a:lstStyle/>
          <a:p>
            <a:r>
              <a:rPr lang="en-US" dirty="0" smtClean="0"/>
              <a:t>Who Should Receive SRM Shopper Training?</a:t>
            </a:r>
          </a:p>
        </p:txBody>
      </p:sp>
      <p:sp>
        <p:nvSpPr>
          <p:cNvPr id="5" name="Rectangle 4"/>
          <p:cNvSpPr/>
          <p:nvPr/>
        </p:nvSpPr>
        <p:spPr>
          <a:xfrm>
            <a:off x="451152" y="666800"/>
            <a:ext cx="8255001" cy="3154710"/>
          </a:xfrm>
          <a:prstGeom prst="rect">
            <a:avLst/>
          </a:prstGeom>
        </p:spPr>
        <p:txBody>
          <a:bodyPr wrap="square" lIns="0" tIns="0" rIns="0" bIns="0">
            <a:spAutoFit/>
          </a:bodyPr>
          <a:lstStyle/>
          <a:p>
            <a:pPr>
              <a:spcAft>
                <a:spcPts val="300"/>
              </a:spcAft>
            </a:pPr>
            <a:r>
              <a:rPr lang="en-US" sz="2000" dirty="0" smtClean="0"/>
              <a:t>Any persons authorized to perform procurement functions for their department or unit are eligible to complete training and receive the </a:t>
            </a:r>
            <a:r>
              <a:rPr lang="en-US" sz="2000" b="1" dirty="0" smtClean="0">
                <a:solidFill>
                  <a:schemeClr val="accent1">
                    <a:lumMod val="75000"/>
                  </a:schemeClr>
                </a:solidFill>
                <a:effectLst>
                  <a:outerShdw blurRad="38100" dist="38100" dir="2700000" algn="tl">
                    <a:srgbClr val="000000">
                      <a:alpha val="43137"/>
                    </a:srgbClr>
                  </a:outerShdw>
                </a:effectLst>
              </a:rPr>
              <a:t>Shopper</a:t>
            </a:r>
            <a:r>
              <a:rPr lang="en-US" sz="2000" dirty="0" smtClean="0"/>
              <a:t> role. This includes administrative/other staff or faculty conducting purchases on behalf of their departments or units. </a:t>
            </a:r>
          </a:p>
          <a:p>
            <a:pPr>
              <a:spcAft>
                <a:spcPts val="300"/>
              </a:spcAft>
            </a:pPr>
            <a:endParaRPr lang="en-US" sz="2000" dirty="0" smtClean="0"/>
          </a:p>
          <a:p>
            <a:pPr>
              <a:spcAft>
                <a:spcPts val="300"/>
              </a:spcAft>
            </a:pPr>
            <a:r>
              <a:rPr lang="en-US" sz="2000" dirty="0"/>
              <a:t>Departments can choose which individuals within their respective areas </a:t>
            </a:r>
            <a:r>
              <a:rPr lang="en-US" sz="2000" dirty="0" smtClean="0"/>
              <a:t>can be </a:t>
            </a:r>
            <a:r>
              <a:rPr lang="en-US" sz="2000" dirty="0"/>
              <a:t>authorized to receive Shopper training. Some departments choose to empower end-users to shop </a:t>
            </a:r>
            <a:r>
              <a:rPr lang="en-US" sz="2000" dirty="0" smtClean="0"/>
              <a:t>on behalf of </a:t>
            </a:r>
            <a:r>
              <a:rPr lang="en-US" sz="2000" dirty="0"/>
              <a:t>their own units. Other departments choose to operate on a centralized model for their procurement tasks. There are no restrictions on the number of Shoppers within a given department or unit.</a:t>
            </a:r>
            <a:endParaRPr lang="en-US" sz="1200" dirty="0" smtClean="0"/>
          </a:p>
        </p:txBody>
      </p:sp>
      <p:sp>
        <p:nvSpPr>
          <p:cNvPr id="6"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7"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3</a:t>
            </a:fld>
            <a:endParaRPr lang="en-US" sz="1400" b="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9" r="-473"/>
          <a:stretch/>
        </p:blipFill>
        <p:spPr bwMode="auto">
          <a:xfrm>
            <a:off x="365760" y="2015136"/>
            <a:ext cx="8229600" cy="3616859"/>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731520"/>
          </a:xfrm>
        </p:spPr>
        <p:txBody>
          <a:bodyPr/>
          <a:lstStyle/>
          <a:p>
            <a:r>
              <a:rPr lang="en-US" sz="2800" dirty="0" smtClean="0"/>
              <a:t>Personalized Object Work List </a:t>
            </a:r>
            <a:r>
              <a:rPr lang="en-US" dirty="0" smtClean="0"/>
              <a:t>Overview</a:t>
            </a:r>
            <a:endParaRPr lang="en-US" sz="2800" dirty="0"/>
          </a:p>
        </p:txBody>
      </p:sp>
      <p:sp>
        <p:nvSpPr>
          <p:cNvPr id="13" name="Rectangle 12"/>
          <p:cNvSpPr/>
          <p:nvPr/>
        </p:nvSpPr>
        <p:spPr>
          <a:xfrm>
            <a:off x="446315" y="2656115"/>
            <a:ext cx="5976256" cy="82731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ular Callout 15"/>
          <p:cNvSpPr/>
          <p:nvPr/>
        </p:nvSpPr>
        <p:spPr>
          <a:xfrm>
            <a:off x="881743" y="5399314"/>
            <a:ext cx="4724400" cy="1055914"/>
          </a:xfrm>
          <a:prstGeom prst="wedgeRectCallout">
            <a:avLst>
              <a:gd name="adj1" fmla="val -40735"/>
              <a:gd name="adj2" fmla="val -11924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Clicking any of the Active Queries at the top will display relevant documents in the bottom section. Clicking the number will display an existing Shopping Cart in new window or tab.</a:t>
            </a:r>
            <a:endParaRPr lang="en-US" sz="1600" dirty="0">
              <a:solidFill>
                <a:schemeClr val="tx1"/>
              </a:solidFill>
            </a:endParaRPr>
          </a:p>
        </p:txBody>
      </p:sp>
      <p:sp>
        <p:nvSpPr>
          <p:cNvPr id="19" name="Folded Corner 18"/>
          <p:cNvSpPr/>
          <p:nvPr/>
        </p:nvSpPr>
        <p:spPr>
          <a:xfrm>
            <a:off x="4411752" y="877545"/>
            <a:ext cx="3817598" cy="813032"/>
          </a:xfrm>
          <a:prstGeom prst="foldedCorner">
            <a:avLst>
              <a:gd name="adj" fmla="val 25147"/>
            </a:avLst>
          </a:prstGeom>
          <a:blipFill>
            <a:blip r:embed="rId4" cstate="print"/>
            <a:tile tx="0" ty="0" sx="100000" sy="100000" flip="none" algn="tl"/>
          </a:blip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b="1" dirty="0" smtClean="0">
                <a:solidFill>
                  <a:schemeClr val="tx1"/>
                </a:solidFill>
              </a:rPr>
              <a:t>Note: </a:t>
            </a:r>
            <a:r>
              <a:rPr lang="en-US" sz="1600" dirty="0" smtClean="0">
                <a:solidFill>
                  <a:schemeClr val="tx1"/>
                </a:solidFill>
              </a:rPr>
              <a:t>Shopping Carts are identified as a 10-digit number prefixed with 90.</a:t>
            </a:r>
            <a:endParaRPr lang="en-US" sz="1600" dirty="0">
              <a:solidFill>
                <a:schemeClr val="tx1"/>
              </a:solidFill>
            </a:endParaRPr>
          </a:p>
        </p:txBody>
      </p:sp>
      <p:sp>
        <p:nvSpPr>
          <p:cNvPr id="12" name="Rectangular Callout 11"/>
          <p:cNvSpPr/>
          <p:nvPr/>
        </p:nvSpPr>
        <p:spPr>
          <a:xfrm>
            <a:off x="6493206" y="5357172"/>
            <a:ext cx="2226251" cy="1108942"/>
          </a:xfrm>
          <a:prstGeom prst="wedgeRectCallout">
            <a:avLst>
              <a:gd name="adj1" fmla="val -72265"/>
              <a:gd name="adj2" fmla="val -9202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POWL also shows line item contents of each cart, date created, status, etc. </a:t>
            </a:r>
            <a:endParaRPr lang="en-US" sz="1600" dirty="0">
              <a:solidFill>
                <a:schemeClr val="tx1"/>
              </a:solidFill>
            </a:endParaRPr>
          </a:p>
        </p:txBody>
      </p:sp>
      <p:sp>
        <p:nvSpPr>
          <p:cNvPr id="14"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1"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30</a:t>
            </a:fld>
            <a:endParaRPr lang="en-US" sz="1400" b="0" dirty="0"/>
          </a:p>
        </p:txBody>
      </p:sp>
      <p:sp>
        <p:nvSpPr>
          <p:cNvPr id="10" name="Rectangular Callout 9"/>
          <p:cNvSpPr/>
          <p:nvPr/>
        </p:nvSpPr>
        <p:spPr>
          <a:xfrm>
            <a:off x="365172" y="751114"/>
            <a:ext cx="3346857" cy="1158443"/>
          </a:xfrm>
          <a:prstGeom prst="wedgeRectCallout">
            <a:avLst>
              <a:gd name="adj1" fmla="val -14992"/>
              <a:gd name="adj2" fmla="val 13393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 POWL is driven by pre-configured queries that display Shopping Carts you create and other documents that relate to your role(s).</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29" y="1945106"/>
            <a:ext cx="8426566" cy="3421552"/>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731520"/>
          </a:xfrm>
        </p:spPr>
        <p:txBody>
          <a:bodyPr/>
          <a:lstStyle/>
          <a:p>
            <a:r>
              <a:rPr lang="en-US" dirty="0" smtClean="0"/>
              <a:t>Shopping Cart Overview</a:t>
            </a:r>
            <a:endParaRPr lang="en-US" sz="1600" dirty="0"/>
          </a:p>
        </p:txBody>
      </p:sp>
      <p:sp>
        <p:nvSpPr>
          <p:cNvPr id="20" name="Rectangle 19"/>
          <p:cNvSpPr/>
          <p:nvPr/>
        </p:nvSpPr>
        <p:spPr>
          <a:xfrm>
            <a:off x="291382" y="4192012"/>
            <a:ext cx="993132" cy="29492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95880" y="3289512"/>
            <a:ext cx="879777" cy="19391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830313" y="2439666"/>
            <a:ext cx="595229" cy="25999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3483429" y="859971"/>
            <a:ext cx="2046513" cy="665800"/>
          </a:xfrm>
          <a:prstGeom prst="wedgeRectCallout">
            <a:avLst>
              <a:gd name="adj1" fmla="val 161670"/>
              <a:gd name="adj2" fmla="val 19445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Start from the Shopper tab</a:t>
            </a:r>
            <a:endParaRPr lang="en-US" sz="1600" dirty="0">
              <a:solidFill>
                <a:schemeClr val="tx1"/>
              </a:solidFill>
            </a:endParaRPr>
          </a:p>
        </p:txBody>
      </p:sp>
      <p:sp>
        <p:nvSpPr>
          <p:cNvPr id="13" name="Rectangular Callout 12"/>
          <p:cNvSpPr/>
          <p:nvPr/>
        </p:nvSpPr>
        <p:spPr>
          <a:xfrm>
            <a:off x="2592918" y="1872343"/>
            <a:ext cx="1961413" cy="1183055"/>
          </a:xfrm>
          <a:prstGeom prst="wedgeRectCallout">
            <a:avLst>
              <a:gd name="adj1" fmla="val -117730"/>
              <a:gd name="adj2" fmla="val 7745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Select Shopping Cart from Site Navigation to display the POWL</a:t>
            </a:r>
            <a:endParaRPr lang="en-US" sz="1600" dirty="0">
              <a:solidFill>
                <a:schemeClr val="tx1"/>
              </a:solidFill>
            </a:endParaRPr>
          </a:p>
        </p:txBody>
      </p:sp>
      <p:sp>
        <p:nvSpPr>
          <p:cNvPr id="16" name="Rectangular Callout 15"/>
          <p:cNvSpPr/>
          <p:nvPr/>
        </p:nvSpPr>
        <p:spPr>
          <a:xfrm>
            <a:off x="2908483" y="4528457"/>
            <a:ext cx="1543774" cy="627067"/>
          </a:xfrm>
          <a:prstGeom prst="wedgeRectCallout">
            <a:avLst>
              <a:gd name="adj1" fmla="val -151933"/>
              <a:gd name="adj2" fmla="val -7737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Click Create Shopping Cart </a:t>
            </a:r>
            <a:endParaRPr lang="en-US" sz="1600" dirty="0">
              <a:solidFill>
                <a:schemeClr val="tx1"/>
              </a:solidFill>
            </a:endParaRPr>
          </a:p>
        </p:txBody>
      </p:sp>
      <p:sp>
        <p:nvSpPr>
          <p:cNvPr id="12"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8"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31</a:t>
            </a:fld>
            <a:endParaRPr lang="en-US" sz="1400" b="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57" y="729778"/>
            <a:ext cx="7660594" cy="4878859"/>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731520"/>
          </a:xfrm>
        </p:spPr>
        <p:txBody>
          <a:bodyPr/>
          <a:lstStyle/>
          <a:p>
            <a:r>
              <a:rPr lang="en-US" dirty="0" smtClean="0"/>
              <a:t>Shopping Cart Layout (Three sections)</a:t>
            </a:r>
            <a:endParaRPr lang="en-US" sz="1600" dirty="0"/>
          </a:p>
        </p:txBody>
      </p:sp>
      <p:sp>
        <p:nvSpPr>
          <p:cNvPr id="10" name="Rectangle 9"/>
          <p:cNvSpPr/>
          <p:nvPr/>
        </p:nvSpPr>
        <p:spPr>
          <a:xfrm>
            <a:off x="287079" y="3019647"/>
            <a:ext cx="6200808" cy="254295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88800" y="1547648"/>
            <a:ext cx="6188200" cy="148263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a:off x="6544732" y="769182"/>
            <a:ext cx="2174725" cy="918103"/>
          </a:xfrm>
          <a:prstGeom prst="wedgeRectCallout">
            <a:avLst>
              <a:gd name="adj1" fmla="val -54494"/>
              <a:gd name="adj2" fmla="val 9224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General Data </a:t>
            </a:r>
          </a:p>
          <a:p>
            <a:pPr algn="ctr"/>
            <a:r>
              <a:rPr lang="en-US" sz="1600" dirty="0" smtClean="0">
                <a:solidFill>
                  <a:schemeClr val="tx1"/>
                </a:solidFill>
              </a:rPr>
              <a:t>(a.k.a. </a:t>
            </a:r>
            <a:r>
              <a:rPr lang="en-US" sz="1600" b="1" u="sng" dirty="0" smtClean="0">
                <a:solidFill>
                  <a:schemeClr val="tx1"/>
                </a:solidFill>
              </a:rPr>
              <a:t>Header</a:t>
            </a:r>
            <a:r>
              <a:rPr lang="en-US" sz="1600" dirty="0" smtClean="0">
                <a:solidFill>
                  <a:schemeClr val="tx1"/>
                </a:solidFill>
              </a:rPr>
              <a:t>) Section (Top)</a:t>
            </a:r>
            <a:endParaRPr lang="en-US" sz="1600" dirty="0">
              <a:solidFill>
                <a:schemeClr val="tx1"/>
              </a:solidFill>
            </a:endParaRPr>
          </a:p>
        </p:txBody>
      </p:sp>
      <p:sp>
        <p:nvSpPr>
          <p:cNvPr id="13" name="Rectangular Callout 12"/>
          <p:cNvSpPr/>
          <p:nvPr/>
        </p:nvSpPr>
        <p:spPr>
          <a:xfrm>
            <a:off x="7058543" y="2690036"/>
            <a:ext cx="1584714" cy="902250"/>
          </a:xfrm>
          <a:prstGeom prst="wedgeRectCallout">
            <a:avLst>
              <a:gd name="adj1" fmla="val -89588"/>
              <a:gd name="adj2" fmla="val 4092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Item Overview </a:t>
            </a:r>
            <a:r>
              <a:rPr lang="en-US" sz="1600" dirty="0" smtClean="0">
                <a:solidFill>
                  <a:schemeClr val="tx1"/>
                </a:solidFill>
              </a:rPr>
              <a:t>Section (Middle)</a:t>
            </a:r>
            <a:endParaRPr lang="en-US" sz="1600" dirty="0">
              <a:solidFill>
                <a:schemeClr val="tx1"/>
              </a:solidFill>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686" y="3864428"/>
            <a:ext cx="6242953" cy="2592839"/>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1" name="Rectangle 10"/>
          <p:cNvSpPr/>
          <p:nvPr/>
        </p:nvSpPr>
        <p:spPr>
          <a:xfrm>
            <a:off x="2612572" y="3864429"/>
            <a:ext cx="6191186" cy="258953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630613" y="4488807"/>
            <a:ext cx="1906528" cy="758970"/>
          </a:xfrm>
          <a:prstGeom prst="wedgeRectCallout">
            <a:avLst>
              <a:gd name="adj1" fmla="val 67118"/>
              <a:gd name="adj2" fmla="val 10502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Item Details</a:t>
            </a:r>
            <a:r>
              <a:rPr lang="en-US" sz="1600" dirty="0" smtClean="0">
                <a:solidFill>
                  <a:schemeClr val="tx1"/>
                </a:solidFill>
              </a:rPr>
              <a:t> Section (Bottom)</a:t>
            </a:r>
            <a:endParaRPr lang="en-US" sz="1600" dirty="0">
              <a:solidFill>
                <a:schemeClr val="tx1"/>
              </a:solidFill>
            </a:endParaRPr>
          </a:p>
        </p:txBody>
      </p:sp>
      <p:sp>
        <p:nvSpPr>
          <p:cNvPr id="16"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32</a:t>
            </a:fld>
            <a:endParaRPr lang="en-US" sz="1400" b="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72" y="1783929"/>
            <a:ext cx="7987846" cy="3264321"/>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29608" y="83460"/>
            <a:ext cx="8357191" cy="731520"/>
          </a:xfrm>
        </p:spPr>
        <p:txBody>
          <a:bodyPr/>
          <a:lstStyle/>
          <a:p>
            <a:r>
              <a:rPr lang="en-US" dirty="0" smtClean="0"/>
              <a:t>Shopping Cart Layout – General Data (Top)</a:t>
            </a:r>
            <a:endParaRPr lang="en-US" sz="1600" dirty="0"/>
          </a:p>
        </p:txBody>
      </p:sp>
      <p:sp>
        <p:nvSpPr>
          <p:cNvPr id="21" name="Rectangle 20"/>
          <p:cNvSpPr/>
          <p:nvPr/>
        </p:nvSpPr>
        <p:spPr>
          <a:xfrm>
            <a:off x="421050" y="2541597"/>
            <a:ext cx="1449015" cy="26970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20756" y="3470760"/>
            <a:ext cx="3833530" cy="29569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124893" y="3125972"/>
            <a:ext cx="2838893" cy="187057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ular Callout 17"/>
          <p:cNvSpPr/>
          <p:nvPr/>
        </p:nvSpPr>
        <p:spPr>
          <a:xfrm>
            <a:off x="7022139" y="1108064"/>
            <a:ext cx="1930727" cy="1228787"/>
          </a:xfrm>
          <a:prstGeom prst="wedgeRectCallout">
            <a:avLst>
              <a:gd name="adj1" fmla="val -49978"/>
              <a:gd name="adj2" fmla="val 14492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Internal / Approval Note can be added (does not print on purchase order). </a:t>
            </a:r>
            <a:endParaRPr lang="en-US" sz="1600" dirty="0">
              <a:solidFill>
                <a:schemeClr val="tx1"/>
              </a:solidFill>
            </a:endParaRPr>
          </a:p>
        </p:txBody>
      </p:sp>
      <p:sp>
        <p:nvSpPr>
          <p:cNvPr id="25" name="Rectangular Callout 24"/>
          <p:cNvSpPr/>
          <p:nvPr/>
        </p:nvSpPr>
        <p:spPr>
          <a:xfrm>
            <a:off x="2827344" y="792093"/>
            <a:ext cx="1512512" cy="552895"/>
          </a:xfrm>
          <a:prstGeom prst="wedgeRectCallout">
            <a:avLst>
              <a:gd name="adj1" fmla="val -69811"/>
              <a:gd name="adj2" fmla="val 19747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Action Buttons</a:t>
            </a:r>
            <a:endParaRPr lang="en-US" sz="1600" dirty="0">
              <a:solidFill>
                <a:schemeClr val="tx1"/>
              </a:solidFill>
            </a:endParaRPr>
          </a:p>
        </p:txBody>
      </p:sp>
      <p:sp>
        <p:nvSpPr>
          <p:cNvPr id="28" name="Rectangular Callout 27"/>
          <p:cNvSpPr/>
          <p:nvPr/>
        </p:nvSpPr>
        <p:spPr>
          <a:xfrm>
            <a:off x="4461371" y="956169"/>
            <a:ext cx="2196542" cy="1180216"/>
          </a:xfrm>
          <a:prstGeom prst="wedgeRectCallout">
            <a:avLst>
              <a:gd name="adj1" fmla="val -67634"/>
              <a:gd name="adj2" fmla="val 15948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Naming convention populates automatically with your User ID and date/time stamp</a:t>
            </a:r>
            <a:endParaRPr lang="en-US" sz="1600" dirty="0">
              <a:solidFill>
                <a:schemeClr val="tx1"/>
              </a:solidFill>
            </a:endParaRPr>
          </a:p>
        </p:txBody>
      </p:sp>
      <p:sp>
        <p:nvSpPr>
          <p:cNvPr id="29" name="Rectangular Callout 28"/>
          <p:cNvSpPr/>
          <p:nvPr/>
        </p:nvSpPr>
        <p:spPr>
          <a:xfrm>
            <a:off x="6831009" y="5365645"/>
            <a:ext cx="1643647" cy="953386"/>
          </a:xfrm>
          <a:prstGeom prst="wedgeRectCallout">
            <a:avLst>
              <a:gd name="adj1" fmla="val -52007"/>
              <a:gd name="adj2" fmla="val -12385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Note to Supplier prints on the purchase order</a:t>
            </a:r>
            <a:endParaRPr lang="en-US" sz="1600" dirty="0">
              <a:solidFill>
                <a:schemeClr val="tx1"/>
              </a:solidFill>
            </a:endParaRPr>
          </a:p>
        </p:txBody>
      </p:sp>
      <p:sp>
        <p:nvSpPr>
          <p:cNvPr id="30" name="Folded Corner 29"/>
          <p:cNvSpPr/>
          <p:nvPr/>
        </p:nvSpPr>
        <p:spPr>
          <a:xfrm>
            <a:off x="1056900" y="5156791"/>
            <a:ext cx="3905216" cy="1276413"/>
          </a:xfrm>
          <a:prstGeom prst="foldedCorner">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r>
              <a:rPr lang="en-US" b="1" dirty="0" smtClean="0">
                <a:solidFill>
                  <a:schemeClr val="tx1"/>
                </a:solidFill>
              </a:rPr>
              <a:t>Note:</a:t>
            </a:r>
            <a:r>
              <a:rPr lang="en-US" dirty="0" smtClean="0">
                <a:solidFill>
                  <a:schemeClr val="tx1"/>
                </a:solidFill>
              </a:rPr>
              <a:t> “Header” notes are optional and apply to an entire Shopping Cart. Notes specific to individual line items can be entered in the Item Details section.</a:t>
            </a:r>
          </a:p>
          <a:p>
            <a:pPr algn="ctr"/>
            <a:endParaRPr lang="en-US" dirty="0" smtClean="0">
              <a:solidFill>
                <a:schemeClr val="tx1"/>
              </a:solidFill>
            </a:endParaRPr>
          </a:p>
        </p:txBody>
      </p:sp>
      <p:sp>
        <p:nvSpPr>
          <p:cNvPr id="15"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27" name="Rectangular Callout 26"/>
          <p:cNvSpPr/>
          <p:nvPr/>
        </p:nvSpPr>
        <p:spPr>
          <a:xfrm>
            <a:off x="384797" y="723518"/>
            <a:ext cx="2151574" cy="800482"/>
          </a:xfrm>
          <a:prstGeom prst="wedgeRectCallout">
            <a:avLst>
              <a:gd name="adj1" fmla="val -18331"/>
              <a:gd name="adj2" fmla="val 17094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Shopping Cart number automatically generates</a:t>
            </a:r>
            <a:endParaRPr lang="en-US" sz="1600" dirty="0">
              <a:solidFill>
                <a:schemeClr val="tx1"/>
              </a:solidFill>
            </a:endParaRPr>
          </a:p>
        </p:txBody>
      </p:sp>
      <p:sp>
        <p:nvSpPr>
          <p:cNvPr id="14"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33</a:t>
            </a:fld>
            <a:endParaRPr lang="en-US" sz="1400" b="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85" y="2317069"/>
            <a:ext cx="8573861" cy="221343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29609" y="83460"/>
            <a:ext cx="8357191" cy="731520"/>
          </a:xfrm>
        </p:spPr>
        <p:txBody>
          <a:bodyPr/>
          <a:lstStyle/>
          <a:p>
            <a:r>
              <a:rPr lang="en-US" dirty="0" smtClean="0"/>
              <a:t>Shopping Cart Layout – Item Overview (Middle)</a:t>
            </a:r>
            <a:endParaRPr lang="en-US" sz="1600" dirty="0"/>
          </a:p>
        </p:txBody>
      </p:sp>
      <p:sp>
        <p:nvSpPr>
          <p:cNvPr id="9" name="Rectangle 8"/>
          <p:cNvSpPr/>
          <p:nvPr/>
        </p:nvSpPr>
        <p:spPr>
          <a:xfrm>
            <a:off x="310065" y="2797629"/>
            <a:ext cx="8540022" cy="167640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a:off x="543818" y="4892084"/>
            <a:ext cx="2572141" cy="1228941"/>
          </a:xfrm>
          <a:prstGeom prst="wedgeRectCallout">
            <a:avLst>
              <a:gd name="adj1" fmla="val 46203"/>
              <a:gd name="adj2" fmla="val -14209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Section information includes line item description, quantity, UOM, price, and delivery date. </a:t>
            </a:r>
            <a:endParaRPr lang="en-US" sz="1600" dirty="0">
              <a:solidFill>
                <a:schemeClr val="tx1"/>
              </a:solidFill>
            </a:endParaRPr>
          </a:p>
        </p:txBody>
      </p:sp>
      <p:sp>
        <p:nvSpPr>
          <p:cNvPr id="13" name="Rectangular Callout 12"/>
          <p:cNvSpPr/>
          <p:nvPr/>
        </p:nvSpPr>
        <p:spPr>
          <a:xfrm>
            <a:off x="315684" y="742700"/>
            <a:ext cx="2118548" cy="952956"/>
          </a:xfrm>
          <a:prstGeom prst="wedgeRectCallout">
            <a:avLst>
              <a:gd name="adj1" fmla="val -15146"/>
              <a:gd name="adj2" fmla="val 12029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Ordered line items are reflected in the Item Overview Section</a:t>
            </a:r>
            <a:endParaRPr lang="en-US" sz="1600" dirty="0">
              <a:solidFill>
                <a:schemeClr val="tx1"/>
              </a:solidFill>
            </a:endParaRPr>
          </a:p>
        </p:txBody>
      </p:sp>
      <p:sp>
        <p:nvSpPr>
          <p:cNvPr id="15" name="Rectangular Callout 14"/>
          <p:cNvSpPr/>
          <p:nvPr/>
        </p:nvSpPr>
        <p:spPr>
          <a:xfrm>
            <a:off x="3433556" y="1127051"/>
            <a:ext cx="1903987" cy="856682"/>
          </a:xfrm>
          <a:prstGeom prst="wedgeRectCallout">
            <a:avLst>
              <a:gd name="adj1" fmla="val -53521"/>
              <a:gd name="adj2" fmla="val 10859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Action Buttons specific to Item Overview section</a:t>
            </a:r>
            <a:endParaRPr lang="en-US" sz="1600" dirty="0">
              <a:solidFill>
                <a:schemeClr val="tx1"/>
              </a:solidFill>
            </a:endParaRPr>
          </a:p>
        </p:txBody>
      </p:sp>
      <p:sp>
        <p:nvSpPr>
          <p:cNvPr id="10" name="Rectangle 9"/>
          <p:cNvSpPr/>
          <p:nvPr/>
        </p:nvSpPr>
        <p:spPr>
          <a:xfrm>
            <a:off x="304800" y="2519917"/>
            <a:ext cx="3156857" cy="26581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4" name="Folded Corner 13"/>
          <p:cNvSpPr/>
          <p:nvPr/>
        </p:nvSpPr>
        <p:spPr>
          <a:xfrm>
            <a:off x="4052242" y="4765158"/>
            <a:ext cx="4188244" cy="1287299"/>
          </a:xfrm>
          <a:prstGeom prst="foldedCorner">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r>
              <a:rPr lang="en-US" b="1" dirty="0" smtClean="0">
                <a:solidFill>
                  <a:schemeClr val="tx1"/>
                </a:solidFill>
              </a:rPr>
              <a:t>FYI:</a:t>
            </a:r>
            <a:r>
              <a:rPr lang="en-US" dirty="0" smtClean="0">
                <a:solidFill>
                  <a:schemeClr val="tx1"/>
                </a:solidFill>
              </a:rPr>
              <a:t> Line item information for punch-out orders pulls automatically from the e-catalogs. For Free Text orders, the Shopper forms the entries manually.</a:t>
            </a:r>
          </a:p>
          <a:p>
            <a:pPr algn="ctr"/>
            <a:endParaRPr lang="en-US" dirty="0" smtClean="0">
              <a:solidFill>
                <a:schemeClr val="tx1"/>
              </a:solidFill>
            </a:endParaRPr>
          </a:p>
        </p:txBody>
      </p:sp>
      <p:sp>
        <p:nvSpPr>
          <p:cNvPr id="16"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34</a:t>
            </a:fld>
            <a:endParaRPr lang="en-US" sz="1400" b="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578" y="2383972"/>
            <a:ext cx="3290726" cy="522514"/>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43" y="3156342"/>
            <a:ext cx="8157256" cy="2931491"/>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18977" y="83460"/>
            <a:ext cx="8367823" cy="731520"/>
          </a:xfrm>
        </p:spPr>
        <p:txBody>
          <a:bodyPr/>
          <a:lstStyle/>
          <a:p>
            <a:r>
              <a:rPr lang="en-US" dirty="0" smtClean="0"/>
              <a:t>Shopping Cart Layout – Item Details (Bottom)</a:t>
            </a:r>
            <a:endParaRPr lang="en-US" sz="1600" dirty="0"/>
          </a:p>
        </p:txBody>
      </p:sp>
      <p:sp>
        <p:nvSpPr>
          <p:cNvPr id="9" name="Rectangle 8"/>
          <p:cNvSpPr/>
          <p:nvPr/>
        </p:nvSpPr>
        <p:spPr>
          <a:xfrm>
            <a:off x="457201" y="3200400"/>
            <a:ext cx="8088086" cy="284117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a:off x="550036" y="829340"/>
            <a:ext cx="2938230" cy="1233180"/>
          </a:xfrm>
          <a:prstGeom prst="wedgeRectCallout">
            <a:avLst>
              <a:gd name="adj1" fmla="val -42199"/>
              <a:gd name="adj2" fmla="val 13638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Item Details Section includes information specific to each line item. Click the arrows to move between multiple line items.</a:t>
            </a:r>
            <a:endParaRPr lang="en-US" sz="1600" dirty="0">
              <a:solidFill>
                <a:schemeClr val="tx1"/>
              </a:solidFill>
            </a:endParaRPr>
          </a:p>
        </p:txBody>
      </p:sp>
      <p:sp>
        <p:nvSpPr>
          <p:cNvPr id="13" name="Rectangular Callout 12"/>
          <p:cNvSpPr/>
          <p:nvPr/>
        </p:nvSpPr>
        <p:spPr>
          <a:xfrm>
            <a:off x="5823857" y="1477925"/>
            <a:ext cx="2701504" cy="1211917"/>
          </a:xfrm>
          <a:prstGeom prst="wedgeRectCallout">
            <a:avLst>
              <a:gd name="adj1" fmla="val -52527"/>
              <a:gd name="adj2" fmla="val 11350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Information in this section includes Account Assignment, Notes and Attachments, Source of Supply, etc.</a:t>
            </a:r>
            <a:endParaRPr lang="en-US" sz="1600" dirty="0">
              <a:solidFill>
                <a:schemeClr val="tx1"/>
              </a:solidFill>
            </a:endParaRPr>
          </a:p>
        </p:txBody>
      </p:sp>
      <p:sp>
        <p:nvSpPr>
          <p:cNvPr id="15" name="Rectangle 14"/>
          <p:cNvSpPr/>
          <p:nvPr/>
        </p:nvSpPr>
        <p:spPr>
          <a:xfrm>
            <a:off x="1670584" y="2516401"/>
            <a:ext cx="452131" cy="33565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1"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35</a:t>
            </a:fld>
            <a:endParaRPr lang="en-US" sz="1400" b="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3460"/>
            <a:ext cx="8378456" cy="731520"/>
          </a:xfrm>
        </p:spPr>
        <p:txBody>
          <a:bodyPr/>
          <a:lstStyle/>
          <a:p>
            <a:r>
              <a:rPr lang="en-US" dirty="0" smtClean="0"/>
              <a:t>Shopping Cart Initial Settings</a:t>
            </a:r>
            <a:endParaRPr lang="en-US" sz="1600" dirty="0"/>
          </a:p>
        </p:txBody>
      </p:sp>
      <p:pic>
        <p:nvPicPr>
          <p:cNvPr id="8" name="Picture 2" descr="C:\Users\delucia.AD\AppData\Local\Microsoft\Windows\Temporary Internet Files\Content.IE5\SUO4Y26Q\MC900433840[1].png"/>
          <p:cNvPicPr>
            <a:picLocks noChangeAspect="1" noChangeArrowheads="1"/>
          </p:cNvPicPr>
          <p:nvPr/>
        </p:nvPicPr>
        <p:blipFill>
          <a:blip r:embed="rId2" cstate="print"/>
          <a:srcRect/>
          <a:stretch>
            <a:fillRect/>
          </a:stretch>
        </p:blipFill>
        <p:spPr bwMode="auto">
          <a:xfrm>
            <a:off x="3360266" y="3263677"/>
            <a:ext cx="2146515" cy="2146515"/>
          </a:xfrm>
          <a:prstGeom prst="rect">
            <a:avLst/>
          </a:prstGeom>
          <a:noFill/>
        </p:spPr>
      </p:pic>
      <p:sp>
        <p:nvSpPr>
          <p:cNvPr id="95233" name="Rectangle 1"/>
          <p:cNvSpPr>
            <a:spLocks noChangeArrowheads="1"/>
          </p:cNvSpPr>
          <p:nvPr/>
        </p:nvSpPr>
        <p:spPr bwMode="auto">
          <a:xfrm>
            <a:off x="349655" y="648356"/>
            <a:ext cx="8084127" cy="24776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300" b="1"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Initial</a:t>
            </a:r>
            <a:r>
              <a:rPr kumimoji="0" lang="en-US" sz="2300" b="1" u="none" strike="noStrike" cap="none" normalizeH="0" dirty="0" smtClean="0">
                <a:ln>
                  <a:noFill/>
                </a:ln>
                <a:solidFill>
                  <a:schemeClr val="accent1">
                    <a:lumMod val="75000"/>
                  </a:schemeClr>
                </a:solidFill>
                <a:effectLst/>
                <a:latin typeface="+mj-lt"/>
                <a:ea typeface="Times New Roman" pitchFamily="18" charset="0"/>
                <a:cs typeface="Arial" pitchFamily="34" charset="0"/>
              </a:rPr>
              <a:t> Shopping Cart </a:t>
            </a:r>
            <a:r>
              <a:rPr lang="en-US" sz="2300" b="1" dirty="0" smtClean="0">
                <a:solidFill>
                  <a:schemeClr val="accent1">
                    <a:lumMod val="75000"/>
                  </a:schemeClr>
                </a:solidFill>
                <a:latin typeface="+mj-lt"/>
                <a:ea typeface="Times New Roman" pitchFamily="18" charset="0"/>
                <a:cs typeface="Arial" pitchFamily="34" charset="0"/>
              </a:rPr>
              <a:t>S</a:t>
            </a:r>
            <a:r>
              <a:rPr kumimoji="0" lang="en-US" sz="2300" b="1"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ettings</a:t>
            </a:r>
            <a:r>
              <a:rPr kumimoji="0" lang="en-US" sz="2300" b="0"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 </a:t>
            </a:r>
            <a:r>
              <a:rPr lang="en-US" sz="2000" dirty="0" smtClean="0">
                <a:latin typeface="+mj-lt"/>
                <a:ea typeface="Times New Roman" pitchFamily="18" charset="0"/>
                <a:cs typeface="Arial" pitchFamily="34" charset="0"/>
              </a:rPr>
              <a:t>must be set prior to completion of your first Shopping Cart. Because these settings relate to carts themselves, they are set within your Shopping Cart environment, not Personal Settings. </a:t>
            </a:r>
            <a:endParaRPr lang="en-US" sz="2000" dirty="0" smtClean="0">
              <a:solidFill>
                <a:srgbClr val="FF0000"/>
              </a:solidFill>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latin typeface="+mj-lt"/>
              <a:ea typeface="Times New Roman" pitchFamily="18" charset="0"/>
              <a:cs typeface="Arial" pitchFamily="34" charset="0"/>
            </a:endParaRPr>
          </a:p>
          <a:p>
            <a:pPr marL="576263" lvl="1" indent="-119063" eaLnBrk="0" fontAlgn="base" hangingPunct="0">
              <a:spcBef>
                <a:spcPct val="0"/>
              </a:spcBef>
              <a:spcAft>
                <a:spcPct val="0"/>
              </a:spcAft>
              <a:buFont typeface="Arial" pitchFamily="34" charset="0"/>
              <a:buChar char="•"/>
            </a:pPr>
            <a:r>
              <a:rPr lang="en-US" sz="2000" dirty="0" smtClean="0">
                <a:latin typeface="+mj-lt"/>
                <a:ea typeface="Times New Roman" pitchFamily="18" charset="0"/>
                <a:cs typeface="Arial" pitchFamily="34" charset="0"/>
              </a:rPr>
              <a:t>Not configuring</a:t>
            </a:r>
            <a:r>
              <a:rPr kumimoji="0" lang="en-US" sz="2000" b="0" i="0" u="none" strike="noStrike" cap="none" normalizeH="0" baseline="0" dirty="0" smtClean="0">
                <a:ln>
                  <a:noFill/>
                </a:ln>
                <a:solidFill>
                  <a:schemeClr val="tx1"/>
                </a:solidFill>
                <a:effectLst/>
                <a:latin typeface="+mj-lt"/>
                <a:ea typeface="Times New Roman" pitchFamily="18" charset="0"/>
                <a:cs typeface="Arial" pitchFamily="34" charset="0"/>
              </a:rPr>
              <a:t> </a:t>
            </a:r>
            <a:r>
              <a:rPr lang="en-US" sz="2000" dirty="0" smtClean="0">
                <a:latin typeface="+mj-lt"/>
                <a:ea typeface="Times New Roman" pitchFamily="18" charset="0"/>
                <a:cs typeface="Arial" pitchFamily="34" charset="0"/>
              </a:rPr>
              <a:t>Shopping Cart </a:t>
            </a:r>
            <a:r>
              <a:rPr kumimoji="0" lang="en-US" sz="2000" b="0" i="0" u="none" strike="noStrike" cap="none" normalizeH="0" baseline="0" dirty="0" smtClean="0">
                <a:ln>
                  <a:noFill/>
                </a:ln>
                <a:solidFill>
                  <a:schemeClr val="tx1"/>
                </a:solidFill>
                <a:effectLst/>
                <a:latin typeface="+mj-lt"/>
                <a:ea typeface="Times New Roman" pitchFamily="18" charset="0"/>
                <a:cs typeface="Arial" pitchFamily="34" charset="0"/>
              </a:rPr>
              <a:t>settings may</a:t>
            </a:r>
            <a:r>
              <a:rPr kumimoji="0" lang="en-US" sz="2000" b="0" i="0" u="none" strike="noStrike" cap="none" normalizeH="0" dirty="0" smtClean="0">
                <a:ln>
                  <a:noFill/>
                </a:ln>
                <a:solidFill>
                  <a:schemeClr val="tx1"/>
                </a:solidFill>
                <a:effectLst/>
                <a:latin typeface="+mj-lt"/>
                <a:ea typeface="Times New Roman" pitchFamily="18" charset="0"/>
                <a:cs typeface="Arial" pitchFamily="34" charset="0"/>
              </a:rPr>
              <a:t> result in errors or incorrect processing of carts.</a:t>
            </a:r>
          </a:p>
          <a:p>
            <a:pPr lvl="1" eaLnBrk="0" fontAlgn="base" hangingPunct="0">
              <a:spcBef>
                <a:spcPct val="0"/>
              </a:spcBef>
              <a:spcAft>
                <a:spcPct val="0"/>
              </a:spcAft>
            </a:pPr>
            <a:endParaRPr kumimoji="0" lang="en-US" sz="2000" b="0" i="0" u="none" strike="noStrike" cap="none" normalizeH="0" dirty="0" smtClean="0">
              <a:ln>
                <a:noFill/>
              </a:ln>
              <a:solidFill>
                <a:schemeClr val="tx1"/>
              </a:solidFill>
              <a:effectLst/>
              <a:latin typeface="+mj-lt"/>
              <a:ea typeface="Times New Roman" pitchFamily="18" charset="0"/>
              <a:cs typeface="Arial" pitchFamily="34" charset="0"/>
            </a:endParaRPr>
          </a:p>
          <a:p>
            <a:pPr marL="576263" lvl="1" indent="-119063" eaLnBrk="0" fontAlgn="base" hangingPunct="0">
              <a:spcBef>
                <a:spcPct val="0"/>
              </a:spcBef>
              <a:spcAft>
                <a:spcPct val="0"/>
              </a:spcAft>
              <a:buFont typeface="Arial" pitchFamily="34" charset="0"/>
              <a:buChar char="•"/>
            </a:pPr>
            <a:r>
              <a:rPr lang="en-US" sz="2000" baseline="0" dirty="0" smtClean="0">
                <a:latin typeface="+mj-lt"/>
                <a:cs typeface="Arial" pitchFamily="34" charset="0"/>
              </a:rPr>
              <a:t>This </a:t>
            </a:r>
            <a:r>
              <a:rPr lang="en-US" sz="2000" dirty="0" smtClean="0">
                <a:latin typeface="+mj-lt"/>
                <a:cs typeface="Arial" pitchFamily="34" charset="0"/>
              </a:rPr>
              <a:t>only needs completed once – on your first Shopping Cart.</a:t>
            </a:r>
            <a:endParaRPr kumimoji="0" lang="en-US" sz="2000" b="0" i="0" u="none" strike="noStrike" cap="none" normalizeH="0" baseline="0" dirty="0" smtClean="0">
              <a:ln>
                <a:noFill/>
              </a:ln>
              <a:solidFill>
                <a:schemeClr val="tx1"/>
              </a:solidFill>
              <a:effectLst/>
              <a:latin typeface="+mj-lt"/>
              <a:cs typeface="Arial" pitchFamily="34" charset="0"/>
            </a:endParaRPr>
          </a:p>
        </p:txBody>
      </p:sp>
      <p:sp>
        <p:nvSpPr>
          <p:cNvPr id="6"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7"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36</a:t>
            </a:fld>
            <a:endParaRPr lang="en-US" sz="1400" b="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727772"/>
            <a:ext cx="7538567" cy="5607714"/>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731520"/>
          </a:xfrm>
        </p:spPr>
        <p:txBody>
          <a:bodyPr/>
          <a:lstStyle/>
          <a:p>
            <a:r>
              <a:rPr lang="en-US" dirty="0" smtClean="0"/>
              <a:t>Shopping Cart Initial Settings</a:t>
            </a:r>
            <a:endParaRPr lang="en-US" sz="1600" dirty="0"/>
          </a:p>
        </p:txBody>
      </p:sp>
      <p:sp>
        <p:nvSpPr>
          <p:cNvPr id="11" name="Folded Corner 10"/>
          <p:cNvSpPr/>
          <p:nvPr/>
        </p:nvSpPr>
        <p:spPr>
          <a:xfrm>
            <a:off x="5850423" y="843009"/>
            <a:ext cx="3125482" cy="1648047"/>
          </a:xfrm>
          <a:prstGeom prst="foldedCorner">
            <a:avLst>
              <a:gd name="adj" fmla="val 11816"/>
            </a:avLst>
          </a:prstGeom>
          <a:blipFill>
            <a:blip r:embed="rId4"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a:p>
            <a:pPr algn="ctr"/>
            <a:r>
              <a:rPr lang="en-US" dirty="0" smtClean="0">
                <a:solidFill>
                  <a:schemeClr val="tx1"/>
                </a:solidFill>
              </a:rPr>
              <a:t>The Shopping Cart Settings button is located to the far right of the Item Overview (Middle) section. You may need to scroll to the right to locate it.</a:t>
            </a:r>
          </a:p>
        </p:txBody>
      </p:sp>
      <p:sp>
        <p:nvSpPr>
          <p:cNvPr id="9"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431" y="2833687"/>
            <a:ext cx="1876425" cy="829434"/>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0" name="Rectangle 19"/>
          <p:cNvSpPr/>
          <p:nvPr/>
        </p:nvSpPr>
        <p:spPr>
          <a:xfrm>
            <a:off x="8033658" y="3294618"/>
            <a:ext cx="706305" cy="30855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a:off x="3178629" y="1948544"/>
            <a:ext cx="2471057" cy="1404256"/>
          </a:xfrm>
          <a:prstGeom prst="wedgeRectCallout">
            <a:avLst>
              <a:gd name="adj1" fmla="val 139505"/>
              <a:gd name="adj2" fmla="val 5080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Once inside your </a:t>
            </a:r>
            <a:r>
              <a:rPr lang="en-US" sz="1600" dirty="0">
                <a:solidFill>
                  <a:schemeClr val="tx1"/>
                </a:solidFill>
              </a:rPr>
              <a:t>first </a:t>
            </a:r>
            <a:r>
              <a:rPr lang="en-US" sz="1600" dirty="0" smtClean="0">
                <a:solidFill>
                  <a:schemeClr val="tx1"/>
                </a:solidFill>
              </a:rPr>
              <a:t>Shopping Cart, </a:t>
            </a:r>
            <a:r>
              <a:rPr lang="en-US" sz="1600" dirty="0">
                <a:solidFill>
                  <a:schemeClr val="tx1"/>
                </a:solidFill>
              </a:rPr>
              <a:t>click Settings on far right side of screen </a:t>
            </a:r>
            <a:r>
              <a:rPr lang="en-US" sz="1600" dirty="0" smtClean="0">
                <a:solidFill>
                  <a:schemeClr val="tx1"/>
                </a:solidFill>
              </a:rPr>
              <a:t>of the </a:t>
            </a:r>
            <a:r>
              <a:rPr lang="en-US" sz="1600" dirty="0">
                <a:solidFill>
                  <a:schemeClr val="tx1"/>
                </a:solidFill>
              </a:rPr>
              <a:t>Item Overview </a:t>
            </a:r>
            <a:r>
              <a:rPr lang="en-US" sz="1600" dirty="0" smtClean="0">
                <a:solidFill>
                  <a:schemeClr val="tx1"/>
                </a:solidFill>
              </a:rPr>
              <a:t>section.</a:t>
            </a:r>
            <a:endParaRPr lang="en-US" sz="1600" dirty="0">
              <a:solidFill>
                <a:schemeClr val="tx1"/>
              </a:solidFill>
            </a:endParaRPr>
          </a:p>
        </p:txBody>
      </p:sp>
      <p:sp>
        <p:nvSpPr>
          <p:cNvPr id="10"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37</a:t>
            </a:fld>
            <a:endParaRPr lang="en-US" sz="1400" b="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314" y="1453831"/>
            <a:ext cx="5312001" cy="5007975"/>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87078" y="83460"/>
            <a:ext cx="8399721" cy="695858"/>
          </a:xfrm>
        </p:spPr>
        <p:txBody>
          <a:bodyPr>
            <a:normAutofit/>
          </a:bodyPr>
          <a:lstStyle/>
          <a:p>
            <a:r>
              <a:rPr lang="en-US" dirty="0" smtClean="0"/>
              <a:t>Shopping Cart Initial Settings – Remove from View</a:t>
            </a:r>
            <a:endParaRPr lang="en-US" dirty="0"/>
          </a:p>
        </p:txBody>
      </p:sp>
      <p:sp>
        <p:nvSpPr>
          <p:cNvPr id="19" name="Rectangular Callout 18"/>
          <p:cNvSpPr/>
          <p:nvPr/>
        </p:nvSpPr>
        <p:spPr>
          <a:xfrm>
            <a:off x="4220367" y="1603742"/>
            <a:ext cx="2452576" cy="1150343"/>
          </a:xfrm>
          <a:prstGeom prst="wedgeRectCallout">
            <a:avLst>
              <a:gd name="adj1" fmla="val -35924"/>
              <a:gd name="adj2" fmla="val 15462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Under Basic Settings Tab, highlight Supplier and Product ID selections on the right and click Remove.</a:t>
            </a:r>
            <a:endParaRPr lang="en-US" sz="1600" dirty="0">
              <a:solidFill>
                <a:schemeClr val="tx1"/>
              </a:solidFill>
            </a:endParaRPr>
          </a:p>
        </p:txBody>
      </p:sp>
      <p:sp>
        <p:nvSpPr>
          <p:cNvPr id="20" name="Rectangle 19"/>
          <p:cNvSpPr/>
          <p:nvPr/>
        </p:nvSpPr>
        <p:spPr>
          <a:xfrm>
            <a:off x="508000" y="715720"/>
            <a:ext cx="8069943" cy="646331"/>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The Product ID and Supplier columns should be removed from view prior to creation of your first Shopping Cart. This only needs done once.</a:t>
            </a:r>
            <a:endParaRPr lang="en-US" b="1" dirty="0">
              <a:effectLst>
                <a:outerShdw blurRad="38100" dist="38100" dir="2700000" algn="tl">
                  <a:srgbClr val="000000">
                    <a:alpha val="43137"/>
                  </a:srgbClr>
                </a:outerShdw>
              </a:effectLst>
            </a:endParaRPr>
          </a:p>
        </p:txBody>
      </p:sp>
      <p:sp>
        <p:nvSpPr>
          <p:cNvPr id="14" name="Rectangle 13"/>
          <p:cNvSpPr/>
          <p:nvPr/>
        </p:nvSpPr>
        <p:spPr>
          <a:xfrm>
            <a:off x="5161390" y="3398252"/>
            <a:ext cx="1565981" cy="20491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491806" y="6156251"/>
            <a:ext cx="334296" cy="27044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ular Callout 25"/>
          <p:cNvSpPr/>
          <p:nvPr/>
        </p:nvSpPr>
        <p:spPr>
          <a:xfrm>
            <a:off x="7133181" y="4455548"/>
            <a:ext cx="1318438" cy="874839"/>
          </a:xfrm>
          <a:prstGeom prst="wedgeRectCallout">
            <a:avLst>
              <a:gd name="adj1" fmla="val -69675"/>
              <a:gd name="adj2" fmla="val 13248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a:t>
            </a:r>
            <a:r>
              <a:rPr lang="en-US" sz="1600" dirty="0" smtClean="0">
                <a:solidFill>
                  <a:schemeClr val="tx1"/>
                </a:solidFill>
              </a:rPr>
              <a:t>. Click OK to finish cart settings</a:t>
            </a:r>
            <a:endParaRPr lang="en-US" sz="1600" dirty="0">
              <a:solidFill>
                <a:schemeClr val="tx1"/>
              </a:solidFill>
            </a:endParaRPr>
          </a:p>
        </p:txBody>
      </p:sp>
      <p:sp>
        <p:nvSpPr>
          <p:cNvPr id="18" name="Rectangle 17"/>
          <p:cNvSpPr/>
          <p:nvPr/>
        </p:nvSpPr>
        <p:spPr>
          <a:xfrm>
            <a:off x="5184489" y="4809983"/>
            <a:ext cx="1531997" cy="197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092894" y="3974370"/>
            <a:ext cx="755554" cy="22549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041451" y="1745931"/>
            <a:ext cx="930350" cy="30058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3"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38</a:t>
            </a:fld>
            <a:endParaRPr lang="en-US" sz="1400" b="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3460"/>
            <a:ext cx="8378456" cy="731520"/>
          </a:xfrm>
        </p:spPr>
        <p:txBody>
          <a:bodyPr/>
          <a:lstStyle/>
          <a:p>
            <a:r>
              <a:rPr lang="en-US" dirty="0" smtClean="0"/>
              <a:t>Completion of SRM Shoppers Introduction</a:t>
            </a:r>
            <a:endParaRPr lang="en-US" sz="1600" dirty="0"/>
          </a:p>
        </p:txBody>
      </p:sp>
      <p:pic>
        <p:nvPicPr>
          <p:cNvPr id="8" name="Picture 2" descr="C:\Users\delucia.AD\AppData\Local\Microsoft\Windows\Temporary Internet Files\Content.IE5\SUO4Y26Q\MC900433840[1].png"/>
          <p:cNvPicPr>
            <a:picLocks noChangeAspect="1" noChangeArrowheads="1"/>
          </p:cNvPicPr>
          <p:nvPr/>
        </p:nvPicPr>
        <p:blipFill>
          <a:blip r:embed="rId2" cstate="print"/>
          <a:srcRect/>
          <a:stretch>
            <a:fillRect/>
          </a:stretch>
        </p:blipFill>
        <p:spPr bwMode="auto">
          <a:xfrm>
            <a:off x="3487857" y="4145167"/>
            <a:ext cx="2146515" cy="2146515"/>
          </a:xfrm>
          <a:prstGeom prst="rect">
            <a:avLst/>
          </a:prstGeom>
          <a:noFill/>
        </p:spPr>
      </p:pic>
      <p:sp>
        <p:nvSpPr>
          <p:cNvPr id="95233" name="Rectangle 1"/>
          <p:cNvSpPr>
            <a:spLocks noChangeArrowheads="1"/>
          </p:cNvSpPr>
          <p:nvPr/>
        </p:nvSpPr>
        <p:spPr bwMode="auto">
          <a:xfrm>
            <a:off x="339275" y="648709"/>
            <a:ext cx="8084127"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ea typeface="Times New Roman" pitchFamily="18" charset="0"/>
                <a:cs typeface="Arial" pitchFamily="34" charset="0"/>
              </a:rPr>
              <a:t>This completes module SRM_SHO_301 Shoppers Introduction. After completing the Check for Understanding, you should book and complete the second module SRM_SHO_302 Punch-Out Catalogs. </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ea typeface="Times New Roman" pitchFamily="18" charset="0"/>
                <a:cs typeface="Arial" pitchFamily="34" charset="0"/>
              </a:rPr>
              <a:t>Remember, all four modules must be completed and passed in succession to receive the SRM Shopper role:</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a:ea typeface="Times New Roman" pitchFamily="18" charset="0"/>
              <a:cs typeface="Arial" pitchFamily="34" charset="0"/>
            </a:endParaRPr>
          </a:p>
          <a:p>
            <a:pPr lvl="0" eaLnBrk="0" fontAlgn="base" hangingPunct="0">
              <a:spcBef>
                <a:spcPct val="0"/>
              </a:spcBef>
              <a:spcAft>
                <a:spcPct val="0"/>
              </a:spcAft>
            </a:pPr>
            <a:r>
              <a:rPr lang="en-US" sz="2000" dirty="0" smtClean="0">
                <a:ea typeface="Times New Roman" pitchFamily="18" charset="0"/>
                <a:cs typeface="Arial" pitchFamily="34" charset="0"/>
              </a:rPr>
              <a:t>SRM_SHO_301 </a:t>
            </a:r>
            <a:r>
              <a:rPr lang="en-US" sz="2000" dirty="0">
                <a:ea typeface="Times New Roman" pitchFamily="18" charset="0"/>
                <a:cs typeface="Arial" pitchFamily="34" charset="0"/>
              </a:rPr>
              <a:t>SRM Shoppers </a:t>
            </a:r>
            <a:r>
              <a:rPr lang="en-US" sz="2000" dirty="0" smtClean="0">
                <a:ea typeface="Times New Roman" pitchFamily="18" charset="0"/>
                <a:cs typeface="Arial" pitchFamily="34" charset="0"/>
              </a:rPr>
              <a:t>Introduction</a:t>
            </a:r>
            <a:endParaRPr lang="en-US" sz="2000" dirty="0">
              <a:ea typeface="Times New Roman" pitchFamily="18" charset="0"/>
              <a:cs typeface="Arial" pitchFamily="34" charset="0"/>
            </a:endParaRPr>
          </a:p>
          <a:p>
            <a:pPr lvl="0" eaLnBrk="0" fontAlgn="base" hangingPunct="0">
              <a:spcBef>
                <a:spcPct val="0"/>
              </a:spcBef>
              <a:spcAft>
                <a:spcPct val="0"/>
              </a:spcAft>
            </a:pPr>
            <a:r>
              <a:rPr lang="en-US" sz="2000" dirty="0" smtClean="0">
                <a:ea typeface="Times New Roman" pitchFamily="18" charset="0"/>
                <a:cs typeface="Arial" pitchFamily="34" charset="0"/>
              </a:rPr>
              <a:t>SRM_SHO_302 </a:t>
            </a:r>
            <a:r>
              <a:rPr lang="en-US" sz="2000" dirty="0">
                <a:ea typeface="Times New Roman" pitchFamily="18" charset="0"/>
                <a:cs typeface="Arial" pitchFamily="34" charset="0"/>
              </a:rPr>
              <a:t>SRM Punch-out Catalogs</a:t>
            </a:r>
          </a:p>
          <a:p>
            <a:pPr lvl="0" eaLnBrk="0" fontAlgn="base" hangingPunct="0">
              <a:spcBef>
                <a:spcPct val="0"/>
              </a:spcBef>
              <a:spcAft>
                <a:spcPct val="0"/>
              </a:spcAft>
            </a:pPr>
            <a:r>
              <a:rPr lang="en-US" sz="2000" dirty="0" smtClean="0">
                <a:ea typeface="Times New Roman" pitchFamily="18" charset="0"/>
                <a:cs typeface="Arial" pitchFamily="34" charset="0"/>
              </a:rPr>
              <a:t>SRM_SHO_303 </a:t>
            </a:r>
            <a:r>
              <a:rPr lang="en-US" sz="2000" dirty="0">
                <a:ea typeface="Times New Roman" pitchFamily="18" charset="0"/>
                <a:cs typeface="Arial" pitchFamily="34" charset="0"/>
              </a:rPr>
              <a:t>SRM Free Text Carts</a:t>
            </a:r>
          </a:p>
          <a:p>
            <a:pPr lvl="0" eaLnBrk="0" fontAlgn="base" hangingPunct="0">
              <a:spcBef>
                <a:spcPct val="0"/>
              </a:spcBef>
              <a:spcAft>
                <a:spcPct val="0"/>
              </a:spcAft>
            </a:pPr>
            <a:r>
              <a:rPr lang="en-US" sz="2000" dirty="0" smtClean="0">
                <a:ea typeface="Times New Roman" pitchFamily="18" charset="0"/>
                <a:cs typeface="Arial" pitchFamily="34" charset="0"/>
              </a:rPr>
              <a:t>SRM_SHO_304 </a:t>
            </a:r>
            <a:r>
              <a:rPr lang="en-US" sz="2000" dirty="0">
                <a:ea typeface="Times New Roman" pitchFamily="18" charset="0"/>
                <a:cs typeface="Arial" pitchFamily="34" charset="0"/>
              </a:rPr>
              <a:t>SRM Supplementary </a:t>
            </a:r>
            <a:r>
              <a:rPr lang="en-US" sz="2000" dirty="0" smtClean="0">
                <a:ea typeface="Times New Roman" pitchFamily="18" charset="0"/>
                <a:cs typeface="Arial" pitchFamily="34" charset="0"/>
              </a:rPr>
              <a:t>Information </a:t>
            </a:r>
            <a:endParaRPr lang="en-US" sz="2000" dirty="0" smtClean="0">
              <a:solidFill>
                <a:srgbClr val="FF0000"/>
              </a:solidFill>
              <a:ea typeface="Times New Roman" pitchFamily="18" charset="0"/>
              <a:cs typeface="Arial" pitchFamily="34" charset="0"/>
            </a:endParaRPr>
          </a:p>
        </p:txBody>
      </p:sp>
      <p:sp>
        <p:nvSpPr>
          <p:cNvPr id="6"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7"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39</a:t>
            </a:fld>
            <a:endParaRPr lang="en-US" sz="1400" b="0" dirty="0"/>
          </a:p>
        </p:txBody>
      </p:sp>
    </p:spTree>
    <p:extLst>
      <p:ext uri="{BB962C8B-B14F-4D97-AF65-F5344CB8AC3E}">
        <p14:creationId xmlns:p14="http://schemas.microsoft.com/office/powerpoint/2010/main" val="1461135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3460"/>
            <a:ext cx="8378456" cy="731520"/>
          </a:xfrm>
        </p:spPr>
        <p:txBody>
          <a:bodyPr>
            <a:normAutofit/>
          </a:bodyPr>
          <a:lstStyle/>
          <a:p>
            <a:r>
              <a:rPr lang="en-US" dirty="0" smtClean="0"/>
              <a:t>Training Request Form Requirement</a:t>
            </a:r>
          </a:p>
        </p:txBody>
      </p:sp>
      <p:sp>
        <p:nvSpPr>
          <p:cNvPr id="5" name="Rectangle 4"/>
          <p:cNvSpPr/>
          <p:nvPr/>
        </p:nvSpPr>
        <p:spPr>
          <a:xfrm>
            <a:off x="407609" y="666799"/>
            <a:ext cx="8255001" cy="4462760"/>
          </a:xfrm>
          <a:prstGeom prst="rect">
            <a:avLst/>
          </a:prstGeom>
        </p:spPr>
        <p:txBody>
          <a:bodyPr wrap="square" lIns="0" tIns="0" rIns="0" bIns="0">
            <a:spAutoFit/>
          </a:bodyPr>
          <a:lstStyle/>
          <a:p>
            <a:pPr>
              <a:spcAft>
                <a:spcPts val="300"/>
              </a:spcAft>
            </a:pPr>
            <a:r>
              <a:rPr lang="en-US" sz="2000" dirty="0" smtClean="0"/>
              <a:t>A Training Plan Request Form must be completed and approved to receive the Shopper role.</a:t>
            </a:r>
          </a:p>
          <a:p>
            <a:pPr>
              <a:spcAft>
                <a:spcPts val="300"/>
              </a:spcAft>
            </a:pPr>
            <a:endParaRPr lang="en-US" sz="2000" dirty="0"/>
          </a:p>
          <a:p>
            <a:pPr>
              <a:spcAft>
                <a:spcPts val="300"/>
              </a:spcAft>
            </a:pPr>
            <a:r>
              <a:rPr lang="en-US" sz="2000" dirty="0" smtClean="0"/>
              <a:t>A How-To Guide to Establish Departmental Purchasing Roles can be found on the </a:t>
            </a:r>
            <a:r>
              <a:rPr lang="en-US" sz="2000" dirty="0"/>
              <a:t>Purchasing website at: </a:t>
            </a:r>
            <a:r>
              <a:rPr lang="en-US" sz="2000" dirty="0">
                <a:hlinkClick r:id="rId2"/>
              </a:rPr>
              <a:t>http://www.uky.edu/Purchasing</a:t>
            </a:r>
            <a:r>
              <a:rPr lang="en-US" sz="2000" dirty="0" smtClean="0">
                <a:hlinkClick r:id="rId2"/>
              </a:rPr>
              <a:t>/</a:t>
            </a:r>
            <a:r>
              <a:rPr lang="en-US" sz="2000" dirty="0" smtClean="0"/>
              <a:t>.</a:t>
            </a:r>
            <a:r>
              <a:rPr lang="en-US" sz="2000" dirty="0"/>
              <a:t> </a:t>
            </a:r>
            <a:r>
              <a:rPr lang="en-US" sz="2000" dirty="0" smtClean="0"/>
              <a:t>The guide includes an overview of departmental roles, information on Role Combinations, and Steps to Request and Receive Training.</a:t>
            </a:r>
          </a:p>
          <a:p>
            <a:pPr>
              <a:spcAft>
                <a:spcPts val="300"/>
              </a:spcAft>
            </a:pPr>
            <a:endParaRPr lang="en-US" sz="2000" dirty="0"/>
          </a:p>
          <a:p>
            <a:pPr>
              <a:spcAft>
                <a:spcPts val="300"/>
              </a:spcAft>
            </a:pPr>
            <a:r>
              <a:rPr lang="en-US" sz="2000" dirty="0" smtClean="0"/>
              <a:t>In addition to taking and passing this web-based curriculum, an approved Training Request Form must be provided to the Enterprise Applications Group (EAG) to receive the Shopper Role. If you have booked and are taking this course without having completed the Training Plan Request Form, please be sure to complete this to receive the Shopper role and </a:t>
            </a:r>
            <a:r>
              <a:rPr lang="en-US" sz="2000" i="1" dirty="0" smtClean="0"/>
              <a:t>my</a:t>
            </a:r>
            <a:r>
              <a:rPr lang="en-US" sz="2000" dirty="0" smtClean="0"/>
              <a:t>UK tab</a:t>
            </a:r>
            <a:r>
              <a:rPr lang="en-US" sz="2000" dirty="0"/>
              <a:t>. The tab usually appears </a:t>
            </a:r>
            <a:r>
              <a:rPr lang="en-US" sz="2000" dirty="0" smtClean="0"/>
              <a:t>within 24 </a:t>
            </a:r>
            <a:r>
              <a:rPr lang="en-US" sz="2000" dirty="0"/>
              <a:t>to 48 hours after </a:t>
            </a:r>
            <a:r>
              <a:rPr lang="en-US" sz="2000" dirty="0" smtClean="0"/>
              <a:t>completing both requirements.</a:t>
            </a:r>
          </a:p>
        </p:txBody>
      </p:sp>
      <p:sp>
        <p:nvSpPr>
          <p:cNvPr id="6"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7"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4</a:t>
            </a:fld>
            <a:endParaRPr lang="en-US" sz="1400" b="0" dirty="0"/>
          </a:p>
        </p:txBody>
      </p:sp>
    </p:spTree>
    <p:extLst>
      <p:ext uri="{BB962C8B-B14F-4D97-AF65-F5344CB8AC3E}">
        <p14:creationId xmlns:p14="http://schemas.microsoft.com/office/powerpoint/2010/main" val="1689643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4138"/>
            <a:ext cx="8378456" cy="730250"/>
          </a:xfrm>
        </p:spPr>
        <p:txBody>
          <a:bodyPr/>
          <a:lstStyle/>
          <a:p>
            <a:pPr fontAlgn="auto">
              <a:spcAft>
                <a:spcPts val="0"/>
              </a:spcAft>
              <a:defRPr/>
            </a:pPr>
            <a:r>
              <a:rPr lang="en-US" dirty="0" smtClean="0"/>
              <a:t>When is SRM Used?</a:t>
            </a:r>
            <a:endParaRPr sz="1600" dirty="0"/>
          </a:p>
        </p:txBody>
      </p:sp>
      <p:sp>
        <p:nvSpPr>
          <p:cNvPr id="60417" name="Rectangle 1"/>
          <p:cNvSpPr>
            <a:spLocks noChangeArrowheads="1"/>
          </p:cNvSpPr>
          <p:nvPr/>
        </p:nvSpPr>
        <p:spPr bwMode="auto">
          <a:xfrm>
            <a:off x="308344" y="805137"/>
            <a:ext cx="8548321" cy="5016758"/>
          </a:xfrm>
          <a:prstGeom prst="rect">
            <a:avLst/>
          </a:prstGeom>
          <a:noFill/>
          <a:ln w="9525">
            <a:noFill/>
            <a:miter lim="800000"/>
            <a:headEnd/>
            <a:tailEnd/>
          </a:ln>
          <a:effectLst/>
        </p:spPr>
        <p:txBody>
          <a:bodyPr wrap="square" anchor="ctr">
            <a:spAutoFit/>
          </a:bodyPr>
          <a:lstStyle/>
          <a:p>
            <a:pPr eaLnBrk="0" hangingPunct="0">
              <a:defRPr/>
            </a:pPr>
            <a:r>
              <a:rPr lang="en-US" sz="2000" dirty="0" smtClean="0">
                <a:ea typeface="Calibri" pitchFamily="34" charset="0"/>
                <a:cs typeface="Arial" pitchFamily="34" charset="0"/>
              </a:rPr>
              <a:t>Being the formal procurement system for the University, SRM is used for the following purchases:</a:t>
            </a:r>
          </a:p>
          <a:p>
            <a:pPr eaLnBrk="0" hangingPunct="0">
              <a:defRPr/>
            </a:pPr>
            <a:endParaRPr lang="en-US" sz="2000" dirty="0" smtClean="0">
              <a:ea typeface="Calibri" pitchFamily="34" charset="0"/>
              <a:cs typeface="Arial" pitchFamily="34" charset="0"/>
            </a:endParaRPr>
          </a:p>
          <a:p>
            <a:pPr marL="576263" lvl="1" indent="-119063" eaLnBrk="0" hangingPunct="0">
              <a:buFont typeface="Arial" pitchFamily="34" charset="0"/>
              <a:buChar char="•"/>
              <a:defRPr/>
            </a:pPr>
            <a:r>
              <a:rPr lang="en-US" sz="2000" dirty="0">
                <a:ea typeface="Calibri" pitchFamily="34" charset="0"/>
                <a:cs typeface="Arial" pitchFamily="34" charset="0"/>
              </a:rPr>
              <a:t>Highest volume suppliers to the University and for which there are electronic catalogs </a:t>
            </a:r>
            <a:r>
              <a:rPr lang="en-US" sz="2000" dirty="0" smtClean="0">
                <a:ea typeface="Calibri" pitchFamily="34" charset="0"/>
                <a:cs typeface="Arial" pitchFamily="34" charset="0"/>
              </a:rPr>
              <a:t>loaded</a:t>
            </a:r>
            <a:endParaRPr lang="en-US" sz="2000" dirty="0">
              <a:ea typeface="Calibri" pitchFamily="34" charset="0"/>
              <a:cs typeface="Arial" pitchFamily="34" charset="0"/>
            </a:endParaRPr>
          </a:p>
          <a:p>
            <a:pPr marL="576263" lvl="1" indent="-119063" eaLnBrk="0" hangingPunct="0">
              <a:defRPr/>
            </a:pPr>
            <a:endParaRPr lang="en-US" sz="2000" dirty="0" smtClean="0">
              <a:ea typeface="Calibri" pitchFamily="34" charset="0"/>
              <a:cs typeface="Arial" pitchFamily="34" charset="0"/>
            </a:endParaRPr>
          </a:p>
          <a:p>
            <a:pPr marL="576263" lvl="1" indent="-119063" eaLnBrk="0" hangingPunct="0">
              <a:buFont typeface="Arial" pitchFamily="34" charset="0"/>
              <a:buChar char="•"/>
              <a:defRPr/>
            </a:pPr>
            <a:r>
              <a:rPr lang="en-US" sz="2000" dirty="0">
                <a:ea typeface="Calibri" pitchFamily="34" charset="0"/>
                <a:cs typeface="Arial" pitchFamily="34" charset="0"/>
              </a:rPr>
              <a:t>Purchases, regardless of </a:t>
            </a:r>
            <a:r>
              <a:rPr lang="en-US" sz="2000" dirty="0" smtClean="0">
                <a:ea typeface="Calibri" pitchFamily="34" charset="0"/>
                <a:cs typeface="Arial" pitchFamily="34" charset="0"/>
              </a:rPr>
              <a:t>amount, for </a:t>
            </a:r>
            <a:r>
              <a:rPr lang="en-US" sz="2000" dirty="0">
                <a:ea typeface="Calibri" pitchFamily="34" charset="0"/>
                <a:cs typeface="Arial" pitchFamily="34" charset="0"/>
              </a:rPr>
              <a:t>which the procurement card is not the applicable method of </a:t>
            </a:r>
            <a:r>
              <a:rPr lang="en-US" sz="2000" dirty="0" smtClean="0">
                <a:ea typeface="Calibri" pitchFamily="34" charset="0"/>
                <a:cs typeface="Arial" pitchFamily="34" charset="0"/>
              </a:rPr>
              <a:t>purchase or the </a:t>
            </a:r>
            <a:r>
              <a:rPr lang="en-US" sz="2000" dirty="0">
                <a:ea typeface="Calibri" pitchFamily="34" charset="0"/>
                <a:cs typeface="Arial" pitchFamily="34" charset="0"/>
              </a:rPr>
              <a:t>vendor does not accept the procurement </a:t>
            </a:r>
            <a:r>
              <a:rPr lang="en-US" sz="2000" dirty="0" smtClean="0">
                <a:ea typeface="Calibri" pitchFamily="34" charset="0"/>
                <a:cs typeface="Arial" pitchFamily="34" charset="0"/>
              </a:rPr>
              <a:t>card</a:t>
            </a:r>
          </a:p>
          <a:p>
            <a:pPr lvl="1" eaLnBrk="0" hangingPunct="0">
              <a:defRPr/>
            </a:pPr>
            <a:endParaRPr lang="en-US" sz="2000" dirty="0">
              <a:ea typeface="Calibri" pitchFamily="34" charset="0"/>
              <a:cs typeface="Arial" pitchFamily="34" charset="0"/>
            </a:endParaRPr>
          </a:p>
          <a:p>
            <a:pPr marL="576263" lvl="1" indent="-119063" eaLnBrk="0" hangingPunct="0">
              <a:buFont typeface="Arial" pitchFamily="34" charset="0"/>
              <a:buChar char="•"/>
              <a:defRPr/>
            </a:pPr>
            <a:r>
              <a:rPr lang="en-US" sz="2000" dirty="0" smtClean="0">
                <a:ea typeface="Calibri" pitchFamily="34" charset="0"/>
                <a:cs typeface="Arial" pitchFamily="34" charset="0"/>
              </a:rPr>
              <a:t>Any purchase, regardless of amount, that involves written agreements</a:t>
            </a:r>
          </a:p>
          <a:p>
            <a:pPr marL="576263" lvl="1" indent="-119063" eaLnBrk="0" hangingPunct="0">
              <a:defRPr/>
            </a:pPr>
            <a:endParaRPr lang="en-US" sz="2000" dirty="0" smtClean="0">
              <a:ea typeface="Calibri" pitchFamily="34" charset="0"/>
              <a:cs typeface="Arial" pitchFamily="34" charset="0"/>
            </a:endParaRPr>
          </a:p>
          <a:p>
            <a:pPr marL="576263" lvl="1" indent="-119063" eaLnBrk="0" hangingPunct="0">
              <a:buFont typeface="Arial" pitchFamily="34" charset="0"/>
              <a:buChar char="•"/>
              <a:defRPr/>
            </a:pPr>
            <a:r>
              <a:rPr lang="en-US" sz="2000" dirty="0" smtClean="0">
                <a:ea typeface="Calibri" pitchFamily="34" charset="0"/>
                <a:cs typeface="Arial" pitchFamily="34" charset="0"/>
              </a:rPr>
              <a:t>Commodities having special conditions or nature (e.g., personal service contracts, leases, licensed goods, etc.)</a:t>
            </a:r>
          </a:p>
          <a:p>
            <a:pPr marL="576263" lvl="1" indent="-119063" eaLnBrk="0" hangingPunct="0">
              <a:defRPr/>
            </a:pPr>
            <a:endParaRPr lang="en-US" sz="2000" dirty="0" smtClean="0">
              <a:ea typeface="Calibri" pitchFamily="34" charset="0"/>
              <a:cs typeface="Arial" pitchFamily="34" charset="0"/>
            </a:endParaRPr>
          </a:p>
          <a:p>
            <a:pPr marL="576263" lvl="1" indent="-119063" eaLnBrk="0" hangingPunct="0">
              <a:buFont typeface="Arial" pitchFamily="34" charset="0"/>
              <a:buChar char="•"/>
              <a:defRPr/>
            </a:pPr>
            <a:r>
              <a:rPr lang="en-US" sz="2000" dirty="0" smtClean="0">
                <a:ea typeface="Calibri" pitchFamily="34" charset="0"/>
                <a:cs typeface="Arial" pitchFamily="34" charset="0"/>
              </a:rPr>
              <a:t>Purchase of capital equipment (i.e., &gt; $5000 cost per piece)</a:t>
            </a:r>
          </a:p>
        </p:txBody>
      </p:sp>
      <p:sp>
        <p:nvSpPr>
          <p:cNvPr id="5"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6"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5</a:t>
            </a:fld>
            <a:endParaRPr lang="en-US" sz="1400" b="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4138"/>
            <a:ext cx="8378456" cy="730250"/>
          </a:xfrm>
        </p:spPr>
        <p:txBody>
          <a:bodyPr/>
          <a:lstStyle/>
          <a:p>
            <a:pPr fontAlgn="auto">
              <a:spcAft>
                <a:spcPts val="0"/>
              </a:spcAft>
              <a:defRPr/>
            </a:pPr>
            <a:r>
              <a:rPr lang="en-US" dirty="0" smtClean="0"/>
              <a:t>How SRM Differs from Other Purchase Methods</a:t>
            </a:r>
            <a:endParaRPr sz="1600" dirty="0"/>
          </a:p>
        </p:txBody>
      </p:sp>
      <p:sp>
        <p:nvSpPr>
          <p:cNvPr id="60417" name="Rectangle 1"/>
          <p:cNvSpPr>
            <a:spLocks noChangeArrowheads="1"/>
          </p:cNvSpPr>
          <p:nvPr/>
        </p:nvSpPr>
        <p:spPr bwMode="auto">
          <a:xfrm>
            <a:off x="308344" y="766477"/>
            <a:ext cx="8644269" cy="5632311"/>
          </a:xfrm>
          <a:prstGeom prst="rect">
            <a:avLst/>
          </a:prstGeom>
          <a:noFill/>
          <a:ln w="9525">
            <a:noFill/>
            <a:miter lim="800000"/>
            <a:headEnd/>
            <a:tailEnd/>
          </a:ln>
          <a:effectLst/>
        </p:spPr>
        <p:txBody>
          <a:bodyPr wrap="square" anchor="ctr">
            <a:spAutoFit/>
          </a:bodyPr>
          <a:lstStyle/>
          <a:p>
            <a:pPr eaLnBrk="0" hangingPunct="0">
              <a:defRPr/>
            </a:pPr>
            <a:r>
              <a:rPr lang="en-US" sz="2000" dirty="0" smtClean="0">
                <a:ea typeface="Calibri" pitchFamily="34" charset="0"/>
                <a:cs typeface="Arial" pitchFamily="34" charset="0"/>
              </a:rPr>
              <a:t>SRM differs from other purchase methods for which departments have delegated authority.</a:t>
            </a:r>
          </a:p>
          <a:p>
            <a:pPr eaLnBrk="0" hangingPunct="0">
              <a:defRPr/>
            </a:pPr>
            <a:endParaRPr lang="en-US" sz="2000" dirty="0" smtClean="0">
              <a:ea typeface="Calibri" pitchFamily="34" charset="0"/>
              <a:cs typeface="Arial" pitchFamily="34" charset="0"/>
            </a:endParaRPr>
          </a:p>
          <a:p>
            <a:pPr eaLnBrk="0" hangingPunct="0">
              <a:defRPr/>
            </a:pPr>
            <a:r>
              <a:rPr lang="en-US" sz="2000" b="1" dirty="0" smtClean="0">
                <a:ea typeface="Calibri" pitchFamily="34" charset="0"/>
                <a:cs typeface="Arial" pitchFamily="34" charset="0"/>
              </a:rPr>
              <a:t>1. Procurement card </a:t>
            </a:r>
            <a:r>
              <a:rPr lang="en-US" sz="2000" dirty="0" smtClean="0">
                <a:ea typeface="Calibri" pitchFamily="34" charset="0"/>
                <a:cs typeface="Arial" pitchFamily="34" charset="0"/>
              </a:rPr>
              <a:t>– Generally used for purchase of:</a:t>
            </a:r>
          </a:p>
          <a:p>
            <a:pPr eaLnBrk="0" hangingPunct="0">
              <a:defRPr/>
            </a:pPr>
            <a:endParaRPr lang="en-US" sz="2000" dirty="0" smtClean="0">
              <a:ea typeface="Calibri" pitchFamily="34" charset="0"/>
              <a:cs typeface="Arial" pitchFamily="34" charset="0"/>
            </a:endParaRPr>
          </a:p>
          <a:p>
            <a:pPr marL="576263" lvl="1" indent="-119063" eaLnBrk="0" hangingPunct="0">
              <a:buFont typeface="Arial" pitchFamily="34" charset="0"/>
              <a:buChar char="•"/>
              <a:defRPr/>
            </a:pPr>
            <a:r>
              <a:rPr lang="en-US" sz="2000" dirty="0" smtClean="0">
                <a:ea typeface="Calibri" pitchFamily="34" charset="0"/>
                <a:cs typeface="Arial" pitchFamily="34" charset="0"/>
              </a:rPr>
              <a:t>Most small-dollar operational goods and services other than those available from SRM e-catalogs</a:t>
            </a:r>
          </a:p>
          <a:p>
            <a:pPr marL="576263" lvl="1" indent="-119063" eaLnBrk="0" hangingPunct="0">
              <a:buFont typeface="Arial" pitchFamily="34" charset="0"/>
              <a:buChar char="•"/>
              <a:defRPr/>
            </a:pPr>
            <a:r>
              <a:rPr lang="en-US" sz="2000" dirty="0" smtClean="0">
                <a:ea typeface="Calibri" pitchFamily="34" charset="0"/>
                <a:cs typeface="Arial" pitchFamily="34" charset="0"/>
              </a:rPr>
              <a:t>Other orders with total cost &lt; $5000</a:t>
            </a:r>
          </a:p>
          <a:p>
            <a:pPr marL="576263" lvl="1" indent="-119063" eaLnBrk="0" hangingPunct="0">
              <a:buFont typeface="Arial" pitchFamily="34" charset="0"/>
              <a:buChar char="•"/>
              <a:defRPr/>
            </a:pPr>
            <a:r>
              <a:rPr lang="en-US" sz="2000" dirty="0" smtClean="0">
                <a:ea typeface="Calibri" pitchFamily="34" charset="0"/>
                <a:cs typeface="Arial" pitchFamily="34" charset="0"/>
              </a:rPr>
              <a:t>Equipment with item cost &lt; $5000</a:t>
            </a:r>
            <a:r>
              <a:rPr lang="en-US" sz="2000" dirty="0">
                <a:ea typeface="Calibri" pitchFamily="34" charset="0"/>
                <a:cs typeface="Arial" pitchFamily="34" charset="0"/>
              </a:rPr>
              <a:t> </a:t>
            </a:r>
            <a:r>
              <a:rPr lang="en-US" sz="2000" dirty="0" smtClean="0">
                <a:ea typeface="Calibri" pitchFamily="34" charset="0"/>
                <a:cs typeface="Arial" pitchFamily="34" charset="0"/>
              </a:rPr>
              <a:t>per piece</a:t>
            </a:r>
          </a:p>
          <a:p>
            <a:pPr marL="576263" lvl="1" indent="-119063" eaLnBrk="0" hangingPunct="0">
              <a:buFont typeface="Arial" pitchFamily="34" charset="0"/>
              <a:buChar char="•"/>
              <a:defRPr/>
            </a:pPr>
            <a:r>
              <a:rPr lang="en-US" sz="2000" dirty="0" smtClean="0">
                <a:ea typeface="Calibri" pitchFamily="34" charset="0"/>
                <a:cs typeface="Arial" pitchFamily="34" charset="0"/>
              </a:rPr>
              <a:t>General goods and services involving no special conditions or written agreements</a:t>
            </a:r>
          </a:p>
          <a:p>
            <a:pPr eaLnBrk="0" hangingPunct="0">
              <a:defRPr/>
            </a:pPr>
            <a:endParaRPr lang="en-US" sz="2000" dirty="0" smtClean="0">
              <a:ea typeface="Calibri" pitchFamily="34" charset="0"/>
              <a:cs typeface="Arial" pitchFamily="34" charset="0"/>
            </a:endParaRPr>
          </a:p>
          <a:p>
            <a:pPr eaLnBrk="0" hangingPunct="0">
              <a:defRPr/>
            </a:pPr>
            <a:r>
              <a:rPr lang="en-US" sz="2000" b="1" dirty="0" smtClean="0">
                <a:ea typeface="Calibri" pitchFamily="34" charset="0"/>
                <a:cs typeface="Arial" pitchFamily="34" charset="0"/>
              </a:rPr>
              <a:t>2. Payment Request Document (PRD) </a:t>
            </a:r>
            <a:r>
              <a:rPr lang="en-US" sz="2000" dirty="0" smtClean="0">
                <a:ea typeface="Calibri" pitchFamily="34" charset="0"/>
                <a:cs typeface="Arial" pitchFamily="34" charset="0"/>
              </a:rPr>
              <a:t>– Used for processing payments for select goods and services that are usually of a discretionary nature or for which little or no Purchasing policy applies, e.g., speaker fees, government fees, awards, patient reimbursements, etc.</a:t>
            </a:r>
          </a:p>
          <a:p>
            <a:pPr eaLnBrk="0" hangingPunct="0">
              <a:defRPr/>
            </a:pPr>
            <a:endParaRPr lang="en-US" sz="2000" dirty="0" smtClean="0">
              <a:ea typeface="Calibri" pitchFamily="34" charset="0"/>
              <a:cs typeface="Arial" pitchFamily="34" charset="0"/>
            </a:endParaRPr>
          </a:p>
          <a:p>
            <a:pPr eaLnBrk="0" hangingPunct="0">
              <a:defRPr/>
            </a:pPr>
            <a:r>
              <a:rPr lang="en-US" sz="2000" dirty="0" smtClean="0">
                <a:ea typeface="Calibri" pitchFamily="34" charset="0"/>
                <a:cs typeface="Arial" pitchFamily="34" charset="0"/>
              </a:rPr>
              <a:t>Accounts Payable holds responsibility for the PRD program. </a:t>
            </a:r>
          </a:p>
        </p:txBody>
      </p:sp>
      <p:sp>
        <p:nvSpPr>
          <p:cNvPr id="5"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6"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6</a:t>
            </a:fld>
            <a:endParaRPr lang="en-US" sz="1400"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18977" y="87085"/>
            <a:ext cx="8367823" cy="731520"/>
          </a:xfrm>
        </p:spPr>
        <p:txBody>
          <a:bodyPr/>
          <a:lstStyle/>
          <a:p>
            <a:pPr eaLnBrk="1" hangingPunct="1">
              <a:defRPr/>
            </a:pPr>
            <a:r>
              <a:rPr lang="en-US" dirty="0" smtClean="0"/>
              <a:t>How Do I Know SRM is the </a:t>
            </a:r>
            <a:r>
              <a:rPr lang="en-US" dirty="0"/>
              <a:t>R</a:t>
            </a:r>
            <a:r>
              <a:rPr lang="en-US" dirty="0" smtClean="0"/>
              <a:t>ight Method?</a:t>
            </a:r>
          </a:p>
        </p:txBody>
      </p:sp>
      <p:sp>
        <p:nvSpPr>
          <p:cNvPr id="6"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7" name="Slide Number Placeholder 8"/>
          <p:cNvSpPr txBox="1">
            <a:spLocks/>
          </p:cNvSpPr>
          <p:nvPr/>
        </p:nvSpPr>
        <p:spPr>
          <a:xfrm>
            <a:off x="8585200" y="6479719"/>
            <a:ext cx="551534"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68EC4A6-E647-4353-9968-083367511F4C}" type="slidenum">
              <a:rPr lang="en-US" sz="1400" smtClean="0"/>
              <a:pPr algn="ctr">
                <a:defRPr/>
              </a:pPr>
              <a:t>7</a:t>
            </a:fld>
            <a:endParaRPr lang="en-US" sz="1400" dirty="0"/>
          </a:p>
        </p:txBody>
      </p:sp>
      <p:sp>
        <p:nvSpPr>
          <p:cNvPr id="9" name="Rectangle 8"/>
          <p:cNvSpPr/>
          <p:nvPr/>
        </p:nvSpPr>
        <p:spPr>
          <a:xfrm>
            <a:off x="254675" y="704705"/>
            <a:ext cx="8591106" cy="923330"/>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a:effectLst>
                  <a:outerShdw blurRad="38100" dist="38100" dir="2700000" algn="tl">
                    <a:srgbClr val="000000">
                      <a:alpha val="43137"/>
                    </a:srgbClr>
                  </a:outerShdw>
                </a:effectLst>
              </a:rPr>
              <a:t>The Purchasing / AP Quick Reference specifies the correct method by commodity type and can be found on the Purchasing website at: </a:t>
            </a:r>
          </a:p>
          <a:p>
            <a:pPr algn="ctr"/>
            <a:r>
              <a:rPr lang="en-US" b="1" dirty="0">
                <a:effectLst>
                  <a:outerShdw blurRad="38100" dist="38100" dir="2700000" algn="tl">
                    <a:srgbClr val="000000">
                      <a:alpha val="43137"/>
                    </a:srgbClr>
                  </a:outerShdw>
                </a:effectLst>
                <a:hlinkClick r:id="rId4"/>
              </a:rPr>
              <a:t>http://</a:t>
            </a:r>
            <a:r>
              <a:rPr lang="en-US" b="1" dirty="0" smtClean="0">
                <a:effectLst>
                  <a:outerShdw blurRad="38100" dist="38100" dir="2700000" algn="tl">
                    <a:srgbClr val="000000">
                      <a:alpha val="43137"/>
                    </a:srgbClr>
                  </a:outerShdw>
                </a:effectLst>
                <a:hlinkClick r:id="rId4"/>
              </a:rPr>
              <a:t>www.uky.edu/Purchasing/</a:t>
            </a:r>
            <a:r>
              <a:rPr lang="en-US" b="1" dirty="0" smtClean="0">
                <a:effectLst>
                  <a:outerShdw blurRad="38100" dist="38100" dir="2700000" algn="tl">
                    <a:srgbClr val="000000">
                      <a:alpha val="43137"/>
                    </a:srgbClr>
                  </a:outerShdw>
                </a:effectLst>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135" y="1754337"/>
            <a:ext cx="7330003" cy="4667727"/>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29609" y="87085"/>
            <a:ext cx="8357191" cy="731520"/>
          </a:xfrm>
        </p:spPr>
        <p:txBody>
          <a:bodyPr/>
          <a:lstStyle/>
          <a:p>
            <a:pPr eaLnBrk="1" hangingPunct="1">
              <a:defRPr/>
            </a:pPr>
            <a:r>
              <a:rPr lang="en-US" dirty="0" smtClean="0"/>
              <a:t>SRM Roles</a:t>
            </a:r>
          </a:p>
        </p:txBody>
      </p:sp>
      <p:sp>
        <p:nvSpPr>
          <p:cNvPr id="17412" name="Rectangle 3"/>
          <p:cNvSpPr>
            <a:spLocks noGrp="1" noChangeArrowheads="1"/>
          </p:cNvSpPr>
          <p:nvPr>
            <p:ph type="body" idx="1"/>
          </p:nvPr>
        </p:nvSpPr>
        <p:spPr>
          <a:xfrm>
            <a:off x="228600" y="990600"/>
            <a:ext cx="8610600" cy="5410200"/>
          </a:xfrm>
        </p:spPr>
        <p:txBody>
          <a:bodyPr>
            <a:noAutofit/>
          </a:bodyPr>
          <a:lstStyle/>
          <a:p>
            <a:pPr lvl="1" eaLnBrk="1" hangingPunct="1">
              <a:buNone/>
            </a:pPr>
            <a:endParaRPr lang="en-US" sz="2000" dirty="0" smtClean="0"/>
          </a:p>
          <a:p>
            <a:pPr lvl="1" eaLnBrk="1" hangingPunct="1"/>
            <a:endParaRPr lang="en-US" sz="2000" dirty="0" smtClean="0"/>
          </a:p>
        </p:txBody>
      </p:sp>
      <p:sp>
        <p:nvSpPr>
          <p:cNvPr id="8" name="TextBox 7"/>
          <p:cNvSpPr txBox="1"/>
          <p:nvPr/>
        </p:nvSpPr>
        <p:spPr>
          <a:xfrm>
            <a:off x="404784" y="901584"/>
            <a:ext cx="8242827" cy="646331"/>
          </a:xfrm>
          <a:prstGeom prst="rect">
            <a:avLst/>
          </a:prstGeom>
          <a:noFill/>
        </p:spPr>
        <p:txBody>
          <a:bodyPr wrap="square" rtlCol="0">
            <a:spAutoFit/>
          </a:bodyPr>
          <a:lstStyle/>
          <a:p>
            <a:endParaRPr lang="en-US" dirty="0" smtClean="0"/>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564930845"/>
              </p:ext>
            </p:extLst>
          </p:nvPr>
        </p:nvGraphicFramePr>
        <p:xfrm>
          <a:off x="284268" y="756625"/>
          <a:ext cx="8481848" cy="5322988"/>
        </p:xfrm>
        <a:graphic>
          <a:graphicData uri="http://schemas.openxmlformats.org/drawingml/2006/table">
            <a:tbl>
              <a:tblPr firstRow="1" bandRow="1">
                <a:tableStyleId>{5C22544A-7EE6-4342-B048-85BDC9FD1C3A}</a:tableStyleId>
              </a:tblPr>
              <a:tblGrid>
                <a:gridCol w="1786760"/>
                <a:gridCol w="1471448"/>
                <a:gridCol w="3331779"/>
                <a:gridCol w="1891861"/>
              </a:tblGrid>
              <a:tr h="893105">
                <a:tc>
                  <a:txBody>
                    <a:bodyPr/>
                    <a:lstStyle/>
                    <a:p>
                      <a:pPr algn="ctr"/>
                      <a:r>
                        <a:rPr lang="en-US" dirty="0" smtClean="0"/>
                        <a:t>Level</a:t>
                      </a:r>
                      <a:endParaRPr lang="en-US" dirty="0"/>
                    </a:p>
                  </a:txBody>
                  <a:tcPr anchor="ctr"/>
                </a:tc>
                <a:tc>
                  <a:txBody>
                    <a:bodyPr/>
                    <a:lstStyle/>
                    <a:p>
                      <a:pPr algn="ctr"/>
                      <a:r>
                        <a:rPr lang="en-US" baseline="0" dirty="0" smtClean="0"/>
                        <a:t>SRM Role</a:t>
                      </a:r>
                      <a:endParaRPr lang="en-US" dirty="0"/>
                    </a:p>
                  </a:txBody>
                  <a:tcPr anchor="ctr"/>
                </a:tc>
                <a:tc>
                  <a:txBody>
                    <a:bodyPr/>
                    <a:lstStyle/>
                    <a:p>
                      <a:pPr algn="ctr"/>
                      <a:r>
                        <a:rPr lang="en-US" dirty="0" smtClean="0"/>
                        <a:t>Role</a:t>
                      </a:r>
                      <a:r>
                        <a:rPr lang="en-US" baseline="0" dirty="0" smtClean="0"/>
                        <a:t> Description</a:t>
                      </a:r>
                    </a:p>
                    <a:p>
                      <a:pPr algn="ctr"/>
                      <a:endParaRPr lang="en-US" dirty="0"/>
                    </a:p>
                  </a:txBody>
                  <a:tcPr anchor="ctr"/>
                </a:tc>
                <a:tc>
                  <a:txBody>
                    <a:bodyPr/>
                    <a:lstStyle/>
                    <a:p>
                      <a:pPr algn="ctr"/>
                      <a:r>
                        <a:rPr lang="en-US" dirty="0" smtClean="0"/>
                        <a:t>Corresponding SRM document type</a:t>
                      </a:r>
                    </a:p>
                  </a:txBody>
                  <a:tcPr anchor="ctr"/>
                </a:tc>
              </a:tr>
              <a:tr h="1161036">
                <a:tc>
                  <a:txBody>
                    <a:bodyPr/>
                    <a:lstStyle/>
                    <a:p>
                      <a:pPr algn="ctr"/>
                      <a:r>
                        <a:rPr lang="en-US" sz="1800" b="0" dirty="0" smtClean="0">
                          <a:solidFill>
                            <a:srgbClr val="FF0000"/>
                          </a:solidFill>
                        </a:rPr>
                        <a:t>Department</a:t>
                      </a:r>
                      <a:endParaRPr lang="en-US" sz="1800" b="0" dirty="0">
                        <a:solidFill>
                          <a:srgbClr val="FF0000"/>
                        </a:solidFill>
                      </a:endParaRPr>
                    </a:p>
                  </a:txBody>
                  <a:tcPr anchor="ctr"/>
                </a:tc>
                <a:tc>
                  <a:txBody>
                    <a:bodyPr/>
                    <a:lstStyle/>
                    <a:p>
                      <a:pPr algn="ctr"/>
                      <a:r>
                        <a:rPr lang="en-US" sz="1800" b="0" dirty="0" smtClean="0">
                          <a:solidFill>
                            <a:srgbClr val="FF0000"/>
                          </a:solidFill>
                        </a:rPr>
                        <a:t>Shopper</a:t>
                      </a:r>
                      <a:endParaRPr lang="en-US" sz="1800"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FF0000"/>
                          </a:solidFill>
                        </a:rPr>
                        <a:t>Responsible for creating a “Shopping Cart” to purchase goods and/or services from a particular supplier</a:t>
                      </a:r>
                      <a:endParaRPr lang="en-US" b="0" dirty="0">
                        <a:solidFill>
                          <a:srgbClr val="FF0000"/>
                        </a:solidFill>
                      </a:endParaRPr>
                    </a:p>
                  </a:txBody>
                  <a:tcPr anchor="ctr"/>
                </a:tc>
                <a:tc>
                  <a:txBody>
                    <a:bodyPr/>
                    <a:lstStyle/>
                    <a:p>
                      <a:pPr algn="ctr"/>
                      <a:r>
                        <a:rPr lang="en-US" sz="1800" b="0" dirty="0" smtClean="0">
                          <a:solidFill>
                            <a:srgbClr val="FF0000"/>
                          </a:solidFill>
                        </a:rPr>
                        <a:t>Shopping Cart</a:t>
                      </a:r>
                      <a:endParaRPr lang="en-US" sz="1800" b="0" dirty="0">
                        <a:solidFill>
                          <a:srgbClr val="FF0000"/>
                        </a:solidFill>
                      </a:endParaRPr>
                    </a:p>
                  </a:txBody>
                  <a:tcPr anchor="ctr"/>
                </a:tc>
              </a:tr>
              <a:tr h="748708">
                <a:tc>
                  <a:txBody>
                    <a:bodyPr/>
                    <a:lstStyle/>
                    <a:p>
                      <a:pPr algn="ctr"/>
                      <a:r>
                        <a:rPr lang="en-US" sz="1800" b="0" dirty="0" smtClean="0"/>
                        <a:t>Department / College / Unit</a:t>
                      </a:r>
                      <a:endParaRPr lang="en-US" sz="1800" b="0" dirty="0"/>
                    </a:p>
                  </a:txBody>
                  <a:tcPr anchor="ctr"/>
                </a:tc>
                <a:tc>
                  <a:txBody>
                    <a:bodyPr/>
                    <a:lstStyle/>
                    <a:p>
                      <a:pPr algn="ctr"/>
                      <a:r>
                        <a:rPr lang="en-US" sz="1800" b="0" dirty="0" smtClean="0"/>
                        <a:t>Approver</a:t>
                      </a:r>
                      <a:endParaRPr lang="en-US" sz="1800" b="0" dirty="0"/>
                    </a:p>
                  </a:txBody>
                  <a:tcPr anchor="ctr"/>
                </a:tc>
                <a:tc>
                  <a:txBody>
                    <a:bodyPr/>
                    <a:lstStyle/>
                    <a:p>
                      <a:pPr algn="ctr"/>
                      <a:r>
                        <a:rPr lang="en-US" b="0" dirty="0" smtClean="0"/>
                        <a:t>Approves Shopping Carts for their department or area</a:t>
                      </a:r>
                      <a:endParaRPr lang="en-US" b="0" dirty="0"/>
                    </a:p>
                  </a:txBody>
                  <a:tcPr anchor="ctr"/>
                </a:tc>
                <a:tc>
                  <a:txBody>
                    <a:bodyPr/>
                    <a:lstStyle/>
                    <a:p>
                      <a:pPr algn="ctr"/>
                      <a:r>
                        <a:rPr lang="en-US" sz="1800" b="0" dirty="0" smtClean="0"/>
                        <a:t>--</a:t>
                      </a:r>
                      <a:endParaRPr lang="en-US" sz="1800" b="0" dirty="0"/>
                    </a:p>
                  </a:txBody>
                  <a:tcPr anchor="ctr"/>
                </a:tc>
              </a:tr>
              <a:tr h="8696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Purchasing</a:t>
                      </a:r>
                    </a:p>
                    <a:p>
                      <a:pPr algn="ctr"/>
                      <a:endParaRPr lang="en-US" sz="1800"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Buyer</a:t>
                      </a:r>
                    </a:p>
                    <a:p>
                      <a:pPr algn="ctr"/>
                      <a:endParaRPr lang="en-US" sz="1800"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Responsible</a:t>
                      </a:r>
                      <a:r>
                        <a:rPr lang="en-US" b="0" baseline="0" dirty="0" smtClean="0"/>
                        <a:t> for university-wide contracting processes for purchase of commodities</a:t>
                      </a:r>
                      <a:endParaRPr lang="en-US"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Purchase</a:t>
                      </a:r>
                      <a:r>
                        <a:rPr lang="en-US" sz="1800" b="0" baseline="0" dirty="0" smtClean="0"/>
                        <a:t> Order</a:t>
                      </a:r>
                      <a:endParaRPr lang="en-US" sz="1800" b="0" dirty="0" smtClean="0"/>
                    </a:p>
                    <a:p>
                      <a:pPr algn="ctr"/>
                      <a:endParaRPr lang="en-US" sz="1800" b="0" dirty="0">
                        <a:solidFill>
                          <a:srgbClr val="FF0000"/>
                        </a:solidFill>
                      </a:endParaRPr>
                    </a:p>
                  </a:txBody>
                  <a:tcPr anchor="ctr"/>
                </a:tc>
              </a:tr>
              <a:tr h="800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Department</a:t>
                      </a:r>
                      <a:endParaRPr lang="en-US" sz="18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Confirmer</a:t>
                      </a:r>
                      <a:endParaRPr lang="en-US" sz="18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Confirms physical receipt of goods</a:t>
                      </a:r>
                      <a:r>
                        <a:rPr lang="en-US" b="0" baseline="0" dirty="0" smtClean="0">
                          <a:solidFill>
                            <a:schemeClr val="tx1"/>
                          </a:solidFill>
                        </a:rPr>
                        <a:t> in satisfactory condition</a:t>
                      </a:r>
                      <a:endParaRPr lang="en-US"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Goods</a:t>
                      </a:r>
                      <a:r>
                        <a:rPr lang="en-US" sz="1800" b="0" baseline="0" dirty="0" smtClean="0">
                          <a:solidFill>
                            <a:schemeClr val="tx1"/>
                          </a:solidFill>
                        </a:rPr>
                        <a:t> Confirmation</a:t>
                      </a:r>
                      <a:endParaRPr lang="en-US" sz="1800" b="0" dirty="0">
                        <a:solidFill>
                          <a:schemeClr val="tx1"/>
                        </a:solidFill>
                      </a:endParaRPr>
                    </a:p>
                  </a:txBody>
                  <a:tcPr anchor="ctr"/>
                </a:tc>
              </a:tr>
              <a:tr h="756499">
                <a:tc>
                  <a:txBody>
                    <a:bodyPr/>
                    <a:lstStyle/>
                    <a:p>
                      <a:pPr algn="ctr"/>
                      <a:r>
                        <a:rPr lang="en-US" sz="1800" b="0" dirty="0" smtClean="0"/>
                        <a:t>Accounts Payable</a:t>
                      </a:r>
                      <a:endParaRPr lang="en-US" sz="1800" b="0" dirty="0"/>
                    </a:p>
                  </a:txBody>
                  <a:tcPr anchor="ctr"/>
                </a:tc>
                <a:tc>
                  <a:txBody>
                    <a:bodyPr/>
                    <a:lstStyle/>
                    <a:p>
                      <a:pPr algn="ctr"/>
                      <a:r>
                        <a:rPr lang="en-US" sz="1800" b="0" dirty="0" smtClean="0"/>
                        <a:t>--</a:t>
                      </a:r>
                      <a:endParaRPr lang="en-US" sz="1800" b="0" dirty="0"/>
                    </a:p>
                  </a:txBody>
                  <a:tcPr anchor="ctr"/>
                </a:tc>
                <a:tc>
                  <a:txBody>
                    <a:bodyPr/>
                    <a:lstStyle/>
                    <a:p>
                      <a:pPr algn="ctr"/>
                      <a:r>
                        <a:rPr lang="en-US" b="0" dirty="0" smtClean="0"/>
                        <a:t>Posts invoices</a:t>
                      </a:r>
                      <a:r>
                        <a:rPr lang="en-US" b="0" baseline="0" dirty="0" smtClean="0"/>
                        <a:t> against purchase orders</a:t>
                      </a:r>
                      <a:endParaRPr lang="en-US" b="0" dirty="0"/>
                    </a:p>
                  </a:txBody>
                  <a:tcPr anchor="ctr"/>
                </a:tc>
                <a:tc>
                  <a:txBody>
                    <a:bodyPr/>
                    <a:lstStyle/>
                    <a:p>
                      <a:pPr algn="ctr"/>
                      <a:r>
                        <a:rPr lang="en-US" sz="1800" b="0" dirty="0" smtClean="0"/>
                        <a:t>Invoice Receipt</a:t>
                      </a:r>
                      <a:endParaRPr lang="en-US" sz="1800" b="0" dirty="0"/>
                    </a:p>
                  </a:txBody>
                  <a:tcPr anchor="ctr"/>
                </a:tc>
              </a:tr>
            </a:tbl>
          </a:graphicData>
        </a:graphic>
      </p:graphicFrame>
      <p:sp>
        <p:nvSpPr>
          <p:cNvPr id="7"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0" name="Slide Number Placeholder 8"/>
          <p:cNvSpPr txBox="1">
            <a:spLocks/>
          </p:cNvSpPr>
          <p:nvPr/>
        </p:nvSpPr>
        <p:spPr>
          <a:xfrm>
            <a:off x="8585200" y="6479719"/>
            <a:ext cx="551534"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68EC4A6-E647-4353-9968-083367511F4C}" type="slidenum">
              <a:rPr lang="en-US" sz="1400" smtClean="0"/>
              <a:pPr algn="ctr">
                <a:defRPr/>
              </a:pPr>
              <a:t>8</a:t>
            </a:fld>
            <a:endParaRPr lang="en-US" sz="1400"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29608" y="83460"/>
            <a:ext cx="8357191" cy="731520"/>
          </a:xfrm>
        </p:spPr>
        <p:txBody>
          <a:bodyPr/>
          <a:lstStyle/>
          <a:p>
            <a:r>
              <a:rPr lang="en-US" dirty="0" smtClean="0"/>
              <a:t>Role Combinations</a:t>
            </a:r>
          </a:p>
        </p:txBody>
      </p:sp>
      <p:grpSp>
        <p:nvGrpSpPr>
          <p:cNvPr id="2" name="Group 9"/>
          <p:cNvGrpSpPr/>
          <p:nvPr/>
        </p:nvGrpSpPr>
        <p:grpSpPr>
          <a:xfrm>
            <a:off x="276447" y="737363"/>
            <a:ext cx="8591106" cy="5550242"/>
            <a:chOff x="276447" y="737363"/>
            <a:chExt cx="8591106" cy="5550242"/>
          </a:xfrm>
        </p:grpSpPr>
        <p:sp>
          <p:nvSpPr>
            <p:cNvPr id="8" name="TextBox 7"/>
            <p:cNvSpPr txBox="1"/>
            <p:nvPr/>
          </p:nvSpPr>
          <p:spPr>
            <a:xfrm>
              <a:off x="404785" y="901585"/>
              <a:ext cx="8242827" cy="646331"/>
            </a:xfrm>
            <a:prstGeom prst="rect">
              <a:avLst/>
            </a:prstGeom>
            <a:noFill/>
          </p:spPr>
          <p:txBody>
            <a:bodyPr wrap="square" rtlCol="0">
              <a:spAutoFit/>
            </a:bodyPr>
            <a:lstStyle/>
            <a:p>
              <a:endParaRPr lang="en-US" dirty="0" smtClean="0"/>
            </a:p>
            <a:p>
              <a:endParaRPr lang="en-US" dirty="0"/>
            </a:p>
          </p:txBody>
        </p:sp>
        <p:sp>
          <p:nvSpPr>
            <p:cNvPr id="12" name="Rectangle 11"/>
            <p:cNvSpPr/>
            <p:nvPr/>
          </p:nvSpPr>
          <p:spPr>
            <a:xfrm>
              <a:off x="276447" y="737363"/>
              <a:ext cx="8591106" cy="923330"/>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In order to maintain checks and balances there is a limit on the number and structure of roles any one person may hold. The following matrix shows all permissible combinations for various procurement roles within </a:t>
              </a:r>
              <a:r>
                <a:rPr lang="en-US" b="1" i="1" dirty="0" smtClean="0">
                  <a:effectLst>
                    <a:outerShdw blurRad="38100" dist="38100" dir="2700000" algn="tl">
                      <a:srgbClr val="000000">
                        <a:alpha val="43137"/>
                      </a:srgbClr>
                    </a:outerShdw>
                  </a:effectLst>
                </a:rPr>
                <a:t>my</a:t>
              </a:r>
              <a:r>
                <a:rPr lang="en-US" b="1" dirty="0" smtClean="0">
                  <a:effectLst>
                    <a:outerShdw blurRad="38100" dist="38100" dir="2700000" algn="tl">
                      <a:srgbClr val="000000">
                        <a:alpha val="43137"/>
                      </a:srgbClr>
                    </a:outerShdw>
                  </a:effectLst>
                </a:rPr>
                <a:t>UK. </a:t>
              </a:r>
            </a:p>
          </p:txBody>
        </p:sp>
        <p:pic>
          <p:nvPicPr>
            <p:cNvPr id="3074" name="Picture 2"/>
            <p:cNvPicPr>
              <a:picLocks noChangeAspect="1" noChangeArrowheads="1"/>
            </p:cNvPicPr>
            <p:nvPr/>
          </p:nvPicPr>
          <p:blipFill>
            <a:blip r:embed="rId4" cstate="print"/>
            <a:srcRect/>
            <a:stretch>
              <a:fillRect/>
            </a:stretch>
          </p:blipFill>
          <p:spPr bwMode="auto">
            <a:xfrm>
              <a:off x="718381" y="1793026"/>
              <a:ext cx="7730597" cy="3704006"/>
            </a:xfrm>
            <a:prstGeom prst="rect">
              <a:avLst/>
            </a:prstGeom>
            <a:ln>
              <a:noFill/>
            </a:ln>
            <a:effectLst>
              <a:outerShdw blurRad="190500" algn="tl" rotWithShape="0">
                <a:srgbClr val="000000">
                  <a:alpha val="70000"/>
                </a:srgbClr>
              </a:outerShdw>
            </a:effectLst>
          </p:spPr>
        </p:pic>
        <p:sp>
          <p:nvSpPr>
            <p:cNvPr id="9" name="Rectangle 8"/>
            <p:cNvSpPr/>
            <p:nvPr/>
          </p:nvSpPr>
          <p:spPr>
            <a:xfrm>
              <a:off x="356191" y="5641274"/>
              <a:ext cx="8431619" cy="646331"/>
            </a:xfrm>
            <a:prstGeom prst="rect">
              <a:avLst/>
            </a:prstGeom>
            <a:solidFill>
              <a:srgbClr val="6893C6"/>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The same person is not required to hold all roles within any one option. The combinations reflect the maximum roles within each option any one person may hold.</a:t>
              </a:r>
            </a:p>
          </p:txBody>
        </p:sp>
      </p:grpSp>
      <p:sp>
        <p:nvSpPr>
          <p:cNvPr id="10" name="Footer Placeholder 5"/>
          <p:cNvSpPr>
            <a:spLocks noGrp="1"/>
          </p:cNvSpPr>
          <p:nvPr>
            <p:ph type="ftr" sz="quarter" idx="11"/>
          </p:nvPr>
        </p:nvSpPr>
        <p:spPr>
          <a:xfrm>
            <a:off x="1837880" y="6472462"/>
            <a:ext cx="5468240" cy="365125"/>
          </a:xfrm>
        </p:spPr>
        <p:txBody>
          <a:bodyPr/>
          <a:lstStyle/>
          <a:p>
            <a:pPr algn="ctr"/>
            <a:r>
              <a:rPr lang="en-US" b="1" dirty="0" smtClean="0"/>
              <a:t>SRM Shoppers Introduction</a:t>
            </a:r>
            <a:endParaRPr lang="en-US" b="1" dirty="0"/>
          </a:p>
        </p:txBody>
      </p:sp>
      <p:sp>
        <p:nvSpPr>
          <p:cNvPr id="11"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9</a:t>
            </a:fld>
            <a:endParaRPr lang="en-US" sz="1400" b="0" dirty="0"/>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15d370ec-e281-4231-b88c-cef2d61537be"/>
  <p:tag name="ARTICULATE_SLIDE_PAUSE" val="1"/>
  <p:tag name="ARTICULATE_NAV_LEVEL" val="1"/>
  <p:tag name="ARTICULATE_PLAYLIST_ID" val="-1"/>
  <p:tag name="ARTICULATE_LOCK_SLIDE" val="0"/>
  <p:tag name="ARTICULATE_SLIDE_NAV" val="7"/>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8f11f162-a7ac-40a6-9c7d-6c7470ed596d"/>
  <p:tag name="ARTICULATE_SLIDE_PAUSE" val="1"/>
  <p:tag name="ARTICULATE_NAV_LEVEL" val="1"/>
  <p:tag name="ARTICULATE_PLAYLIST_ID" val="-1"/>
  <p:tag name="ARTICULATE_LOCK_SLIDE" val="0"/>
  <p:tag name="ARTICULATE_SLIDE_NAV" val="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2764</Words>
  <Application>Microsoft Office PowerPoint</Application>
  <PresentationFormat>On-screen Show (4:3)</PresentationFormat>
  <Paragraphs>373</Paragraphs>
  <Slides>39</Slides>
  <Notes>24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SRM Shoppers Introduction SRM_SHO_301 </vt:lpstr>
      <vt:lpstr>What is SRM?</vt:lpstr>
      <vt:lpstr>Who Should Receive SRM Shopper Training?</vt:lpstr>
      <vt:lpstr>Training Request Form Requirement</vt:lpstr>
      <vt:lpstr>When is SRM Used?</vt:lpstr>
      <vt:lpstr>How SRM Differs from Other Purchase Methods</vt:lpstr>
      <vt:lpstr>How Do I Know SRM is the Right Method?</vt:lpstr>
      <vt:lpstr>SRM Roles</vt:lpstr>
      <vt:lpstr>Role Combinations</vt:lpstr>
      <vt:lpstr>Training Requirements for SRM Departmental Roles</vt:lpstr>
      <vt:lpstr>SRM Terminology</vt:lpstr>
      <vt:lpstr>SRM General Process Flow (5 Steps)</vt:lpstr>
      <vt:lpstr>Overview of SRM Shopping Types</vt:lpstr>
      <vt:lpstr>PowerPoint Presentation</vt:lpstr>
      <vt:lpstr>Personal Settings Overview</vt:lpstr>
      <vt:lpstr>Login to myUK</vt:lpstr>
      <vt:lpstr>Shopper Tab and Site Navigation</vt:lpstr>
      <vt:lpstr>Personal Settings – Position Tab</vt:lpstr>
      <vt:lpstr>Personal Settings – Position Tab</vt:lpstr>
      <vt:lpstr>Personal Settings – User Account Tab</vt:lpstr>
      <vt:lpstr>Set Building Delivery Address</vt:lpstr>
      <vt:lpstr>Set Building Delivery Address</vt:lpstr>
      <vt:lpstr>Set Building Delivery Address</vt:lpstr>
      <vt:lpstr>Set Building Delivery Address</vt:lpstr>
      <vt:lpstr>Set Building Delivery Address</vt:lpstr>
      <vt:lpstr>Finalize Building Delivery Address</vt:lpstr>
      <vt:lpstr>Save and Exit Personal Settings</vt:lpstr>
      <vt:lpstr>Introduction to the POWL</vt:lpstr>
      <vt:lpstr>Navigating to Personalized Object Work List </vt:lpstr>
      <vt:lpstr>Personalized Object Work List Overview</vt:lpstr>
      <vt:lpstr>Shopping Cart Overview</vt:lpstr>
      <vt:lpstr>Shopping Cart Layout (Three sections)</vt:lpstr>
      <vt:lpstr>Shopping Cart Layout – General Data (Top)</vt:lpstr>
      <vt:lpstr>Shopping Cart Layout – Item Overview (Middle)</vt:lpstr>
      <vt:lpstr>Shopping Cart Layout – Item Details (Bottom)</vt:lpstr>
      <vt:lpstr>Shopping Cart Initial Settings</vt:lpstr>
      <vt:lpstr>Shopping Cart Initial Settings</vt:lpstr>
      <vt:lpstr>Shopping Cart Initial Settings – Remove from View</vt:lpstr>
      <vt:lpstr>Completion of SRM Shoppers Introduction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SRM Shoppers PowerPoint REV</dc:title>
  <dc:creator/>
  <cp:lastModifiedBy/>
  <cp:revision>1047</cp:revision>
  <dcterms:created xsi:type="dcterms:W3CDTF">2011-06-07T13:18:00Z</dcterms:created>
  <dcterms:modified xsi:type="dcterms:W3CDTF">2016-07-20T18:34:49Z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