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9.xml" ContentType="application/vnd.openxmlformats-officedocument.presentationml.tags+xml"/>
  <Override PartName="/ppt/notesSlides/notesSlide14.xml" ContentType="application/vnd.openxmlformats-officedocument.presentationml.notesSlide+xml"/>
  <Override PartName="/ppt/tags/tag10.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11.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12.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tags/tag13.xml" ContentType="application/vnd.openxmlformats-officedocument.presentationml.tags+xml"/>
  <Override PartName="/ppt/notesSlides/notesSlide52.xml" ContentType="application/vnd.openxmlformats-officedocument.presentationml.notesSlide+xml"/>
  <Override PartName="/ppt/tags/tag14.xml" ContentType="application/vnd.openxmlformats-officedocument.presentationml.tags+xml"/>
  <Override PartName="/ppt/notesSlides/notesSlide5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5.xml" ContentType="application/vnd.openxmlformats-officedocument.presentationml.tags+xml"/>
  <Override PartName="/ppt/notesSlides/notesSlide54.xml" ContentType="application/vnd.openxmlformats-officedocument.presentationml.notesSlide+xml"/>
  <Override PartName="/ppt/tags/tag16.xml" ContentType="application/vnd.openxmlformats-officedocument.presentationml.tags+xml"/>
  <Override PartName="/ppt/notesSlides/notesSlide55.xml" ContentType="application/vnd.openxmlformats-officedocument.presentationml.notesSlide+xml"/>
  <Override PartName="/ppt/tags/tag17.xml" ContentType="application/vnd.openxmlformats-officedocument.presentationml.tags+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79"/>
  </p:notesMasterIdLst>
  <p:handoutMasterIdLst>
    <p:handoutMasterId r:id="rId80"/>
  </p:handoutMasterIdLst>
  <p:sldIdLst>
    <p:sldId id="305" r:id="rId2"/>
    <p:sldId id="474" r:id="rId3"/>
    <p:sldId id="497" r:id="rId4"/>
    <p:sldId id="469" r:id="rId5"/>
    <p:sldId id="591" r:id="rId6"/>
    <p:sldId id="583" r:id="rId7"/>
    <p:sldId id="576" r:id="rId8"/>
    <p:sldId id="602" r:id="rId9"/>
    <p:sldId id="557" r:id="rId10"/>
    <p:sldId id="551" r:id="rId11"/>
    <p:sldId id="431" r:id="rId12"/>
    <p:sldId id="376" r:id="rId13"/>
    <p:sldId id="619" r:id="rId14"/>
    <p:sldId id="481" r:id="rId15"/>
    <p:sldId id="608" r:id="rId16"/>
    <p:sldId id="552" r:id="rId17"/>
    <p:sldId id="558" r:id="rId18"/>
    <p:sldId id="607" r:id="rId19"/>
    <p:sldId id="589" r:id="rId20"/>
    <p:sldId id="291" r:id="rId21"/>
    <p:sldId id="515" r:id="rId22"/>
    <p:sldId id="514" r:id="rId23"/>
    <p:sldId id="621" r:id="rId24"/>
    <p:sldId id="622" r:id="rId25"/>
    <p:sldId id="658" r:id="rId26"/>
    <p:sldId id="660" r:id="rId27"/>
    <p:sldId id="657" r:id="rId28"/>
    <p:sldId id="540" r:id="rId29"/>
    <p:sldId id="611" r:id="rId30"/>
    <p:sldId id="610" r:id="rId31"/>
    <p:sldId id="609" r:id="rId32"/>
    <p:sldId id="612" r:id="rId33"/>
    <p:sldId id="613" r:id="rId34"/>
    <p:sldId id="614" r:id="rId35"/>
    <p:sldId id="623" r:id="rId36"/>
    <p:sldId id="624" r:id="rId37"/>
    <p:sldId id="615" r:id="rId38"/>
    <p:sldId id="625" r:id="rId39"/>
    <p:sldId id="626" r:id="rId40"/>
    <p:sldId id="629" r:id="rId41"/>
    <p:sldId id="635" r:id="rId42"/>
    <p:sldId id="634" r:id="rId43"/>
    <p:sldId id="633" r:id="rId44"/>
    <p:sldId id="636" r:id="rId45"/>
    <p:sldId id="632" r:id="rId46"/>
    <p:sldId id="422" r:id="rId47"/>
    <p:sldId id="631" r:id="rId48"/>
    <p:sldId id="643" r:id="rId49"/>
    <p:sldId id="412" r:id="rId50"/>
    <p:sldId id="637" r:id="rId51"/>
    <p:sldId id="639" r:id="rId52"/>
    <p:sldId id="638" r:id="rId53"/>
    <p:sldId id="644" r:id="rId54"/>
    <p:sldId id="641" r:id="rId55"/>
    <p:sldId id="645" r:id="rId56"/>
    <p:sldId id="646" r:id="rId57"/>
    <p:sldId id="651" r:id="rId58"/>
    <p:sldId id="630" r:id="rId59"/>
    <p:sldId id="653" r:id="rId60"/>
    <p:sldId id="654" r:id="rId61"/>
    <p:sldId id="662" r:id="rId62"/>
    <p:sldId id="661" r:id="rId63"/>
    <p:sldId id="656" r:id="rId64"/>
    <p:sldId id="647" r:id="rId65"/>
    <p:sldId id="553" r:id="rId66"/>
    <p:sldId id="527" r:id="rId67"/>
    <p:sldId id="649" r:id="rId68"/>
    <p:sldId id="650" r:id="rId69"/>
    <p:sldId id="545" r:id="rId70"/>
    <p:sldId id="640" r:id="rId71"/>
    <p:sldId id="473" r:id="rId72"/>
    <p:sldId id="577" r:id="rId73"/>
    <p:sldId id="592" r:id="rId74"/>
    <p:sldId id="593" r:id="rId75"/>
    <p:sldId id="652" r:id="rId76"/>
    <p:sldId id="426" r:id="rId77"/>
    <p:sldId id="357" r:id="rId7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CC0066"/>
    <a:srgbClr val="6893C6"/>
    <a:srgbClr val="009900"/>
    <a:srgbClr val="3333FF"/>
    <a:srgbClr val="FFFE00"/>
    <a:srgbClr val="FCFC9A"/>
    <a:srgbClr val="7C5136"/>
    <a:srgbClr val="FFFF66"/>
    <a:srgbClr val="57E4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92" autoAdjust="0"/>
    <p:restoredTop sz="86753" autoAdjust="0"/>
  </p:normalViewPr>
  <p:slideViewPr>
    <p:cSldViewPr snapToGrid="0">
      <p:cViewPr>
        <p:scale>
          <a:sx n="90" d="100"/>
          <a:sy n="90" d="100"/>
        </p:scale>
        <p:origin x="-114" y="-216"/>
      </p:cViewPr>
      <p:guideLst>
        <p:guide orient="horz" pos="2160"/>
        <p:guide orient="horz" pos="374"/>
        <p:guide pos="2880"/>
      </p:guideLst>
    </p:cSldViewPr>
  </p:slideViewPr>
  <p:notesTextViewPr>
    <p:cViewPr>
      <p:scale>
        <a:sx n="100" d="100"/>
        <a:sy n="100" d="100"/>
      </p:scale>
      <p:origin x="0" y="0"/>
    </p:cViewPr>
  </p:notesTextViewPr>
  <p:sorterViewPr>
    <p:cViewPr>
      <p:scale>
        <a:sx n="100" d="100"/>
        <a:sy n="100" d="100"/>
      </p:scale>
      <p:origin x="0" y="7572"/>
    </p:cViewPr>
  </p:sorterViewPr>
  <p:notesViewPr>
    <p:cSldViewPr snapToGrid="0">
      <p:cViewPr varScale="1">
        <p:scale>
          <a:sx n="58" d="100"/>
          <a:sy n="58" d="100"/>
        </p:scale>
        <p:origin x="-2508"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532875-87BE-3B4E-9331-526A1B2FF9A6}" type="doc">
      <dgm:prSet loTypeId="urn:microsoft.com/office/officeart/2005/8/layout/hProcess9" loCatId="process" qsTypeId="urn:microsoft.com/office/officeart/2005/8/quickstyle/simple4" qsCatId="simple" csTypeId="urn:microsoft.com/office/officeart/2005/8/colors/accent1_2" csCatId="accent1" phldr="1"/>
      <dgm:spPr/>
      <dgm:t>
        <a:bodyPr/>
        <a:lstStyle/>
        <a:p>
          <a:endParaRPr lang="en-US"/>
        </a:p>
      </dgm:t>
    </dgm:pt>
    <dgm:pt modelId="{03344A18-EB13-ED4C-949D-2F9BEDE581CA}">
      <dgm:prSet phldrT="[Text]" custT="1"/>
      <dgm:spPr>
        <a:solidFill>
          <a:srgbClr val="92D050"/>
        </a:solidFill>
      </dgm:spPr>
      <dgm:t>
        <a:bodyPr/>
        <a:lstStyle/>
        <a:p>
          <a:r>
            <a:rPr lang="en-US" sz="2100" dirty="0" smtClean="0"/>
            <a:t>1. Create Requisition (Dept)</a:t>
          </a:r>
          <a:endParaRPr lang="en-US" sz="2100" dirty="0"/>
        </a:p>
      </dgm:t>
    </dgm:pt>
    <dgm:pt modelId="{CF7EB294-9D84-0E44-8FFF-824F263A2737}" type="parTrans" cxnId="{3599B44D-B0CF-A448-B4B5-C06109DBC8A6}">
      <dgm:prSet/>
      <dgm:spPr/>
      <dgm:t>
        <a:bodyPr/>
        <a:lstStyle/>
        <a:p>
          <a:endParaRPr lang="en-US"/>
        </a:p>
      </dgm:t>
    </dgm:pt>
    <dgm:pt modelId="{3CCC5EE6-2AAE-9D45-BF45-9C8A4625C254}" type="sibTrans" cxnId="{3599B44D-B0CF-A448-B4B5-C06109DBC8A6}">
      <dgm:prSet/>
      <dgm:spPr/>
      <dgm:t>
        <a:bodyPr/>
        <a:lstStyle/>
        <a:p>
          <a:endParaRPr lang="en-US"/>
        </a:p>
      </dgm:t>
    </dgm:pt>
    <dgm:pt modelId="{D7001DF7-4A2E-B148-A351-287D9B678C39}">
      <dgm:prSet phldrT="[Text]"/>
      <dgm:spPr/>
      <dgm:t>
        <a:bodyPr/>
        <a:lstStyle/>
        <a:p>
          <a:r>
            <a:rPr lang="en-US" dirty="0" smtClean="0"/>
            <a:t>2. Approval (Dept / Unit / College) </a:t>
          </a:r>
          <a:endParaRPr lang="en-US" dirty="0"/>
        </a:p>
      </dgm:t>
    </dgm:pt>
    <dgm:pt modelId="{ABBD61AA-3DD7-B44C-804F-A1210C726632}" type="parTrans" cxnId="{A56FD8C0-EB5C-104A-BA34-F8811A92A73E}">
      <dgm:prSet/>
      <dgm:spPr/>
      <dgm:t>
        <a:bodyPr/>
        <a:lstStyle/>
        <a:p>
          <a:endParaRPr lang="en-US"/>
        </a:p>
      </dgm:t>
    </dgm:pt>
    <dgm:pt modelId="{07E04CA7-E41D-EA4A-A43E-AA316F7BA273}" type="sibTrans" cxnId="{A56FD8C0-EB5C-104A-BA34-F8811A92A73E}">
      <dgm:prSet/>
      <dgm:spPr/>
      <dgm:t>
        <a:bodyPr/>
        <a:lstStyle/>
        <a:p>
          <a:endParaRPr lang="en-US"/>
        </a:p>
      </dgm:t>
    </dgm:pt>
    <dgm:pt modelId="{22427FBC-2A43-D14F-AA28-DAC8ABA0BA3D}">
      <dgm:prSet phldrT="[Text]"/>
      <dgm:spPr/>
      <dgm:t>
        <a:bodyPr/>
        <a:lstStyle/>
        <a:p>
          <a:r>
            <a:rPr lang="en-US" dirty="0" smtClean="0"/>
            <a:t>4. Goods Receipt (Dept)</a:t>
          </a:r>
          <a:endParaRPr lang="en-US" dirty="0"/>
        </a:p>
      </dgm:t>
    </dgm:pt>
    <dgm:pt modelId="{40461096-88FF-DC40-81B5-E4EE5B80B9E0}" type="parTrans" cxnId="{7304288C-1A37-2A47-94EB-DC198808AFA8}">
      <dgm:prSet/>
      <dgm:spPr/>
      <dgm:t>
        <a:bodyPr/>
        <a:lstStyle/>
        <a:p>
          <a:endParaRPr lang="en-US"/>
        </a:p>
      </dgm:t>
    </dgm:pt>
    <dgm:pt modelId="{D113364B-DF86-8642-9FB8-72ADB55A72A0}" type="sibTrans" cxnId="{7304288C-1A37-2A47-94EB-DC198808AFA8}">
      <dgm:prSet/>
      <dgm:spPr/>
      <dgm:t>
        <a:bodyPr/>
        <a:lstStyle/>
        <a:p>
          <a:endParaRPr lang="en-US"/>
        </a:p>
      </dgm:t>
    </dgm:pt>
    <dgm:pt modelId="{E4FD9D0C-D395-244A-ADA8-0C12C8197110}">
      <dgm:prSet phldrT="[Text]"/>
      <dgm:spPr/>
      <dgm:t>
        <a:bodyPr/>
        <a:lstStyle/>
        <a:p>
          <a:r>
            <a:rPr lang="en-US" dirty="0" smtClean="0"/>
            <a:t>3. Purchase Order Sent to Supplier (Purchasing)</a:t>
          </a:r>
        </a:p>
      </dgm:t>
    </dgm:pt>
    <dgm:pt modelId="{3E09B884-F075-D242-883A-4E12CB80491E}" type="parTrans" cxnId="{86DA72A2-5968-DD4F-94AE-F15F380ACF51}">
      <dgm:prSet/>
      <dgm:spPr/>
      <dgm:t>
        <a:bodyPr/>
        <a:lstStyle/>
        <a:p>
          <a:endParaRPr lang="en-US"/>
        </a:p>
      </dgm:t>
    </dgm:pt>
    <dgm:pt modelId="{B0FA726E-88CA-094B-BF06-29019AD6C0F9}" type="sibTrans" cxnId="{86DA72A2-5968-DD4F-94AE-F15F380ACF51}">
      <dgm:prSet/>
      <dgm:spPr/>
      <dgm:t>
        <a:bodyPr/>
        <a:lstStyle/>
        <a:p>
          <a:endParaRPr lang="en-US"/>
        </a:p>
      </dgm:t>
    </dgm:pt>
    <dgm:pt modelId="{2C4F94E8-7896-4B8F-986B-D1C213B849EB}">
      <dgm:prSet phldrT="[Text]"/>
      <dgm:spPr/>
      <dgm:t>
        <a:bodyPr/>
        <a:lstStyle/>
        <a:p>
          <a:r>
            <a:rPr lang="en-US" dirty="0" smtClean="0"/>
            <a:t>5. Invoice Posting / Check Payment (Accounts Payable / Hospital Accounting)</a:t>
          </a:r>
          <a:endParaRPr lang="en-US" dirty="0"/>
        </a:p>
      </dgm:t>
    </dgm:pt>
    <dgm:pt modelId="{4AB70883-B7ED-4F65-B837-85060F1B3BE7}" type="parTrans" cxnId="{DFE9808B-13ED-455A-A7D0-B0DFE46936BA}">
      <dgm:prSet/>
      <dgm:spPr/>
      <dgm:t>
        <a:bodyPr/>
        <a:lstStyle/>
        <a:p>
          <a:endParaRPr lang="en-US"/>
        </a:p>
      </dgm:t>
    </dgm:pt>
    <dgm:pt modelId="{BE9FA83C-D39D-437E-81A6-98B5DC776C32}" type="sibTrans" cxnId="{DFE9808B-13ED-455A-A7D0-B0DFE46936BA}">
      <dgm:prSet/>
      <dgm:spPr/>
      <dgm:t>
        <a:bodyPr/>
        <a:lstStyle/>
        <a:p>
          <a:endParaRPr lang="en-US"/>
        </a:p>
      </dgm:t>
    </dgm:pt>
    <dgm:pt modelId="{875E7AA2-E6CE-1B44-BD8A-2D373AB052DF}" type="pres">
      <dgm:prSet presAssocID="{C0532875-87BE-3B4E-9331-526A1B2FF9A6}" presName="CompostProcess" presStyleCnt="0">
        <dgm:presLayoutVars>
          <dgm:dir/>
          <dgm:resizeHandles val="exact"/>
        </dgm:presLayoutVars>
      </dgm:prSet>
      <dgm:spPr/>
      <dgm:t>
        <a:bodyPr/>
        <a:lstStyle/>
        <a:p>
          <a:endParaRPr lang="en-US"/>
        </a:p>
      </dgm:t>
    </dgm:pt>
    <dgm:pt modelId="{A5C19F9A-2F88-7540-84F8-FA365BEA871F}" type="pres">
      <dgm:prSet presAssocID="{C0532875-87BE-3B4E-9331-526A1B2FF9A6}" presName="arrow" presStyleLbl="bgShp" presStyleIdx="0" presStyleCnt="1"/>
      <dgm:spPr/>
      <dgm:t>
        <a:bodyPr/>
        <a:lstStyle/>
        <a:p>
          <a:endParaRPr lang="en-US"/>
        </a:p>
      </dgm:t>
    </dgm:pt>
    <dgm:pt modelId="{D9064C18-2E0C-BD47-961B-D736A8BB7D79}" type="pres">
      <dgm:prSet presAssocID="{C0532875-87BE-3B4E-9331-526A1B2FF9A6}" presName="linearProcess" presStyleCnt="0"/>
      <dgm:spPr/>
    </dgm:pt>
    <dgm:pt modelId="{259829E5-D908-E54D-A034-72978546B704}" type="pres">
      <dgm:prSet presAssocID="{03344A18-EB13-ED4C-949D-2F9BEDE581CA}" presName="textNode" presStyleLbl="node1" presStyleIdx="0" presStyleCnt="5" custScaleX="120804" custScaleY="131722" custLinFactNeighborY="0">
        <dgm:presLayoutVars>
          <dgm:bulletEnabled val="1"/>
        </dgm:presLayoutVars>
      </dgm:prSet>
      <dgm:spPr/>
      <dgm:t>
        <a:bodyPr/>
        <a:lstStyle/>
        <a:p>
          <a:endParaRPr lang="en-US"/>
        </a:p>
      </dgm:t>
    </dgm:pt>
    <dgm:pt modelId="{C94E5D0C-EB7B-6046-BA6C-A70D9DA8CA61}" type="pres">
      <dgm:prSet presAssocID="{3CCC5EE6-2AAE-9D45-BF45-9C8A4625C254}" presName="sibTrans" presStyleCnt="0"/>
      <dgm:spPr/>
    </dgm:pt>
    <dgm:pt modelId="{74BE7A50-9BB0-C740-BFC4-5693CAF604C3}" type="pres">
      <dgm:prSet presAssocID="{D7001DF7-4A2E-B148-A351-287D9B678C39}" presName="textNode" presStyleLbl="node1" presStyleIdx="1" presStyleCnt="5">
        <dgm:presLayoutVars>
          <dgm:bulletEnabled val="1"/>
        </dgm:presLayoutVars>
      </dgm:prSet>
      <dgm:spPr/>
      <dgm:t>
        <a:bodyPr/>
        <a:lstStyle/>
        <a:p>
          <a:endParaRPr lang="en-US"/>
        </a:p>
      </dgm:t>
    </dgm:pt>
    <dgm:pt modelId="{FE2DC0AA-0998-2D4B-8332-F99BF2F04F7F}" type="pres">
      <dgm:prSet presAssocID="{07E04CA7-E41D-EA4A-A43E-AA316F7BA273}" presName="sibTrans" presStyleCnt="0"/>
      <dgm:spPr/>
    </dgm:pt>
    <dgm:pt modelId="{9189F7F0-9CC9-A849-A398-3547955A3DF5}" type="pres">
      <dgm:prSet presAssocID="{E4FD9D0C-D395-244A-ADA8-0C12C8197110}" presName="textNode" presStyleLbl="node1" presStyleIdx="2" presStyleCnt="5" custLinFactNeighborY="0">
        <dgm:presLayoutVars>
          <dgm:bulletEnabled val="1"/>
        </dgm:presLayoutVars>
      </dgm:prSet>
      <dgm:spPr/>
      <dgm:t>
        <a:bodyPr/>
        <a:lstStyle/>
        <a:p>
          <a:endParaRPr lang="en-US"/>
        </a:p>
      </dgm:t>
    </dgm:pt>
    <dgm:pt modelId="{7629F189-9B2F-A142-87CE-1D1C99DFE515}" type="pres">
      <dgm:prSet presAssocID="{B0FA726E-88CA-094B-BF06-29019AD6C0F9}" presName="sibTrans" presStyleCnt="0"/>
      <dgm:spPr/>
    </dgm:pt>
    <dgm:pt modelId="{A083474F-D26D-4441-8D67-C19373237827}" type="pres">
      <dgm:prSet presAssocID="{22427FBC-2A43-D14F-AA28-DAC8ABA0BA3D}" presName="textNode" presStyleLbl="node1" presStyleIdx="3" presStyleCnt="5" custLinFactNeighborY="0">
        <dgm:presLayoutVars>
          <dgm:bulletEnabled val="1"/>
        </dgm:presLayoutVars>
      </dgm:prSet>
      <dgm:spPr/>
      <dgm:t>
        <a:bodyPr/>
        <a:lstStyle/>
        <a:p>
          <a:endParaRPr lang="en-US"/>
        </a:p>
      </dgm:t>
    </dgm:pt>
    <dgm:pt modelId="{E8DE04F2-47AF-44BC-A45A-D653F1EB6891}" type="pres">
      <dgm:prSet presAssocID="{D113364B-DF86-8642-9FB8-72ADB55A72A0}" presName="sibTrans" presStyleCnt="0"/>
      <dgm:spPr/>
    </dgm:pt>
    <dgm:pt modelId="{E828FD6B-A159-4446-B272-3A238904E544}" type="pres">
      <dgm:prSet presAssocID="{2C4F94E8-7896-4B8F-986B-D1C213B849EB}" presName="textNode" presStyleLbl="node1" presStyleIdx="4" presStyleCnt="5" custLinFactNeighborY="0">
        <dgm:presLayoutVars>
          <dgm:bulletEnabled val="1"/>
        </dgm:presLayoutVars>
      </dgm:prSet>
      <dgm:spPr/>
      <dgm:t>
        <a:bodyPr/>
        <a:lstStyle/>
        <a:p>
          <a:endParaRPr lang="en-US"/>
        </a:p>
      </dgm:t>
    </dgm:pt>
  </dgm:ptLst>
  <dgm:cxnLst>
    <dgm:cxn modelId="{A56FD8C0-EB5C-104A-BA34-F8811A92A73E}" srcId="{C0532875-87BE-3B4E-9331-526A1B2FF9A6}" destId="{D7001DF7-4A2E-B148-A351-287D9B678C39}" srcOrd="1" destOrd="0" parTransId="{ABBD61AA-3DD7-B44C-804F-A1210C726632}" sibTransId="{07E04CA7-E41D-EA4A-A43E-AA316F7BA273}"/>
    <dgm:cxn modelId="{DEFD9C0F-7F72-427A-AE73-F99BA36148C6}" type="presOf" srcId="{D7001DF7-4A2E-B148-A351-287D9B678C39}" destId="{74BE7A50-9BB0-C740-BFC4-5693CAF604C3}" srcOrd="0" destOrd="0" presId="urn:microsoft.com/office/officeart/2005/8/layout/hProcess9"/>
    <dgm:cxn modelId="{7304288C-1A37-2A47-94EB-DC198808AFA8}" srcId="{C0532875-87BE-3B4E-9331-526A1B2FF9A6}" destId="{22427FBC-2A43-D14F-AA28-DAC8ABA0BA3D}" srcOrd="3" destOrd="0" parTransId="{40461096-88FF-DC40-81B5-E4EE5B80B9E0}" sibTransId="{D113364B-DF86-8642-9FB8-72ADB55A72A0}"/>
    <dgm:cxn modelId="{DFE9808B-13ED-455A-A7D0-B0DFE46936BA}" srcId="{C0532875-87BE-3B4E-9331-526A1B2FF9A6}" destId="{2C4F94E8-7896-4B8F-986B-D1C213B849EB}" srcOrd="4" destOrd="0" parTransId="{4AB70883-B7ED-4F65-B837-85060F1B3BE7}" sibTransId="{BE9FA83C-D39D-437E-81A6-98B5DC776C32}"/>
    <dgm:cxn modelId="{70C03CEB-11AD-45CB-AF36-91EB0452D1CC}" type="presOf" srcId="{22427FBC-2A43-D14F-AA28-DAC8ABA0BA3D}" destId="{A083474F-D26D-4441-8D67-C19373237827}" srcOrd="0" destOrd="0" presId="urn:microsoft.com/office/officeart/2005/8/layout/hProcess9"/>
    <dgm:cxn modelId="{3599B44D-B0CF-A448-B4B5-C06109DBC8A6}" srcId="{C0532875-87BE-3B4E-9331-526A1B2FF9A6}" destId="{03344A18-EB13-ED4C-949D-2F9BEDE581CA}" srcOrd="0" destOrd="0" parTransId="{CF7EB294-9D84-0E44-8FFF-824F263A2737}" sibTransId="{3CCC5EE6-2AAE-9D45-BF45-9C8A4625C254}"/>
    <dgm:cxn modelId="{86DA72A2-5968-DD4F-94AE-F15F380ACF51}" srcId="{C0532875-87BE-3B4E-9331-526A1B2FF9A6}" destId="{E4FD9D0C-D395-244A-ADA8-0C12C8197110}" srcOrd="2" destOrd="0" parTransId="{3E09B884-F075-D242-883A-4E12CB80491E}" sibTransId="{B0FA726E-88CA-094B-BF06-29019AD6C0F9}"/>
    <dgm:cxn modelId="{E89B029E-F4FC-40B4-974F-0A7B7A55159F}" type="presOf" srcId="{2C4F94E8-7896-4B8F-986B-D1C213B849EB}" destId="{E828FD6B-A159-4446-B272-3A238904E544}" srcOrd="0" destOrd="0" presId="urn:microsoft.com/office/officeart/2005/8/layout/hProcess9"/>
    <dgm:cxn modelId="{1847047D-EB2E-4862-960E-DA7F385BA047}" type="presOf" srcId="{03344A18-EB13-ED4C-949D-2F9BEDE581CA}" destId="{259829E5-D908-E54D-A034-72978546B704}" srcOrd="0" destOrd="0" presId="urn:microsoft.com/office/officeart/2005/8/layout/hProcess9"/>
    <dgm:cxn modelId="{CE47D2BF-5970-4E46-AE2A-A82B985828CB}" type="presOf" srcId="{C0532875-87BE-3B4E-9331-526A1B2FF9A6}" destId="{875E7AA2-E6CE-1B44-BD8A-2D373AB052DF}" srcOrd="0" destOrd="0" presId="urn:microsoft.com/office/officeart/2005/8/layout/hProcess9"/>
    <dgm:cxn modelId="{43BFFF98-3B8B-46B2-AD3B-089756852099}" type="presOf" srcId="{E4FD9D0C-D395-244A-ADA8-0C12C8197110}" destId="{9189F7F0-9CC9-A849-A398-3547955A3DF5}" srcOrd="0" destOrd="0" presId="urn:microsoft.com/office/officeart/2005/8/layout/hProcess9"/>
    <dgm:cxn modelId="{8BE679D7-9176-4AEF-8625-3E46E8D63836}" type="presParOf" srcId="{875E7AA2-E6CE-1B44-BD8A-2D373AB052DF}" destId="{A5C19F9A-2F88-7540-84F8-FA365BEA871F}" srcOrd="0" destOrd="0" presId="urn:microsoft.com/office/officeart/2005/8/layout/hProcess9"/>
    <dgm:cxn modelId="{6D98F8FC-CD6B-47BF-BEB1-96D6D41F933B}" type="presParOf" srcId="{875E7AA2-E6CE-1B44-BD8A-2D373AB052DF}" destId="{D9064C18-2E0C-BD47-961B-D736A8BB7D79}" srcOrd="1" destOrd="0" presId="urn:microsoft.com/office/officeart/2005/8/layout/hProcess9"/>
    <dgm:cxn modelId="{346BF6E5-846A-4B10-8217-FD590026184A}" type="presParOf" srcId="{D9064C18-2E0C-BD47-961B-D736A8BB7D79}" destId="{259829E5-D908-E54D-A034-72978546B704}" srcOrd="0" destOrd="0" presId="urn:microsoft.com/office/officeart/2005/8/layout/hProcess9"/>
    <dgm:cxn modelId="{0E9BC6EB-5047-449D-BA26-8AA139EBFAC8}" type="presParOf" srcId="{D9064C18-2E0C-BD47-961B-D736A8BB7D79}" destId="{C94E5D0C-EB7B-6046-BA6C-A70D9DA8CA61}" srcOrd="1" destOrd="0" presId="urn:microsoft.com/office/officeart/2005/8/layout/hProcess9"/>
    <dgm:cxn modelId="{3627E232-1360-4905-A254-E85AE2E525DA}" type="presParOf" srcId="{D9064C18-2E0C-BD47-961B-D736A8BB7D79}" destId="{74BE7A50-9BB0-C740-BFC4-5693CAF604C3}" srcOrd="2" destOrd="0" presId="urn:microsoft.com/office/officeart/2005/8/layout/hProcess9"/>
    <dgm:cxn modelId="{B37B3339-D90E-4BE2-B108-FC786CB1CCB4}" type="presParOf" srcId="{D9064C18-2E0C-BD47-961B-D736A8BB7D79}" destId="{FE2DC0AA-0998-2D4B-8332-F99BF2F04F7F}" srcOrd="3" destOrd="0" presId="urn:microsoft.com/office/officeart/2005/8/layout/hProcess9"/>
    <dgm:cxn modelId="{E120C046-5F50-4B56-B04C-6E2C371A07E6}" type="presParOf" srcId="{D9064C18-2E0C-BD47-961B-D736A8BB7D79}" destId="{9189F7F0-9CC9-A849-A398-3547955A3DF5}" srcOrd="4" destOrd="0" presId="urn:microsoft.com/office/officeart/2005/8/layout/hProcess9"/>
    <dgm:cxn modelId="{3FF7DA52-ED14-4513-820A-F36B0BCDDB4F}" type="presParOf" srcId="{D9064C18-2E0C-BD47-961B-D736A8BB7D79}" destId="{7629F189-9B2F-A142-87CE-1D1C99DFE515}" srcOrd="5" destOrd="0" presId="urn:microsoft.com/office/officeart/2005/8/layout/hProcess9"/>
    <dgm:cxn modelId="{E48B499E-53F0-4CBF-A309-4D26D4472777}" type="presParOf" srcId="{D9064C18-2E0C-BD47-961B-D736A8BB7D79}" destId="{A083474F-D26D-4441-8D67-C19373237827}" srcOrd="6" destOrd="0" presId="urn:microsoft.com/office/officeart/2005/8/layout/hProcess9"/>
    <dgm:cxn modelId="{F96A8E86-2333-4E7E-A7AE-F62D839488DD}" type="presParOf" srcId="{D9064C18-2E0C-BD47-961B-D736A8BB7D79}" destId="{E8DE04F2-47AF-44BC-A45A-D653F1EB6891}" srcOrd="7" destOrd="0" presId="urn:microsoft.com/office/officeart/2005/8/layout/hProcess9"/>
    <dgm:cxn modelId="{288EFF31-28AD-4C21-BB6A-8D30C546C3C7}" type="presParOf" srcId="{D9064C18-2E0C-BD47-961B-D736A8BB7D79}" destId="{E828FD6B-A159-4446-B272-3A238904E544}" srcOrd="8"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532875-87BE-3B4E-9331-526A1B2FF9A6}" type="doc">
      <dgm:prSet loTypeId="urn:microsoft.com/office/officeart/2005/8/layout/hProcess9" loCatId="process" qsTypeId="urn:microsoft.com/office/officeart/2005/8/quickstyle/simple4" qsCatId="simple" csTypeId="urn:microsoft.com/office/officeart/2005/8/colors/accent1_2" csCatId="accent1" phldr="1"/>
      <dgm:spPr/>
      <dgm:t>
        <a:bodyPr/>
        <a:lstStyle/>
        <a:p>
          <a:endParaRPr lang="en-US"/>
        </a:p>
      </dgm:t>
    </dgm:pt>
    <dgm:pt modelId="{D7001DF7-4A2E-B148-A351-287D9B678C39}">
      <dgm:prSet phldrT="[Text]"/>
      <dgm:spPr/>
      <dgm:t>
        <a:bodyPr/>
        <a:lstStyle/>
        <a:p>
          <a:r>
            <a:rPr lang="en-US" dirty="0" smtClean="0"/>
            <a:t>2. Approval (Dept / Unit / College) </a:t>
          </a:r>
          <a:endParaRPr lang="en-US" dirty="0"/>
        </a:p>
      </dgm:t>
    </dgm:pt>
    <dgm:pt modelId="{ABBD61AA-3DD7-B44C-804F-A1210C726632}" type="parTrans" cxnId="{A56FD8C0-EB5C-104A-BA34-F8811A92A73E}">
      <dgm:prSet/>
      <dgm:spPr/>
      <dgm:t>
        <a:bodyPr/>
        <a:lstStyle/>
        <a:p>
          <a:endParaRPr lang="en-US"/>
        </a:p>
      </dgm:t>
    </dgm:pt>
    <dgm:pt modelId="{07E04CA7-E41D-EA4A-A43E-AA316F7BA273}" type="sibTrans" cxnId="{A56FD8C0-EB5C-104A-BA34-F8811A92A73E}">
      <dgm:prSet/>
      <dgm:spPr/>
      <dgm:t>
        <a:bodyPr/>
        <a:lstStyle/>
        <a:p>
          <a:endParaRPr lang="en-US"/>
        </a:p>
      </dgm:t>
    </dgm:pt>
    <dgm:pt modelId="{22427FBC-2A43-D14F-AA28-DAC8ABA0BA3D}">
      <dgm:prSet phldrT="[Text]"/>
      <dgm:spPr/>
      <dgm:t>
        <a:bodyPr/>
        <a:lstStyle/>
        <a:p>
          <a:r>
            <a:rPr lang="en-US" dirty="0" smtClean="0"/>
            <a:t>4. Goods Receipt (Dept)</a:t>
          </a:r>
          <a:endParaRPr lang="en-US" dirty="0"/>
        </a:p>
      </dgm:t>
    </dgm:pt>
    <dgm:pt modelId="{40461096-88FF-DC40-81B5-E4EE5B80B9E0}" type="parTrans" cxnId="{7304288C-1A37-2A47-94EB-DC198808AFA8}">
      <dgm:prSet/>
      <dgm:spPr/>
      <dgm:t>
        <a:bodyPr/>
        <a:lstStyle/>
        <a:p>
          <a:endParaRPr lang="en-US"/>
        </a:p>
      </dgm:t>
    </dgm:pt>
    <dgm:pt modelId="{D113364B-DF86-8642-9FB8-72ADB55A72A0}" type="sibTrans" cxnId="{7304288C-1A37-2A47-94EB-DC198808AFA8}">
      <dgm:prSet/>
      <dgm:spPr/>
      <dgm:t>
        <a:bodyPr/>
        <a:lstStyle/>
        <a:p>
          <a:endParaRPr lang="en-US"/>
        </a:p>
      </dgm:t>
    </dgm:pt>
    <dgm:pt modelId="{E4FD9D0C-D395-244A-ADA8-0C12C8197110}">
      <dgm:prSet phldrT="[Text]"/>
      <dgm:spPr/>
      <dgm:t>
        <a:bodyPr/>
        <a:lstStyle/>
        <a:p>
          <a:r>
            <a:rPr lang="en-US" dirty="0" smtClean="0"/>
            <a:t>3. Purchase Order Sent to Supplier (Purchasing)</a:t>
          </a:r>
        </a:p>
      </dgm:t>
    </dgm:pt>
    <dgm:pt modelId="{3E09B884-F075-D242-883A-4E12CB80491E}" type="parTrans" cxnId="{86DA72A2-5968-DD4F-94AE-F15F380ACF51}">
      <dgm:prSet/>
      <dgm:spPr/>
      <dgm:t>
        <a:bodyPr/>
        <a:lstStyle/>
        <a:p>
          <a:endParaRPr lang="en-US"/>
        </a:p>
      </dgm:t>
    </dgm:pt>
    <dgm:pt modelId="{B0FA726E-88CA-094B-BF06-29019AD6C0F9}" type="sibTrans" cxnId="{86DA72A2-5968-DD4F-94AE-F15F380ACF51}">
      <dgm:prSet/>
      <dgm:spPr/>
      <dgm:t>
        <a:bodyPr/>
        <a:lstStyle/>
        <a:p>
          <a:endParaRPr lang="en-US"/>
        </a:p>
      </dgm:t>
    </dgm:pt>
    <dgm:pt modelId="{2C4F94E8-7896-4B8F-986B-D1C213B849EB}">
      <dgm:prSet phldrT="[Text]"/>
      <dgm:spPr/>
      <dgm:t>
        <a:bodyPr/>
        <a:lstStyle/>
        <a:p>
          <a:r>
            <a:rPr lang="en-US" dirty="0" smtClean="0"/>
            <a:t>5. Invoice Posting / Check Payment (Accounts Payable / Hospital Accounting)</a:t>
          </a:r>
          <a:endParaRPr lang="en-US" dirty="0"/>
        </a:p>
      </dgm:t>
    </dgm:pt>
    <dgm:pt modelId="{4AB70883-B7ED-4F65-B837-85060F1B3BE7}" type="parTrans" cxnId="{DFE9808B-13ED-455A-A7D0-B0DFE46936BA}">
      <dgm:prSet/>
      <dgm:spPr/>
      <dgm:t>
        <a:bodyPr/>
        <a:lstStyle/>
        <a:p>
          <a:endParaRPr lang="en-US"/>
        </a:p>
      </dgm:t>
    </dgm:pt>
    <dgm:pt modelId="{BE9FA83C-D39D-437E-81A6-98B5DC776C32}" type="sibTrans" cxnId="{DFE9808B-13ED-455A-A7D0-B0DFE46936BA}">
      <dgm:prSet/>
      <dgm:spPr/>
      <dgm:t>
        <a:bodyPr/>
        <a:lstStyle/>
        <a:p>
          <a:endParaRPr lang="en-US"/>
        </a:p>
      </dgm:t>
    </dgm:pt>
    <dgm:pt modelId="{22CFB135-20C9-413D-AACB-AD01CAF99552}">
      <dgm:prSet phldrT="[Text]"/>
      <dgm:spPr/>
      <dgm:t>
        <a:bodyPr/>
        <a:lstStyle/>
        <a:p>
          <a:r>
            <a:rPr lang="en-US" dirty="0" smtClean="0"/>
            <a:t>1. Create Requisition (Dept)</a:t>
          </a:r>
          <a:endParaRPr lang="en-US" dirty="0"/>
        </a:p>
      </dgm:t>
    </dgm:pt>
    <dgm:pt modelId="{FF07892F-50D7-49C1-B20C-7C271F01FEC9}" type="parTrans" cxnId="{DB5E5090-778D-47EA-87EA-9B88772543FF}">
      <dgm:prSet/>
      <dgm:spPr/>
      <dgm:t>
        <a:bodyPr/>
        <a:lstStyle/>
        <a:p>
          <a:endParaRPr lang="en-US"/>
        </a:p>
      </dgm:t>
    </dgm:pt>
    <dgm:pt modelId="{D21EF360-9A80-4CF1-85D0-60292B739E09}" type="sibTrans" cxnId="{DB5E5090-778D-47EA-87EA-9B88772543FF}">
      <dgm:prSet/>
      <dgm:spPr/>
      <dgm:t>
        <a:bodyPr/>
        <a:lstStyle/>
        <a:p>
          <a:endParaRPr lang="en-US"/>
        </a:p>
      </dgm:t>
    </dgm:pt>
    <dgm:pt modelId="{875E7AA2-E6CE-1B44-BD8A-2D373AB052DF}" type="pres">
      <dgm:prSet presAssocID="{C0532875-87BE-3B4E-9331-526A1B2FF9A6}" presName="CompostProcess" presStyleCnt="0">
        <dgm:presLayoutVars>
          <dgm:dir/>
          <dgm:resizeHandles val="exact"/>
        </dgm:presLayoutVars>
      </dgm:prSet>
      <dgm:spPr/>
      <dgm:t>
        <a:bodyPr/>
        <a:lstStyle/>
        <a:p>
          <a:endParaRPr lang="en-US"/>
        </a:p>
      </dgm:t>
    </dgm:pt>
    <dgm:pt modelId="{A5C19F9A-2F88-7540-84F8-FA365BEA871F}" type="pres">
      <dgm:prSet presAssocID="{C0532875-87BE-3B4E-9331-526A1B2FF9A6}" presName="arrow" presStyleLbl="bgShp" presStyleIdx="0" presStyleCnt="1"/>
      <dgm:spPr/>
      <dgm:t>
        <a:bodyPr/>
        <a:lstStyle/>
        <a:p>
          <a:endParaRPr lang="en-US"/>
        </a:p>
      </dgm:t>
    </dgm:pt>
    <dgm:pt modelId="{D9064C18-2E0C-BD47-961B-D736A8BB7D79}" type="pres">
      <dgm:prSet presAssocID="{C0532875-87BE-3B4E-9331-526A1B2FF9A6}" presName="linearProcess" presStyleCnt="0"/>
      <dgm:spPr/>
    </dgm:pt>
    <dgm:pt modelId="{74BE7A50-9BB0-C740-BFC4-5693CAF604C3}" type="pres">
      <dgm:prSet presAssocID="{D7001DF7-4A2E-B148-A351-287D9B678C39}" presName="textNode" presStyleLbl="node1" presStyleIdx="0" presStyleCnt="5" custLinFactX="100000" custLinFactNeighborX="136563" custLinFactNeighborY="7890">
        <dgm:presLayoutVars>
          <dgm:bulletEnabled val="1"/>
        </dgm:presLayoutVars>
      </dgm:prSet>
      <dgm:spPr/>
      <dgm:t>
        <a:bodyPr/>
        <a:lstStyle/>
        <a:p>
          <a:endParaRPr lang="en-US"/>
        </a:p>
      </dgm:t>
    </dgm:pt>
    <dgm:pt modelId="{FE2DC0AA-0998-2D4B-8332-F99BF2F04F7F}" type="pres">
      <dgm:prSet presAssocID="{07E04CA7-E41D-EA4A-A43E-AA316F7BA273}" presName="sibTrans" presStyleCnt="0"/>
      <dgm:spPr/>
    </dgm:pt>
    <dgm:pt modelId="{9189F7F0-9CC9-A849-A398-3547955A3DF5}" type="pres">
      <dgm:prSet presAssocID="{E4FD9D0C-D395-244A-ADA8-0C12C8197110}" presName="textNode" presStyleLbl="node1" presStyleIdx="1" presStyleCnt="5" custLinFactX="100000" custLinFactNeighborX="123382" custLinFactNeighborY="9468">
        <dgm:presLayoutVars>
          <dgm:bulletEnabled val="1"/>
        </dgm:presLayoutVars>
      </dgm:prSet>
      <dgm:spPr/>
      <dgm:t>
        <a:bodyPr/>
        <a:lstStyle/>
        <a:p>
          <a:endParaRPr lang="en-US"/>
        </a:p>
      </dgm:t>
    </dgm:pt>
    <dgm:pt modelId="{7629F189-9B2F-A142-87CE-1D1C99DFE515}" type="pres">
      <dgm:prSet presAssocID="{B0FA726E-88CA-094B-BF06-29019AD6C0F9}" presName="sibTrans" presStyleCnt="0"/>
      <dgm:spPr/>
    </dgm:pt>
    <dgm:pt modelId="{A083474F-D26D-4441-8D67-C19373237827}" type="pres">
      <dgm:prSet presAssocID="{22427FBC-2A43-D14F-AA28-DAC8ABA0BA3D}" presName="textNode" presStyleLbl="node1" presStyleIdx="2" presStyleCnt="5" custLinFactX="99849" custLinFactNeighborX="100000" custLinFactNeighborY="8679">
        <dgm:presLayoutVars>
          <dgm:bulletEnabled val="1"/>
        </dgm:presLayoutVars>
      </dgm:prSet>
      <dgm:spPr/>
      <dgm:t>
        <a:bodyPr/>
        <a:lstStyle/>
        <a:p>
          <a:endParaRPr lang="en-US"/>
        </a:p>
      </dgm:t>
    </dgm:pt>
    <dgm:pt modelId="{E8DE04F2-47AF-44BC-A45A-D653F1EB6891}" type="pres">
      <dgm:prSet presAssocID="{D113364B-DF86-8642-9FB8-72ADB55A72A0}" presName="sibTrans" presStyleCnt="0"/>
      <dgm:spPr/>
    </dgm:pt>
    <dgm:pt modelId="{E828FD6B-A159-4446-B272-3A238904E544}" type="pres">
      <dgm:prSet presAssocID="{2C4F94E8-7896-4B8F-986B-D1C213B849EB}" presName="textNode" presStyleLbl="node1" presStyleIdx="3" presStyleCnt="5" custLinFactX="97212" custLinFactNeighborX="100000" custLinFactNeighborY="9467">
        <dgm:presLayoutVars>
          <dgm:bulletEnabled val="1"/>
        </dgm:presLayoutVars>
      </dgm:prSet>
      <dgm:spPr/>
      <dgm:t>
        <a:bodyPr/>
        <a:lstStyle/>
        <a:p>
          <a:endParaRPr lang="en-US"/>
        </a:p>
      </dgm:t>
    </dgm:pt>
    <dgm:pt modelId="{8079290D-1F5D-4734-9CDC-7520D7C7D862}" type="pres">
      <dgm:prSet presAssocID="{BE9FA83C-D39D-437E-81A6-98B5DC776C32}" presName="sibTrans" presStyleCnt="0"/>
      <dgm:spPr/>
    </dgm:pt>
    <dgm:pt modelId="{0FD3EE54-7538-4F94-B1D8-4EAF402BEAA1}" type="pres">
      <dgm:prSet presAssocID="{22CFB135-20C9-413D-AACB-AD01CAF99552}" presName="textNode" presStyleLbl="node1" presStyleIdx="4" presStyleCnt="5" custLinFactX="-396932" custLinFactNeighborX="-400000" custLinFactNeighborY="8730">
        <dgm:presLayoutVars>
          <dgm:bulletEnabled val="1"/>
        </dgm:presLayoutVars>
      </dgm:prSet>
      <dgm:spPr/>
      <dgm:t>
        <a:bodyPr/>
        <a:lstStyle/>
        <a:p>
          <a:endParaRPr lang="en-US"/>
        </a:p>
      </dgm:t>
    </dgm:pt>
  </dgm:ptLst>
  <dgm:cxnLst>
    <dgm:cxn modelId="{E8BF9289-6219-4B82-B70C-0FB4313D37AC}" type="presOf" srcId="{2C4F94E8-7896-4B8F-986B-D1C213B849EB}" destId="{E828FD6B-A159-4446-B272-3A238904E544}" srcOrd="0" destOrd="0" presId="urn:microsoft.com/office/officeart/2005/8/layout/hProcess9"/>
    <dgm:cxn modelId="{A56FD8C0-EB5C-104A-BA34-F8811A92A73E}" srcId="{C0532875-87BE-3B4E-9331-526A1B2FF9A6}" destId="{D7001DF7-4A2E-B148-A351-287D9B678C39}" srcOrd="0" destOrd="0" parTransId="{ABBD61AA-3DD7-B44C-804F-A1210C726632}" sibTransId="{07E04CA7-E41D-EA4A-A43E-AA316F7BA273}"/>
    <dgm:cxn modelId="{EA23A3D4-750F-4888-A1BE-AC9721934481}" type="presOf" srcId="{E4FD9D0C-D395-244A-ADA8-0C12C8197110}" destId="{9189F7F0-9CC9-A849-A398-3547955A3DF5}" srcOrd="0" destOrd="0" presId="urn:microsoft.com/office/officeart/2005/8/layout/hProcess9"/>
    <dgm:cxn modelId="{9BF6A477-A033-4042-B1CD-4B982D276C47}" type="presOf" srcId="{22CFB135-20C9-413D-AACB-AD01CAF99552}" destId="{0FD3EE54-7538-4F94-B1D8-4EAF402BEAA1}" srcOrd="0" destOrd="0" presId="urn:microsoft.com/office/officeart/2005/8/layout/hProcess9"/>
    <dgm:cxn modelId="{4002CB3F-1078-41E4-B1F7-B838C13DFFB7}" type="presOf" srcId="{C0532875-87BE-3B4E-9331-526A1B2FF9A6}" destId="{875E7AA2-E6CE-1B44-BD8A-2D373AB052DF}" srcOrd="0" destOrd="0" presId="urn:microsoft.com/office/officeart/2005/8/layout/hProcess9"/>
    <dgm:cxn modelId="{7304288C-1A37-2A47-94EB-DC198808AFA8}" srcId="{C0532875-87BE-3B4E-9331-526A1B2FF9A6}" destId="{22427FBC-2A43-D14F-AA28-DAC8ABA0BA3D}" srcOrd="2" destOrd="0" parTransId="{40461096-88FF-DC40-81B5-E4EE5B80B9E0}" sibTransId="{D113364B-DF86-8642-9FB8-72ADB55A72A0}"/>
    <dgm:cxn modelId="{DFE9808B-13ED-455A-A7D0-B0DFE46936BA}" srcId="{C0532875-87BE-3B4E-9331-526A1B2FF9A6}" destId="{2C4F94E8-7896-4B8F-986B-D1C213B849EB}" srcOrd="3" destOrd="0" parTransId="{4AB70883-B7ED-4F65-B837-85060F1B3BE7}" sibTransId="{BE9FA83C-D39D-437E-81A6-98B5DC776C32}"/>
    <dgm:cxn modelId="{DB5E5090-778D-47EA-87EA-9B88772543FF}" srcId="{C0532875-87BE-3B4E-9331-526A1B2FF9A6}" destId="{22CFB135-20C9-413D-AACB-AD01CAF99552}" srcOrd="4" destOrd="0" parTransId="{FF07892F-50D7-49C1-B20C-7C271F01FEC9}" sibTransId="{D21EF360-9A80-4CF1-85D0-60292B739E09}"/>
    <dgm:cxn modelId="{86DA72A2-5968-DD4F-94AE-F15F380ACF51}" srcId="{C0532875-87BE-3B4E-9331-526A1B2FF9A6}" destId="{E4FD9D0C-D395-244A-ADA8-0C12C8197110}" srcOrd="1" destOrd="0" parTransId="{3E09B884-F075-D242-883A-4E12CB80491E}" sibTransId="{B0FA726E-88CA-094B-BF06-29019AD6C0F9}"/>
    <dgm:cxn modelId="{71B1B0F2-C757-4FD6-A5C0-4AF1024924B2}" type="presOf" srcId="{D7001DF7-4A2E-B148-A351-287D9B678C39}" destId="{74BE7A50-9BB0-C740-BFC4-5693CAF604C3}" srcOrd="0" destOrd="0" presId="urn:microsoft.com/office/officeart/2005/8/layout/hProcess9"/>
    <dgm:cxn modelId="{FA1EB559-6F63-4933-8435-6C101F22AB62}" type="presOf" srcId="{22427FBC-2A43-D14F-AA28-DAC8ABA0BA3D}" destId="{A083474F-D26D-4441-8D67-C19373237827}" srcOrd="0" destOrd="0" presId="urn:microsoft.com/office/officeart/2005/8/layout/hProcess9"/>
    <dgm:cxn modelId="{D208AFFC-64C6-4A3D-845B-7E6B535FA4C1}" type="presParOf" srcId="{875E7AA2-E6CE-1B44-BD8A-2D373AB052DF}" destId="{A5C19F9A-2F88-7540-84F8-FA365BEA871F}" srcOrd="0" destOrd="0" presId="urn:microsoft.com/office/officeart/2005/8/layout/hProcess9"/>
    <dgm:cxn modelId="{EE3E98F0-1A5D-43DE-B0E1-20B30326A572}" type="presParOf" srcId="{875E7AA2-E6CE-1B44-BD8A-2D373AB052DF}" destId="{D9064C18-2E0C-BD47-961B-D736A8BB7D79}" srcOrd="1" destOrd="0" presId="urn:microsoft.com/office/officeart/2005/8/layout/hProcess9"/>
    <dgm:cxn modelId="{945F0059-927F-4870-A954-AD75822C8024}" type="presParOf" srcId="{D9064C18-2E0C-BD47-961B-D736A8BB7D79}" destId="{74BE7A50-9BB0-C740-BFC4-5693CAF604C3}" srcOrd="0" destOrd="0" presId="urn:microsoft.com/office/officeart/2005/8/layout/hProcess9"/>
    <dgm:cxn modelId="{63DBF27F-8305-43D2-8DFE-7E3EB2184974}" type="presParOf" srcId="{D9064C18-2E0C-BD47-961B-D736A8BB7D79}" destId="{FE2DC0AA-0998-2D4B-8332-F99BF2F04F7F}" srcOrd="1" destOrd="0" presId="urn:microsoft.com/office/officeart/2005/8/layout/hProcess9"/>
    <dgm:cxn modelId="{E53CC6B3-713B-4F5A-B864-157F3BBEE432}" type="presParOf" srcId="{D9064C18-2E0C-BD47-961B-D736A8BB7D79}" destId="{9189F7F0-9CC9-A849-A398-3547955A3DF5}" srcOrd="2" destOrd="0" presId="urn:microsoft.com/office/officeart/2005/8/layout/hProcess9"/>
    <dgm:cxn modelId="{3D057DE6-258B-4D49-AEAC-B5B71E96FABA}" type="presParOf" srcId="{D9064C18-2E0C-BD47-961B-D736A8BB7D79}" destId="{7629F189-9B2F-A142-87CE-1D1C99DFE515}" srcOrd="3" destOrd="0" presId="urn:microsoft.com/office/officeart/2005/8/layout/hProcess9"/>
    <dgm:cxn modelId="{AF9FFB8F-0E13-45B9-933E-57DE817042BF}" type="presParOf" srcId="{D9064C18-2E0C-BD47-961B-D736A8BB7D79}" destId="{A083474F-D26D-4441-8D67-C19373237827}" srcOrd="4" destOrd="0" presId="urn:microsoft.com/office/officeart/2005/8/layout/hProcess9"/>
    <dgm:cxn modelId="{941E7C22-1B5E-416B-9EE1-6CF748220345}" type="presParOf" srcId="{D9064C18-2E0C-BD47-961B-D736A8BB7D79}" destId="{E8DE04F2-47AF-44BC-A45A-D653F1EB6891}" srcOrd="5" destOrd="0" presId="urn:microsoft.com/office/officeart/2005/8/layout/hProcess9"/>
    <dgm:cxn modelId="{E7EFF223-16B3-4EE1-A6F8-B4BA6E315148}" type="presParOf" srcId="{D9064C18-2E0C-BD47-961B-D736A8BB7D79}" destId="{E828FD6B-A159-4446-B272-3A238904E544}" srcOrd="6" destOrd="0" presId="urn:microsoft.com/office/officeart/2005/8/layout/hProcess9"/>
    <dgm:cxn modelId="{BEE7BAB7-46B7-41C8-8C64-431434F5E36F}" type="presParOf" srcId="{D9064C18-2E0C-BD47-961B-D736A8BB7D79}" destId="{8079290D-1F5D-4734-9CDC-7520D7C7D862}" srcOrd="7" destOrd="0" presId="urn:microsoft.com/office/officeart/2005/8/layout/hProcess9"/>
    <dgm:cxn modelId="{217F60C2-514E-49B5-9A75-2D4C99C487B0}" type="presParOf" srcId="{D9064C18-2E0C-BD47-961B-D736A8BB7D79}" destId="{0FD3EE54-7538-4F94-B1D8-4EAF402BEAA1}" srcOrd="8"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C19F9A-2F88-7540-84F8-FA365BEA871F}">
      <dsp:nvSpPr>
        <dsp:cNvPr id="0" name=""/>
        <dsp:cNvSpPr/>
      </dsp:nvSpPr>
      <dsp:spPr>
        <a:xfrm>
          <a:off x="629381" y="0"/>
          <a:ext cx="7132990" cy="3369279"/>
        </a:xfrm>
        <a:prstGeom prst="rightArrow">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59829E5-D908-E54D-A034-72978546B704}">
      <dsp:nvSpPr>
        <dsp:cNvPr id="0" name=""/>
        <dsp:cNvSpPr/>
      </dsp:nvSpPr>
      <dsp:spPr>
        <a:xfrm>
          <a:off x="2165" y="797023"/>
          <a:ext cx="1873570" cy="1775232"/>
        </a:xfrm>
        <a:prstGeom prst="roundRect">
          <a:avLst/>
        </a:prstGeom>
        <a:solidFill>
          <a:srgbClr val="92D05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1. Create Requisition (Dept)</a:t>
          </a:r>
          <a:endParaRPr lang="en-US" sz="2100" kern="1200" dirty="0"/>
        </a:p>
      </dsp:txBody>
      <dsp:txXfrm>
        <a:off x="88825" y="883683"/>
        <a:ext cx="1700250" cy="1601912"/>
      </dsp:txXfrm>
    </dsp:sp>
    <dsp:sp modelId="{74BE7A50-9BB0-C740-BFC4-5693CAF604C3}">
      <dsp:nvSpPr>
        <dsp:cNvPr id="0" name=""/>
        <dsp:cNvSpPr/>
      </dsp:nvSpPr>
      <dsp:spPr>
        <a:xfrm>
          <a:off x="1953281" y="1010783"/>
          <a:ext cx="1550917" cy="134771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2. Approval (Dept / Unit / College) </a:t>
          </a:r>
          <a:endParaRPr lang="en-US" sz="1400" kern="1200" dirty="0"/>
        </a:p>
      </dsp:txBody>
      <dsp:txXfrm>
        <a:off x="2019071" y="1076573"/>
        <a:ext cx="1419337" cy="1216131"/>
      </dsp:txXfrm>
    </dsp:sp>
    <dsp:sp modelId="{9189F7F0-9CC9-A849-A398-3547955A3DF5}">
      <dsp:nvSpPr>
        <dsp:cNvPr id="0" name=""/>
        <dsp:cNvSpPr/>
      </dsp:nvSpPr>
      <dsp:spPr>
        <a:xfrm>
          <a:off x="3581744" y="1010783"/>
          <a:ext cx="1550917" cy="134771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3. Purchase Order Sent to Supplier (Purchasing)</a:t>
          </a:r>
        </a:p>
      </dsp:txBody>
      <dsp:txXfrm>
        <a:off x="3647534" y="1076573"/>
        <a:ext cx="1419337" cy="1216131"/>
      </dsp:txXfrm>
    </dsp:sp>
    <dsp:sp modelId="{A083474F-D26D-4441-8D67-C19373237827}">
      <dsp:nvSpPr>
        <dsp:cNvPr id="0" name=""/>
        <dsp:cNvSpPr/>
      </dsp:nvSpPr>
      <dsp:spPr>
        <a:xfrm>
          <a:off x="5210207" y="1010783"/>
          <a:ext cx="1550917" cy="134771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4. Goods Receipt (Dept)</a:t>
          </a:r>
          <a:endParaRPr lang="en-US" sz="1400" kern="1200" dirty="0"/>
        </a:p>
      </dsp:txBody>
      <dsp:txXfrm>
        <a:off x="5275997" y="1076573"/>
        <a:ext cx="1419337" cy="1216131"/>
      </dsp:txXfrm>
    </dsp:sp>
    <dsp:sp modelId="{E828FD6B-A159-4446-B272-3A238904E544}">
      <dsp:nvSpPr>
        <dsp:cNvPr id="0" name=""/>
        <dsp:cNvSpPr/>
      </dsp:nvSpPr>
      <dsp:spPr>
        <a:xfrm>
          <a:off x="6838670" y="1010783"/>
          <a:ext cx="1550917" cy="134771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5. Invoice Posting / Check Payment (Accounts Payable / Hospital Accounting)</a:t>
          </a:r>
          <a:endParaRPr lang="en-US" sz="1400" kern="1200" dirty="0"/>
        </a:p>
      </dsp:txBody>
      <dsp:txXfrm>
        <a:off x="6904460" y="1076573"/>
        <a:ext cx="1419337" cy="12161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C19F9A-2F88-7540-84F8-FA365BEA871F}">
      <dsp:nvSpPr>
        <dsp:cNvPr id="0" name=""/>
        <dsp:cNvSpPr/>
      </dsp:nvSpPr>
      <dsp:spPr>
        <a:xfrm>
          <a:off x="629381" y="0"/>
          <a:ext cx="7132990" cy="3369279"/>
        </a:xfrm>
        <a:prstGeom prst="rightArrow">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4BE7A50-9BB0-C740-BFC4-5693CAF604C3}">
      <dsp:nvSpPr>
        <dsp:cNvPr id="0" name=""/>
        <dsp:cNvSpPr/>
      </dsp:nvSpPr>
      <dsp:spPr>
        <a:xfrm>
          <a:off x="1726163" y="1117118"/>
          <a:ext cx="1612380" cy="134771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2. Approval (Dept / Unit / College) </a:t>
          </a:r>
          <a:endParaRPr lang="en-US" sz="1400" kern="1200" dirty="0"/>
        </a:p>
      </dsp:txBody>
      <dsp:txXfrm>
        <a:off x="1791953" y="1182908"/>
        <a:ext cx="1480800" cy="1216131"/>
      </dsp:txXfrm>
    </dsp:sp>
    <dsp:sp modelId="{9189F7F0-9CC9-A849-A398-3547955A3DF5}">
      <dsp:nvSpPr>
        <dsp:cNvPr id="0" name=""/>
        <dsp:cNvSpPr/>
      </dsp:nvSpPr>
      <dsp:spPr>
        <a:xfrm>
          <a:off x="3408536" y="1138385"/>
          <a:ext cx="1612380" cy="134771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3. Purchase Order Sent to Supplier (Purchasing)</a:t>
          </a:r>
        </a:p>
      </dsp:txBody>
      <dsp:txXfrm>
        <a:off x="3474326" y="1204175"/>
        <a:ext cx="1480800" cy="1216131"/>
      </dsp:txXfrm>
    </dsp:sp>
    <dsp:sp modelId="{A083474F-D26D-4441-8D67-C19373237827}">
      <dsp:nvSpPr>
        <dsp:cNvPr id="0" name=""/>
        <dsp:cNvSpPr/>
      </dsp:nvSpPr>
      <dsp:spPr>
        <a:xfrm>
          <a:off x="5080250" y="1127751"/>
          <a:ext cx="1612380" cy="134771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4. Goods Receipt (Dept)</a:t>
          </a:r>
          <a:endParaRPr lang="en-US" sz="1400" kern="1200" dirty="0"/>
        </a:p>
      </dsp:txBody>
      <dsp:txXfrm>
        <a:off x="5146040" y="1193541"/>
        <a:ext cx="1480800" cy="1216131"/>
      </dsp:txXfrm>
    </dsp:sp>
    <dsp:sp modelId="{E828FD6B-A159-4446-B272-3A238904E544}">
      <dsp:nvSpPr>
        <dsp:cNvPr id="0" name=""/>
        <dsp:cNvSpPr/>
      </dsp:nvSpPr>
      <dsp:spPr>
        <a:xfrm>
          <a:off x="6730731" y="1138371"/>
          <a:ext cx="1612380" cy="134771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5. Invoice Posting / Check Payment (Accounts Payable / Hospital Accounting)</a:t>
          </a:r>
          <a:endParaRPr lang="en-US" sz="1400" kern="1200" dirty="0"/>
        </a:p>
      </dsp:txBody>
      <dsp:txXfrm>
        <a:off x="6796521" y="1204161"/>
        <a:ext cx="1480800" cy="1216131"/>
      </dsp:txXfrm>
    </dsp:sp>
    <dsp:sp modelId="{0FD3EE54-7538-4F94-B1D8-4EAF402BEAA1}">
      <dsp:nvSpPr>
        <dsp:cNvPr id="0" name=""/>
        <dsp:cNvSpPr/>
      </dsp:nvSpPr>
      <dsp:spPr>
        <a:xfrm>
          <a:off x="53155" y="1128438"/>
          <a:ext cx="1612380" cy="134771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1. Create Requisition (Dept)</a:t>
          </a:r>
          <a:endParaRPr lang="en-US" sz="1400" kern="1200" dirty="0"/>
        </a:p>
      </dsp:txBody>
      <dsp:txXfrm>
        <a:off x="118945" y="1194228"/>
        <a:ext cx="1480800" cy="121613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170583" cy="480388"/>
          </a:xfrm>
          <a:prstGeom prst="rect">
            <a:avLst/>
          </a:prstGeom>
        </p:spPr>
        <p:txBody>
          <a:bodyPr vert="horz" lIns="94823" tIns="47411" rIns="94823" bIns="47411" rtlCol="0"/>
          <a:lstStyle>
            <a:lvl1pPr algn="l">
              <a:defRPr sz="1200"/>
            </a:lvl1pPr>
          </a:lstStyle>
          <a:p>
            <a:endParaRPr lang="en-US" dirty="0"/>
          </a:p>
        </p:txBody>
      </p:sp>
      <p:sp>
        <p:nvSpPr>
          <p:cNvPr id="3" name="Date Placeholder 2"/>
          <p:cNvSpPr>
            <a:spLocks noGrp="1"/>
          </p:cNvSpPr>
          <p:nvPr>
            <p:ph type="dt" sz="quarter" idx="1"/>
          </p:nvPr>
        </p:nvSpPr>
        <p:spPr>
          <a:xfrm>
            <a:off x="4142964" y="0"/>
            <a:ext cx="3170583" cy="480388"/>
          </a:xfrm>
          <a:prstGeom prst="rect">
            <a:avLst/>
          </a:prstGeom>
        </p:spPr>
        <p:txBody>
          <a:bodyPr vert="horz" lIns="94823" tIns="47411" rIns="94823" bIns="47411" rtlCol="0"/>
          <a:lstStyle>
            <a:lvl1pPr algn="r">
              <a:defRPr sz="1200"/>
            </a:lvl1pPr>
          </a:lstStyle>
          <a:p>
            <a:fld id="{AB54F44C-FC4D-45EB-8053-3E5C751D9578}" type="datetimeFigureOut">
              <a:rPr lang="en-US" smtClean="0"/>
              <a:pPr/>
              <a:t>3/4/2016</a:t>
            </a:fld>
            <a:endParaRPr lang="en-US" dirty="0"/>
          </a:p>
        </p:txBody>
      </p:sp>
      <p:sp>
        <p:nvSpPr>
          <p:cNvPr id="4" name="Footer Placeholder 3"/>
          <p:cNvSpPr>
            <a:spLocks noGrp="1"/>
          </p:cNvSpPr>
          <p:nvPr>
            <p:ph type="ftr" sz="quarter" idx="2"/>
          </p:nvPr>
        </p:nvSpPr>
        <p:spPr>
          <a:xfrm>
            <a:off x="2" y="9119173"/>
            <a:ext cx="3170583" cy="480388"/>
          </a:xfrm>
          <a:prstGeom prst="rect">
            <a:avLst/>
          </a:prstGeom>
        </p:spPr>
        <p:txBody>
          <a:bodyPr vert="horz" lIns="94823" tIns="47411" rIns="94823" bIns="47411"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2964" y="9119173"/>
            <a:ext cx="3170583" cy="480388"/>
          </a:xfrm>
          <a:prstGeom prst="rect">
            <a:avLst/>
          </a:prstGeom>
        </p:spPr>
        <p:txBody>
          <a:bodyPr vert="horz" lIns="94823" tIns="47411" rIns="94823" bIns="47411" rtlCol="0" anchor="b"/>
          <a:lstStyle>
            <a:lvl1pPr algn="r">
              <a:defRPr sz="1200"/>
            </a:lvl1pPr>
          </a:lstStyle>
          <a:p>
            <a:fld id="{7E94537B-0308-4EA8-954E-89B29CE52B41}" type="slidenum">
              <a:rPr lang="en-US" smtClean="0"/>
              <a:pPr/>
              <a:t>‹#›</a:t>
            </a:fld>
            <a:endParaRPr lang="en-US" dirty="0"/>
          </a:p>
        </p:txBody>
      </p:sp>
    </p:spTree>
    <p:extLst>
      <p:ext uri="{BB962C8B-B14F-4D97-AF65-F5344CB8AC3E}">
        <p14:creationId xmlns:p14="http://schemas.microsoft.com/office/powerpoint/2010/main" val="420471840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388"/>
          </a:xfrm>
          <a:prstGeom prst="rect">
            <a:avLst/>
          </a:prstGeom>
        </p:spPr>
        <p:txBody>
          <a:bodyPr vert="horz" lIns="94823" tIns="47411" rIns="94823" bIns="47411" rtlCol="0"/>
          <a:lstStyle>
            <a:lvl1pPr algn="l">
              <a:defRPr sz="1200"/>
            </a:lvl1pPr>
          </a:lstStyle>
          <a:p>
            <a:endParaRPr lang="en-US" dirty="0"/>
          </a:p>
        </p:txBody>
      </p:sp>
      <p:sp>
        <p:nvSpPr>
          <p:cNvPr id="3" name="Date Placeholder 2"/>
          <p:cNvSpPr>
            <a:spLocks noGrp="1"/>
          </p:cNvSpPr>
          <p:nvPr>
            <p:ph type="dt" idx="1"/>
          </p:nvPr>
        </p:nvSpPr>
        <p:spPr>
          <a:xfrm>
            <a:off x="4143587" y="0"/>
            <a:ext cx="3169920" cy="480388"/>
          </a:xfrm>
          <a:prstGeom prst="rect">
            <a:avLst/>
          </a:prstGeom>
        </p:spPr>
        <p:txBody>
          <a:bodyPr vert="horz" lIns="94823" tIns="47411" rIns="94823" bIns="47411" rtlCol="0"/>
          <a:lstStyle>
            <a:lvl1pPr algn="r">
              <a:defRPr sz="1200"/>
            </a:lvl1pPr>
          </a:lstStyle>
          <a:p>
            <a:fld id="{493E1C39-CE20-432D-BC20-5F933B29FC86}" type="datetimeFigureOut">
              <a:rPr lang="en-US" smtClean="0"/>
              <a:pPr/>
              <a:t>3/4/2016</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4823" tIns="47411" rIns="94823" bIns="47411" rtlCol="0" anchor="ctr"/>
          <a:lstStyle/>
          <a:p>
            <a:endParaRPr lang="en-US" dirty="0"/>
          </a:p>
        </p:txBody>
      </p:sp>
      <p:sp>
        <p:nvSpPr>
          <p:cNvPr id="5" name="Notes Placeholder 4"/>
          <p:cNvSpPr>
            <a:spLocks noGrp="1"/>
          </p:cNvSpPr>
          <p:nvPr>
            <p:ph type="body" sz="quarter" idx="3"/>
          </p:nvPr>
        </p:nvSpPr>
        <p:spPr>
          <a:xfrm>
            <a:off x="731520" y="4561231"/>
            <a:ext cx="5852160" cy="4320213"/>
          </a:xfrm>
          <a:prstGeom prst="rect">
            <a:avLst/>
          </a:prstGeom>
        </p:spPr>
        <p:txBody>
          <a:bodyPr vert="horz" lIns="94823" tIns="47411" rIns="94823" bIns="474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173"/>
            <a:ext cx="3169920" cy="480388"/>
          </a:xfrm>
          <a:prstGeom prst="rect">
            <a:avLst/>
          </a:prstGeom>
        </p:spPr>
        <p:txBody>
          <a:bodyPr vert="horz" lIns="94823" tIns="47411" rIns="94823" bIns="4741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173"/>
            <a:ext cx="3169920" cy="480388"/>
          </a:xfrm>
          <a:prstGeom prst="rect">
            <a:avLst/>
          </a:prstGeom>
        </p:spPr>
        <p:txBody>
          <a:bodyPr vert="horz" lIns="94823" tIns="47411" rIns="94823" bIns="47411" rtlCol="0" anchor="b"/>
          <a:lstStyle>
            <a:lvl1pPr algn="r">
              <a:defRPr sz="1200"/>
            </a:lvl1pPr>
          </a:lstStyle>
          <a:p>
            <a:fld id="{A9D08DA1-68A4-4996-BB3E-061894326C3E}" type="slidenum">
              <a:rPr lang="en-US" smtClean="0"/>
              <a:pPr/>
              <a:t>‹#›</a:t>
            </a:fld>
            <a:endParaRPr lang="en-US" dirty="0"/>
          </a:p>
        </p:txBody>
      </p:sp>
    </p:spTree>
    <p:extLst>
      <p:ext uri="{BB962C8B-B14F-4D97-AF65-F5344CB8AC3E}">
        <p14:creationId xmlns:p14="http://schemas.microsoft.com/office/powerpoint/2010/main" val="128998316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6"/>
          <p:cNvSpPr>
            <a:spLocks noGrp="1" noChangeArrowheads="1"/>
          </p:cNvSpPr>
          <p:nvPr>
            <p:ph type="ftr" sz="quarter" idx="4"/>
          </p:nvPr>
        </p:nvSpPr>
        <p:spPr>
          <a:noFill/>
        </p:spPr>
        <p:txBody>
          <a:bodyPr/>
          <a:lstStyle/>
          <a:p>
            <a:pPr defTabSz="956461"/>
            <a:r>
              <a:rPr lang="fr-FR" dirty="0" smtClean="0"/>
              <a:t>HR_PA_310 Personnel Admin Actions - LSO V1</a:t>
            </a:r>
            <a:endParaRPr lang="en-US" dirty="0" smtClean="0"/>
          </a:p>
        </p:txBody>
      </p:sp>
      <p:sp>
        <p:nvSpPr>
          <p:cNvPr id="114692" name="Rectangle 2"/>
          <p:cNvSpPr>
            <a:spLocks noGrp="1" noRot="1" noChangeAspect="1" noChangeArrowheads="1" noTextEdit="1"/>
          </p:cNvSpPr>
          <p:nvPr>
            <p:ph type="sldImg"/>
          </p:nvPr>
        </p:nvSpPr>
        <p:spPr>
          <a:ln/>
        </p:spPr>
      </p:sp>
      <p:sp>
        <p:nvSpPr>
          <p:cNvPr id="114693"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6"/>
          <p:cNvSpPr>
            <a:spLocks noGrp="1" noChangeArrowheads="1"/>
          </p:cNvSpPr>
          <p:nvPr>
            <p:ph type="ftr" sz="quarter" idx="4"/>
          </p:nvPr>
        </p:nvSpPr>
        <p:spPr>
          <a:noFill/>
        </p:spPr>
        <p:txBody>
          <a:bodyPr/>
          <a:lstStyle/>
          <a:p>
            <a:pPr defTabSz="956461"/>
            <a:r>
              <a:rPr lang="fr-FR" dirty="0" smtClean="0"/>
              <a:t>HR_PA_310 Personnel Admin Actions - LSO V1</a:t>
            </a:r>
            <a:endParaRPr lang="en-US" dirty="0" smtClean="0"/>
          </a:p>
        </p:txBody>
      </p:sp>
      <p:sp>
        <p:nvSpPr>
          <p:cNvPr id="114692" name="Rectangle 2"/>
          <p:cNvSpPr>
            <a:spLocks noGrp="1" noRot="1" noChangeAspect="1" noChangeArrowheads="1" noTextEdit="1"/>
          </p:cNvSpPr>
          <p:nvPr>
            <p:ph type="sldImg"/>
          </p:nvPr>
        </p:nvSpPr>
        <p:spPr>
          <a:ln/>
        </p:spPr>
      </p:sp>
      <p:sp>
        <p:nvSpPr>
          <p:cNvPr id="114693"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6"/>
          <p:cNvSpPr>
            <a:spLocks noGrp="1" noChangeArrowheads="1"/>
          </p:cNvSpPr>
          <p:nvPr>
            <p:ph type="ftr" sz="quarter" idx="4"/>
          </p:nvPr>
        </p:nvSpPr>
        <p:spPr>
          <a:noFill/>
        </p:spPr>
        <p:txBody>
          <a:bodyPr/>
          <a:lstStyle/>
          <a:p>
            <a:pPr defTabSz="956461"/>
            <a:r>
              <a:rPr lang="fr-FR" dirty="0" smtClean="0"/>
              <a:t>HR_PA_310 Personnel Admin Actions - LSO V1</a:t>
            </a:r>
            <a:endParaRPr lang="en-US" dirty="0" smtClean="0"/>
          </a:p>
        </p:txBody>
      </p:sp>
      <p:sp>
        <p:nvSpPr>
          <p:cNvPr id="114692" name="Rectangle 2"/>
          <p:cNvSpPr>
            <a:spLocks noGrp="1" noRot="1" noChangeAspect="1" noChangeArrowheads="1" noTextEdit="1"/>
          </p:cNvSpPr>
          <p:nvPr>
            <p:ph type="sldImg"/>
          </p:nvPr>
        </p:nvSpPr>
        <p:spPr>
          <a:ln/>
        </p:spPr>
      </p:sp>
      <p:sp>
        <p:nvSpPr>
          <p:cNvPr id="114693"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6"/>
          <p:cNvSpPr>
            <a:spLocks noGrp="1" noChangeArrowheads="1"/>
          </p:cNvSpPr>
          <p:nvPr>
            <p:ph type="ftr" sz="quarter" idx="4"/>
          </p:nvPr>
        </p:nvSpPr>
        <p:spPr>
          <a:noFill/>
        </p:spPr>
        <p:txBody>
          <a:bodyPr/>
          <a:lstStyle/>
          <a:p>
            <a:pPr defTabSz="956461"/>
            <a:r>
              <a:rPr lang="fr-FR" dirty="0" smtClean="0"/>
              <a:t>HR_PA_310 Personnel Admin Actions - LSO V1</a:t>
            </a:r>
            <a:endParaRPr lang="en-US" dirty="0" smtClean="0"/>
          </a:p>
        </p:txBody>
      </p:sp>
      <p:sp>
        <p:nvSpPr>
          <p:cNvPr id="110596" name="Rectangle 4"/>
          <p:cNvSpPr>
            <a:spLocks noGrp="1" noRot="1" noChangeAspect="1" noChangeArrowheads="1" noTextEdit="1"/>
          </p:cNvSpPr>
          <p:nvPr>
            <p:ph type="sldImg"/>
          </p:nvPr>
        </p:nvSpPr>
        <p:spPr>
          <a:ln/>
        </p:spPr>
      </p:sp>
      <p:sp>
        <p:nvSpPr>
          <p:cNvPr id="110597" name="Rectangle 5"/>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6"/>
          <p:cNvSpPr>
            <a:spLocks noGrp="1" noChangeArrowheads="1"/>
          </p:cNvSpPr>
          <p:nvPr>
            <p:ph type="ftr" sz="quarter" idx="4"/>
          </p:nvPr>
        </p:nvSpPr>
        <p:spPr>
          <a:noFill/>
        </p:spPr>
        <p:txBody>
          <a:bodyPr/>
          <a:lstStyle/>
          <a:p>
            <a:pPr defTabSz="956461"/>
            <a:r>
              <a:rPr lang="fr-FR" dirty="0" smtClean="0"/>
              <a:t>HR_PA_310 Personnel Admin Actions - LSO V1</a:t>
            </a:r>
            <a:endParaRPr lang="en-US" dirty="0" smtClean="0"/>
          </a:p>
        </p:txBody>
      </p:sp>
      <p:sp>
        <p:nvSpPr>
          <p:cNvPr id="114692" name="Rectangle 2"/>
          <p:cNvSpPr>
            <a:spLocks noGrp="1" noRot="1" noChangeAspect="1" noChangeArrowheads="1" noTextEdit="1"/>
          </p:cNvSpPr>
          <p:nvPr>
            <p:ph type="sldImg"/>
          </p:nvPr>
        </p:nvSpPr>
        <p:spPr>
          <a:ln/>
        </p:spPr>
      </p:sp>
      <p:sp>
        <p:nvSpPr>
          <p:cNvPr id="114693"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6"/>
          <p:cNvSpPr>
            <a:spLocks noGrp="1" noChangeArrowheads="1"/>
          </p:cNvSpPr>
          <p:nvPr>
            <p:ph type="ftr" sz="quarter" idx="4"/>
          </p:nvPr>
        </p:nvSpPr>
        <p:spPr>
          <a:noFill/>
        </p:spPr>
        <p:txBody>
          <a:bodyPr/>
          <a:lstStyle/>
          <a:p>
            <a:pPr defTabSz="956741"/>
            <a:r>
              <a:rPr lang="fr-FR" dirty="0" smtClean="0"/>
              <a:t>HR_PA_310 Personnel Admin Actions - LSO V1</a:t>
            </a:r>
            <a:endParaRPr lang="en-US" dirty="0" smtClean="0"/>
          </a:p>
        </p:txBody>
      </p:sp>
      <p:sp>
        <p:nvSpPr>
          <p:cNvPr id="110595" name="Rectangle 7"/>
          <p:cNvSpPr>
            <a:spLocks noGrp="1" noChangeArrowheads="1"/>
          </p:cNvSpPr>
          <p:nvPr>
            <p:ph type="sldNum" sz="quarter" idx="5"/>
          </p:nvPr>
        </p:nvSpPr>
        <p:spPr>
          <a:noFill/>
        </p:spPr>
        <p:txBody>
          <a:bodyPr/>
          <a:lstStyle/>
          <a:p>
            <a:pPr defTabSz="956741"/>
            <a:fld id="{DE4A20E7-9A31-4758-8FA0-3EB52C454D0D}" type="slidenum">
              <a:rPr lang="en-US" smtClean="0"/>
              <a:pPr defTabSz="956741"/>
              <a:t>48</a:t>
            </a:fld>
            <a:endParaRPr lang="en-US" dirty="0" smtClean="0"/>
          </a:p>
        </p:txBody>
      </p:sp>
      <p:sp>
        <p:nvSpPr>
          <p:cNvPr id="110596" name="Rectangle 4"/>
          <p:cNvSpPr>
            <a:spLocks noGrp="1" noRot="1" noChangeAspect="1" noChangeArrowheads="1" noTextEdit="1"/>
          </p:cNvSpPr>
          <p:nvPr>
            <p:ph type="sldImg"/>
          </p:nvPr>
        </p:nvSpPr>
        <p:spPr>
          <a:ln/>
        </p:spPr>
      </p:sp>
      <p:sp>
        <p:nvSpPr>
          <p:cNvPr id="110597" name="Rectangle 5"/>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6"/>
          <p:cNvSpPr>
            <a:spLocks noGrp="1" noChangeArrowheads="1"/>
          </p:cNvSpPr>
          <p:nvPr>
            <p:ph type="ftr" sz="quarter" idx="4"/>
          </p:nvPr>
        </p:nvSpPr>
        <p:spPr>
          <a:noFill/>
        </p:spPr>
        <p:txBody>
          <a:bodyPr/>
          <a:lstStyle/>
          <a:p>
            <a:pPr defTabSz="956461"/>
            <a:r>
              <a:rPr lang="fr-FR" dirty="0" smtClean="0"/>
              <a:t>HR_PA_310 Personnel Admin Actions - LSO V1</a:t>
            </a:r>
            <a:endParaRPr lang="en-US" dirty="0" smtClean="0"/>
          </a:p>
        </p:txBody>
      </p:sp>
      <p:sp>
        <p:nvSpPr>
          <p:cNvPr id="110596" name="Rectangle 4"/>
          <p:cNvSpPr>
            <a:spLocks noGrp="1" noRot="1" noChangeAspect="1" noChangeArrowheads="1" noTextEdit="1"/>
          </p:cNvSpPr>
          <p:nvPr>
            <p:ph type="sldImg"/>
          </p:nvPr>
        </p:nvSpPr>
        <p:spPr>
          <a:ln/>
        </p:spPr>
      </p:sp>
      <p:sp>
        <p:nvSpPr>
          <p:cNvPr id="110597" name="Rectangle 5"/>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6"/>
          <p:cNvSpPr>
            <a:spLocks noGrp="1" noChangeArrowheads="1"/>
          </p:cNvSpPr>
          <p:nvPr>
            <p:ph type="ftr" sz="quarter" idx="4"/>
          </p:nvPr>
        </p:nvSpPr>
        <p:spPr>
          <a:noFill/>
        </p:spPr>
        <p:txBody>
          <a:bodyPr/>
          <a:lstStyle/>
          <a:p>
            <a:pPr defTabSz="956461"/>
            <a:r>
              <a:rPr lang="fr-FR" dirty="0" smtClean="0"/>
              <a:t>HR_PA_310 Personnel Admin Actions - LSO V1</a:t>
            </a:r>
            <a:endParaRPr lang="en-US" dirty="0" smtClean="0"/>
          </a:p>
        </p:txBody>
      </p:sp>
      <p:sp>
        <p:nvSpPr>
          <p:cNvPr id="110596" name="Rectangle 4"/>
          <p:cNvSpPr>
            <a:spLocks noGrp="1" noRot="1" noChangeAspect="1" noChangeArrowheads="1" noTextEdit="1"/>
          </p:cNvSpPr>
          <p:nvPr>
            <p:ph type="sldImg"/>
          </p:nvPr>
        </p:nvSpPr>
        <p:spPr>
          <a:ln/>
        </p:spPr>
      </p:sp>
      <p:sp>
        <p:nvSpPr>
          <p:cNvPr id="110597" name="Rectangle 5"/>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6"/>
          <p:cNvSpPr>
            <a:spLocks noGrp="1" noChangeArrowheads="1"/>
          </p:cNvSpPr>
          <p:nvPr>
            <p:ph type="ftr" sz="quarter" idx="4"/>
          </p:nvPr>
        </p:nvSpPr>
        <p:spPr>
          <a:noFill/>
        </p:spPr>
        <p:txBody>
          <a:bodyPr/>
          <a:lstStyle/>
          <a:p>
            <a:pPr defTabSz="956461"/>
            <a:r>
              <a:rPr lang="fr-FR" dirty="0" smtClean="0"/>
              <a:t>HR_PA_310 Personnel Admin Actions - LSO V1</a:t>
            </a:r>
            <a:endParaRPr lang="en-US" dirty="0" smtClean="0"/>
          </a:p>
        </p:txBody>
      </p:sp>
      <p:sp>
        <p:nvSpPr>
          <p:cNvPr id="116740" name="Rectangle 2"/>
          <p:cNvSpPr>
            <a:spLocks noGrp="1" noRot="1" noChangeAspect="1" noChangeArrowheads="1" noTextEdit="1"/>
          </p:cNvSpPr>
          <p:nvPr>
            <p:ph type="sldImg"/>
          </p:nvPr>
        </p:nvSpPr>
        <p:spPr>
          <a:ln/>
        </p:spPr>
      </p:sp>
      <p:sp>
        <p:nvSpPr>
          <p:cNvPr id="116741"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6"/>
          <p:cNvSpPr>
            <a:spLocks noGrp="1" noChangeArrowheads="1"/>
          </p:cNvSpPr>
          <p:nvPr>
            <p:ph type="ftr" sz="quarter" idx="4"/>
          </p:nvPr>
        </p:nvSpPr>
        <p:spPr>
          <a:noFill/>
        </p:spPr>
        <p:txBody>
          <a:bodyPr/>
          <a:lstStyle/>
          <a:p>
            <a:pPr defTabSz="956461"/>
            <a:r>
              <a:rPr lang="fr-FR" dirty="0" smtClean="0">
                <a:solidFill>
                  <a:prstClr val="black"/>
                </a:solidFill>
              </a:rPr>
              <a:t>HR_PA_310 Personnel Admin Actions - LSO V1</a:t>
            </a:r>
            <a:endParaRPr lang="en-US" dirty="0" smtClean="0">
              <a:solidFill>
                <a:prstClr val="black"/>
              </a:solidFill>
            </a:endParaRPr>
          </a:p>
        </p:txBody>
      </p:sp>
      <p:sp>
        <p:nvSpPr>
          <p:cNvPr id="110596" name="Rectangle 4"/>
          <p:cNvSpPr>
            <a:spLocks noGrp="1" noRot="1" noChangeAspect="1" noChangeArrowheads="1" noTextEdit="1"/>
          </p:cNvSpPr>
          <p:nvPr>
            <p:ph type="sldImg"/>
          </p:nvPr>
        </p:nvSpPr>
        <p:spPr>
          <a:ln/>
        </p:spPr>
      </p:sp>
      <p:sp>
        <p:nvSpPr>
          <p:cNvPr id="110597" name="Rectangle 5"/>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6"/>
          <p:cNvSpPr>
            <a:spLocks noGrp="1" noChangeArrowheads="1"/>
          </p:cNvSpPr>
          <p:nvPr>
            <p:ph type="ftr" sz="quarter" idx="4"/>
          </p:nvPr>
        </p:nvSpPr>
        <p:spPr>
          <a:noFill/>
        </p:spPr>
        <p:txBody>
          <a:bodyPr/>
          <a:lstStyle/>
          <a:p>
            <a:pPr defTabSz="956461"/>
            <a:r>
              <a:rPr lang="fr-FR" dirty="0" smtClean="0">
                <a:solidFill>
                  <a:prstClr val="black"/>
                </a:solidFill>
              </a:rPr>
              <a:t>HR_PA_310 Personnel Admin Actions - LSO V1</a:t>
            </a:r>
            <a:endParaRPr lang="en-US" dirty="0" smtClean="0">
              <a:solidFill>
                <a:prstClr val="black"/>
              </a:solidFill>
            </a:endParaRPr>
          </a:p>
        </p:txBody>
      </p:sp>
      <p:sp>
        <p:nvSpPr>
          <p:cNvPr id="110596" name="Rectangle 4"/>
          <p:cNvSpPr>
            <a:spLocks noGrp="1" noRot="1" noChangeAspect="1" noChangeArrowheads="1" noTextEdit="1"/>
          </p:cNvSpPr>
          <p:nvPr>
            <p:ph type="sldImg"/>
          </p:nvPr>
        </p:nvSpPr>
        <p:spPr>
          <a:ln/>
        </p:spPr>
      </p:sp>
      <p:sp>
        <p:nvSpPr>
          <p:cNvPr id="110597" name="Rectangle 5"/>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6"/>
          <p:cNvSpPr>
            <a:spLocks noGrp="1" noChangeArrowheads="1"/>
          </p:cNvSpPr>
          <p:nvPr>
            <p:ph type="ftr" sz="quarter" idx="4"/>
          </p:nvPr>
        </p:nvSpPr>
        <p:spPr>
          <a:noFill/>
        </p:spPr>
        <p:txBody>
          <a:bodyPr/>
          <a:lstStyle/>
          <a:p>
            <a:pPr defTabSz="956461"/>
            <a:r>
              <a:rPr lang="fr-FR" dirty="0" smtClean="0">
                <a:solidFill>
                  <a:prstClr val="black"/>
                </a:solidFill>
              </a:rPr>
              <a:t>HR_PA_310 Personnel Admin Actions - LSO V1</a:t>
            </a:r>
            <a:endParaRPr lang="en-US" dirty="0" smtClean="0">
              <a:solidFill>
                <a:prstClr val="black"/>
              </a:solidFill>
            </a:endParaRPr>
          </a:p>
        </p:txBody>
      </p:sp>
      <p:sp>
        <p:nvSpPr>
          <p:cNvPr id="110596" name="Rectangle 4"/>
          <p:cNvSpPr>
            <a:spLocks noGrp="1" noRot="1" noChangeAspect="1" noChangeArrowheads="1" noTextEdit="1"/>
          </p:cNvSpPr>
          <p:nvPr>
            <p:ph type="sldImg"/>
          </p:nvPr>
        </p:nvSpPr>
        <p:spPr>
          <a:ln/>
        </p:spPr>
      </p:sp>
      <p:sp>
        <p:nvSpPr>
          <p:cNvPr id="110597" name="Rectangle 5"/>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6"/>
          <p:cNvSpPr>
            <a:spLocks noGrp="1" noChangeArrowheads="1"/>
          </p:cNvSpPr>
          <p:nvPr>
            <p:ph type="ftr" sz="quarter" idx="4"/>
          </p:nvPr>
        </p:nvSpPr>
        <p:spPr>
          <a:noFill/>
        </p:spPr>
        <p:txBody>
          <a:bodyPr/>
          <a:lstStyle/>
          <a:p>
            <a:pPr defTabSz="956461"/>
            <a:r>
              <a:rPr lang="fr-FR" dirty="0" smtClean="0"/>
              <a:t>HR_PA_310 Personnel Admin Actions - LSO V1</a:t>
            </a:r>
            <a:endParaRPr lang="en-US" dirty="0" smtClean="0"/>
          </a:p>
        </p:txBody>
      </p:sp>
      <p:sp>
        <p:nvSpPr>
          <p:cNvPr id="125956" name="Rectangle 2"/>
          <p:cNvSpPr>
            <a:spLocks noGrp="1" noRot="1" noChangeAspect="1" noChangeArrowheads="1" noTextEdit="1"/>
          </p:cNvSpPr>
          <p:nvPr>
            <p:ph type="sldImg"/>
          </p:nvPr>
        </p:nvSpPr>
        <p:spPr>
          <a:ln/>
        </p:spPr>
      </p:sp>
      <p:sp>
        <p:nvSpPr>
          <p:cNvPr id="125957"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6"/>
          <p:cNvSpPr>
            <a:spLocks noGrp="1" noChangeArrowheads="1"/>
          </p:cNvSpPr>
          <p:nvPr>
            <p:ph type="ftr" sz="quarter" idx="4"/>
          </p:nvPr>
        </p:nvSpPr>
        <p:spPr>
          <a:noFill/>
        </p:spPr>
        <p:txBody>
          <a:bodyPr/>
          <a:lstStyle/>
          <a:p>
            <a:pPr defTabSz="956321"/>
            <a:r>
              <a:rPr lang="fr-FR" dirty="0" smtClean="0"/>
              <a:t>HR_PA_310 Personnel Admin Actions - LSO V1</a:t>
            </a:r>
            <a:endParaRPr lang="en-US" dirty="0" smtClean="0"/>
          </a:p>
        </p:txBody>
      </p:sp>
      <p:sp>
        <p:nvSpPr>
          <p:cNvPr id="110596" name="Rectangle 4"/>
          <p:cNvSpPr>
            <a:spLocks noGrp="1" noRot="1" noChangeAspect="1" noChangeArrowheads="1" noTextEdit="1"/>
          </p:cNvSpPr>
          <p:nvPr>
            <p:ph type="sldImg"/>
          </p:nvPr>
        </p:nvSpPr>
        <p:spPr>
          <a:ln/>
        </p:spPr>
      </p:sp>
      <p:sp>
        <p:nvSpPr>
          <p:cNvPr id="110597" name="Rectangle 5"/>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6"/>
          <p:cNvSpPr>
            <a:spLocks noGrp="1" noChangeArrowheads="1"/>
          </p:cNvSpPr>
          <p:nvPr>
            <p:ph type="ftr" sz="quarter" idx="4"/>
          </p:nvPr>
        </p:nvSpPr>
        <p:spPr>
          <a:noFill/>
        </p:spPr>
        <p:txBody>
          <a:bodyPr/>
          <a:lstStyle/>
          <a:p>
            <a:pPr defTabSz="956181"/>
            <a:r>
              <a:rPr lang="fr-FR" dirty="0" smtClean="0"/>
              <a:t>HR_PA_310 Personnel Admin Actions - LSO V1</a:t>
            </a:r>
            <a:endParaRPr lang="en-US" dirty="0" smtClean="0"/>
          </a:p>
        </p:txBody>
      </p:sp>
      <p:sp>
        <p:nvSpPr>
          <p:cNvPr id="110596" name="Rectangle 4"/>
          <p:cNvSpPr>
            <a:spLocks noGrp="1" noRot="1" noChangeAspect="1" noChangeArrowheads="1" noTextEdit="1"/>
          </p:cNvSpPr>
          <p:nvPr>
            <p:ph type="sldImg"/>
          </p:nvPr>
        </p:nvSpPr>
        <p:spPr>
          <a:xfrm>
            <a:off x="1257300" y="719138"/>
            <a:ext cx="4800600" cy="3600450"/>
          </a:xfrm>
          <a:ln/>
        </p:spPr>
      </p:sp>
      <p:sp>
        <p:nvSpPr>
          <p:cNvPr id="110597" name="Rectangle 5"/>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6"/>
          <p:cNvSpPr>
            <a:spLocks noGrp="1" noChangeArrowheads="1"/>
          </p:cNvSpPr>
          <p:nvPr>
            <p:ph type="ftr" sz="quarter" idx="4"/>
          </p:nvPr>
        </p:nvSpPr>
        <p:spPr>
          <a:noFill/>
        </p:spPr>
        <p:txBody>
          <a:bodyPr/>
          <a:lstStyle/>
          <a:p>
            <a:pPr defTabSz="956461"/>
            <a:r>
              <a:rPr lang="fr-FR" dirty="0" smtClean="0">
                <a:solidFill>
                  <a:prstClr val="black"/>
                </a:solidFill>
              </a:rPr>
              <a:t>HR_PA_310 Personnel Admin Actions - LSO V1</a:t>
            </a:r>
            <a:endParaRPr lang="en-US" dirty="0" smtClean="0">
              <a:solidFill>
                <a:prstClr val="black"/>
              </a:solidFill>
            </a:endParaRPr>
          </a:p>
        </p:txBody>
      </p:sp>
      <p:sp>
        <p:nvSpPr>
          <p:cNvPr id="110596" name="Rectangle 4"/>
          <p:cNvSpPr>
            <a:spLocks noGrp="1" noRot="1" noChangeAspect="1" noChangeArrowheads="1" noTextEdit="1"/>
          </p:cNvSpPr>
          <p:nvPr>
            <p:ph type="sldImg"/>
          </p:nvPr>
        </p:nvSpPr>
        <p:spPr>
          <a:ln/>
        </p:spPr>
      </p:sp>
      <p:sp>
        <p:nvSpPr>
          <p:cNvPr id="110597" name="Rectangle 5"/>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6"/>
          <p:cNvSpPr>
            <a:spLocks noGrp="1" noChangeArrowheads="1"/>
          </p:cNvSpPr>
          <p:nvPr>
            <p:ph type="ftr" sz="quarter" idx="4"/>
          </p:nvPr>
        </p:nvSpPr>
        <p:spPr>
          <a:noFill/>
        </p:spPr>
        <p:txBody>
          <a:bodyPr/>
          <a:lstStyle/>
          <a:p>
            <a:pPr defTabSz="956461"/>
            <a:r>
              <a:rPr lang="fr-FR" dirty="0" smtClean="0"/>
              <a:t>HR_PA_310 Personnel Admin Actions - LSO V1</a:t>
            </a:r>
            <a:endParaRPr lang="en-US" dirty="0" smtClean="0"/>
          </a:p>
        </p:txBody>
      </p:sp>
      <p:sp>
        <p:nvSpPr>
          <p:cNvPr id="110596" name="Rectangle 4"/>
          <p:cNvSpPr>
            <a:spLocks noGrp="1" noRot="1" noChangeAspect="1" noChangeArrowheads="1" noTextEdit="1"/>
          </p:cNvSpPr>
          <p:nvPr>
            <p:ph type="sldImg"/>
          </p:nvPr>
        </p:nvSpPr>
        <p:spPr>
          <a:ln/>
        </p:spPr>
      </p:sp>
      <p:sp>
        <p:nvSpPr>
          <p:cNvPr id="110597" name="Rectangle 5"/>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Rectangle 2"/>
          <p:cNvSpPr>
            <a:spLocks noChangeArrowheads="1"/>
          </p:cNvSpPr>
          <p:nvPr userDrawn="1"/>
        </p:nvSpPr>
        <p:spPr bwMode="auto">
          <a:xfrm>
            <a:off x="1676400" y="609600"/>
            <a:ext cx="7239000" cy="533400"/>
          </a:xfrm>
          <a:prstGeom prst="rect">
            <a:avLst/>
          </a:prstGeom>
          <a:solidFill>
            <a:schemeClr val="bg1"/>
          </a:solidFill>
          <a:ln w="9525">
            <a:noFill/>
            <a:miter lim="800000"/>
            <a:headEnd/>
            <a:tailEnd/>
          </a:ln>
        </p:spPr>
        <p:txBody>
          <a:bodyPr wrap="none" anchor="ctr"/>
          <a:lstStyle/>
          <a:p>
            <a:endParaRPr lang="en-US" dirty="0">
              <a:latin typeface="Arial" pitchFamily="34" charset="0"/>
            </a:endParaRPr>
          </a:p>
        </p:txBody>
      </p:sp>
      <p:pic>
        <p:nvPicPr>
          <p:cNvPr id="8" name="Picture 7" descr="todd"/>
          <p:cNvPicPr>
            <a:picLocks noChangeAspect="1" noChangeArrowheads="1"/>
          </p:cNvPicPr>
          <p:nvPr userDrawn="1"/>
        </p:nvPicPr>
        <p:blipFill>
          <a:blip r:embed="rId2" cstate="print"/>
          <a:srcRect/>
          <a:stretch>
            <a:fillRect/>
          </a:stretch>
        </p:blipFill>
        <p:spPr bwMode="auto">
          <a:xfrm>
            <a:off x="0" y="0"/>
            <a:ext cx="2859088" cy="1992313"/>
          </a:xfrm>
          <a:prstGeom prst="rect">
            <a:avLst/>
          </a:prstGeom>
          <a:ln>
            <a:noFill/>
          </a:ln>
          <a:effectLst>
            <a:outerShdw blurRad="190500" algn="tl" rotWithShape="0">
              <a:srgbClr val="000000">
                <a:alpha val="70000"/>
              </a:srgbClr>
            </a:outerShdw>
          </a:effectLst>
        </p:spPr>
      </p:pic>
      <p:pic>
        <p:nvPicPr>
          <p:cNvPr id="9" name="Picture 8" descr="gillis"/>
          <p:cNvPicPr>
            <a:picLocks noChangeAspect="1" noChangeArrowheads="1"/>
          </p:cNvPicPr>
          <p:nvPr userDrawn="1"/>
        </p:nvPicPr>
        <p:blipFill>
          <a:blip r:embed="rId3" cstate="print"/>
          <a:srcRect/>
          <a:stretch>
            <a:fillRect/>
          </a:stretch>
        </p:blipFill>
        <p:spPr bwMode="auto">
          <a:xfrm>
            <a:off x="6057900" y="0"/>
            <a:ext cx="3086100" cy="2001838"/>
          </a:xfrm>
          <a:prstGeom prst="rect">
            <a:avLst/>
          </a:prstGeom>
          <a:ln>
            <a:noFill/>
          </a:ln>
          <a:effectLst>
            <a:outerShdw blurRad="190500" algn="tl" rotWithShape="0">
              <a:srgbClr val="000000">
                <a:alpha val="70000"/>
              </a:srgbClr>
            </a:outerShdw>
          </a:effectLst>
        </p:spPr>
      </p:pic>
      <p:pic>
        <p:nvPicPr>
          <p:cNvPr id="10" name="Picture 9" descr="uk2"/>
          <p:cNvPicPr>
            <a:picLocks noChangeAspect="1" noChangeArrowheads="1"/>
          </p:cNvPicPr>
          <p:nvPr userDrawn="1"/>
        </p:nvPicPr>
        <p:blipFill>
          <a:blip r:embed="rId4" cstate="print"/>
          <a:srcRect/>
          <a:stretch>
            <a:fillRect/>
          </a:stretch>
        </p:blipFill>
        <p:spPr bwMode="auto">
          <a:xfrm>
            <a:off x="2812794" y="0"/>
            <a:ext cx="3518413" cy="2191657"/>
          </a:xfrm>
          <a:prstGeom prst="rect">
            <a:avLst/>
          </a:prstGeom>
          <a:ln>
            <a:noFill/>
          </a:ln>
          <a:effectLst>
            <a:outerShdw blurRad="190500" algn="tl" rotWithShape="0">
              <a:srgbClr val="000000">
                <a:alpha val="70000"/>
              </a:srgbClr>
            </a:outerShdw>
          </a:effectLst>
        </p:spPr>
      </p:pic>
      <p:sp>
        <p:nvSpPr>
          <p:cNvPr id="12" name="Footer Placeholder 11"/>
          <p:cNvSpPr>
            <a:spLocks noGrp="1"/>
          </p:cNvSpPr>
          <p:nvPr>
            <p:ph type="ftr" sz="quarter" idx="11"/>
          </p:nvPr>
        </p:nvSpPr>
        <p:spPr/>
        <p:txBody>
          <a:bodyPr/>
          <a:lstStyle/>
          <a:p>
            <a:r>
              <a:rPr lang="en-US" dirty="0" smtClean="0"/>
              <a:t>SRM Shoppers Training - Revised January 2012</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83460"/>
            <a:ext cx="8229600" cy="731520"/>
          </a:xfrm>
        </p:spPr>
        <p:txBody>
          <a:bodyPr>
            <a:normAutofit/>
          </a:bodyPr>
          <a:lstStyle>
            <a:lvl1pPr algn="l">
              <a:defRPr sz="2800"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r>
              <a:rPr lang="en-US" dirty="0" smtClean="0"/>
              <a:t>SRM Shoppers Training - Revised January 2012</a:t>
            </a:r>
            <a:endParaRPr lang="en-US" dirty="0"/>
          </a:p>
        </p:txBody>
      </p:sp>
      <p:sp>
        <p:nvSpPr>
          <p:cNvPr id="5" name="Slide Number Placeholder 4"/>
          <p:cNvSpPr>
            <a:spLocks noGrp="1"/>
          </p:cNvSpPr>
          <p:nvPr>
            <p:ph type="sldNum" sz="quarter" idx="12"/>
          </p:nvPr>
        </p:nvSpPr>
        <p:spPr/>
        <p:txBody>
          <a:bodyPr/>
          <a:lstStyle/>
          <a:p>
            <a:fld id="{289C75C3-8C51-4886-8E78-AD7572BAF07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04800" y="990600"/>
            <a:ext cx="8458200" cy="5486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ftr" sz="quarter" idx="10"/>
          </p:nvPr>
        </p:nvSpPr>
        <p:spPr/>
        <p:txBody>
          <a:bodyPr/>
          <a:lstStyle>
            <a:lvl1pPr>
              <a:defRPr sz="1100"/>
            </a:lvl1pPr>
          </a:lstStyle>
          <a:p>
            <a:pPr>
              <a:defRPr/>
            </a:pPr>
            <a:r>
              <a:rPr lang="en-US" dirty="0" smtClean="0"/>
              <a:t>SRM Shoppers Training - Revised January 2012</a:t>
            </a:r>
            <a:endParaRPr lang="en-US" dirty="0"/>
          </a:p>
        </p:txBody>
      </p:sp>
      <p:sp>
        <p:nvSpPr>
          <p:cNvPr id="5" name="Rectangle 6"/>
          <p:cNvSpPr>
            <a:spLocks noGrp="1" noChangeArrowheads="1"/>
          </p:cNvSpPr>
          <p:nvPr>
            <p:ph type="sldNum" sz="quarter" idx="11"/>
          </p:nvPr>
        </p:nvSpPr>
        <p:spPr/>
        <p:txBody>
          <a:bodyPr/>
          <a:lstStyle>
            <a:lvl1pPr>
              <a:defRPr sz="1100"/>
            </a:lvl1pPr>
          </a:lstStyle>
          <a:p>
            <a:pPr>
              <a:defRPr/>
            </a:pPr>
            <a:fld id="{468EC4A6-E647-4353-9968-083367511F4C}"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87085"/>
            <a:ext cx="8229600" cy="73152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1837880" y="6472462"/>
            <a:ext cx="5468240" cy="365125"/>
          </a:xfrm>
          <a:prstGeom prst="rect">
            <a:avLst/>
          </a:prstGeom>
        </p:spPr>
        <p:txBody>
          <a:bodyPr vert="horz" lIns="91440" tIns="45720" rIns="91440" bIns="45720" rtlCol="0" anchor="ctr"/>
          <a:lstStyle>
            <a:lvl1pPr algn="ctr">
              <a:defRPr sz="1000" b="1">
                <a:solidFill>
                  <a:schemeClr val="tx1"/>
                </a:solidFill>
                <a:effectLst>
                  <a:outerShdw blurRad="38100" dist="38100" dir="2700000" algn="tl">
                    <a:srgbClr val="000000">
                      <a:alpha val="43137"/>
                    </a:srgbClr>
                  </a:outerShdw>
                </a:effectLst>
              </a:defRPr>
            </a:lvl1pPr>
          </a:lstStyle>
          <a:p>
            <a:r>
              <a:rPr lang="en-US" dirty="0" smtClean="0"/>
              <a:t>SRM Shoppers Training - Revised January 2012</a:t>
            </a:r>
            <a:endParaRPr lang="en-US" dirty="0"/>
          </a:p>
        </p:txBody>
      </p:sp>
      <p:sp>
        <p:nvSpPr>
          <p:cNvPr id="6" name="Slide Number Placeholder 5"/>
          <p:cNvSpPr>
            <a:spLocks noGrp="1"/>
          </p:cNvSpPr>
          <p:nvPr>
            <p:ph type="sldNum" sz="quarter" idx="4"/>
          </p:nvPr>
        </p:nvSpPr>
        <p:spPr>
          <a:xfrm>
            <a:off x="8585200" y="6479719"/>
            <a:ext cx="551534" cy="365125"/>
          </a:xfrm>
          <a:prstGeom prst="rect">
            <a:avLst/>
          </a:prstGeom>
        </p:spPr>
        <p:txBody>
          <a:bodyPr vert="horz" lIns="91440" tIns="45720" rIns="91440" bIns="45720" rtlCol="0" anchor="ctr"/>
          <a:lstStyle>
            <a:lvl1pPr algn="r">
              <a:defRPr sz="1400">
                <a:solidFill>
                  <a:schemeClr val="tx1"/>
                </a:solidFill>
                <a:effectLst>
                  <a:outerShdw blurRad="38100" dist="38100" dir="2700000" algn="tl">
                    <a:srgbClr val="000000">
                      <a:alpha val="43137"/>
                    </a:srgbClr>
                  </a:outerShdw>
                </a:effectLst>
              </a:defRPr>
            </a:lvl1pPr>
          </a:lstStyle>
          <a:p>
            <a:fld id="{289C75C3-8C51-4886-8E78-AD7572BAF07D}" type="slidenum">
              <a:rPr lang="en-US" smtClean="0"/>
              <a:pPr/>
              <a:t>‹#›</a:t>
            </a:fld>
            <a:endParaRPr lang="en-US" dirty="0"/>
          </a:p>
        </p:txBody>
      </p:sp>
      <p:sp>
        <p:nvSpPr>
          <p:cNvPr id="7" name="Line 7"/>
          <p:cNvSpPr>
            <a:spLocks noChangeShapeType="1"/>
          </p:cNvSpPr>
          <p:nvPr userDrawn="1"/>
        </p:nvSpPr>
        <p:spPr bwMode="auto">
          <a:xfrm>
            <a:off x="435429" y="626386"/>
            <a:ext cx="8229600" cy="0"/>
          </a:xfrm>
          <a:prstGeom prst="line">
            <a:avLst/>
          </a:prstGeom>
          <a:noFill/>
          <a:ln w="28575">
            <a:solidFill>
              <a:srgbClr val="252595"/>
            </a:solidFill>
            <a:round/>
            <a:headEnd/>
            <a:tailEnd/>
          </a:ln>
          <a:effectLst/>
        </p:spPr>
        <p:txBody>
          <a:bodyPr/>
          <a:lstStyle/>
          <a:p>
            <a:pPr>
              <a:defRPr/>
            </a:pPr>
            <a:endParaRPr lang="en-US" dirty="0">
              <a:latin typeface="Arial" pitchFamily="34" charset="0"/>
            </a:endParaRPr>
          </a:p>
        </p:txBody>
      </p:sp>
      <p:pic>
        <p:nvPicPr>
          <p:cNvPr id="8" name="Picture 23" descr="IRIS - simple logo - 003366"/>
          <p:cNvPicPr>
            <a:picLocks noChangeAspect="1" noChangeArrowheads="1"/>
          </p:cNvPicPr>
          <p:nvPr userDrawn="1"/>
        </p:nvPicPr>
        <p:blipFill>
          <a:blip r:embed="rId5" cstate="print"/>
          <a:srcRect/>
          <a:stretch>
            <a:fillRect/>
          </a:stretch>
        </p:blipFill>
        <p:spPr bwMode="auto">
          <a:xfrm>
            <a:off x="7822164" y="68949"/>
            <a:ext cx="841375" cy="514350"/>
          </a:xfrm>
          <a:prstGeom prst="rect">
            <a:avLst/>
          </a:prstGeom>
          <a:noFill/>
          <a:ln w="9525">
            <a:noFill/>
            <a:miter lim="800000"/>
            <a:headEnd/>
            <a:tailEnd/>
          </a:ln>
        </p:spPr>
      </p:pic>
      <p:sp>
        <p:nvSpPr>
          <p:cNvPr id="9" name="Line 13"/>
          <p:cNvSpPr>
            <a:spLocks noChangeShapeType="1"/>
          </p:cNvSpPr>
          <p:nvPr userDrawn="1"/>
        </p:nvSpPr>
        <p:spPr bwMode="auto">
          <a:xfrm>
            <a:off x="2286000" y="6553200"/>
            <a:ext cx="6324600" cy="0"/>
          </a:xfrm>
          <a:prstGeom prst="line">
            <a:avLst/>
          </a:prstGeom>
          <a:noFill/>
          <a:ln w="19050">
            <a:solidFill>
              <a:srgbClr val="252595"/>
            </a:solidFill>
            <a:round/>
            <a:headEnd/>
            <a:tailEnd/>
          </a:ln>
          <a:effectLst/>
        </p:spPr>
        <p:txBody>
          <a:bodyPr/>
          <a:lstStyle/>
          <a:p>
            <a:pPr>
              <a:defRPr/>
            </a:pPr>
            <a:endParaRPr lang="en-US" dirty="0">
              <a:latin typeface="Arial" pitchFamily="34" charset="0"/>
            </a:endParaRPr>
          </a:p>
        </p:txBody>
      </p:sp>
      <p:pic>
        <p:nvPicPr>
          <p:cNvPr id="10" name="Picture 22"/>
          <p:cNvPicPr>
            <a:picLocks noChangeAspect="1" noChangeArrowheads="1"/>
          </p:cNvPicPr>
          <p:nvPr userDrawn="1"/>
        </p:nvPicPr>
        <p:blipFill>
          <a:blip r:embed="rId6" cstate="print"/>
          <a:srcRect/>
          <a:stretch>
            <a:fillRect/>
          </a:stretch>
        </p:blipFill>
        <p:spPr bwMode="auto">
          <a:xfrm>
            <a:off x="371475" y="6532563"/>
            <a:ext cx="1838325" cy="1730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7" r:id="rId1"/>
    <p:sldLayoutId id="2147483654" r:id="rId2"/>
    <p:sldLayoutId id="2147483658" r:id="rId3"/>
  </p:sldLayoutIdLst>
  <p:hf hdr="0" dt="0"/>
  <p:txStyles>
    <p:titleStyle>
      <a:lvl1pPr algn="l" defTabSz="914400" rtl="0" eaLnBrk="1" latinLnBrk="0" hangingPunct="1">
        <a:spcBef>
          <a:spcPct val="0"/>
        </a:spcBef>
        <a:buNone/>
        <a:defRPr lang="en-US" sz="2800" b="1" kern="1200" smtClean="0">
          <a:solidFill>
            <a:schemeClr val="tx1"/>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slide" Target="slide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8.xml"/><Relationship Id="rId7" Type="http://schemas.openxmlformats.org/officeDocument/2006/relationships/diagramColors" Target="../diagrams/colors1.xml"/><Relationship Id="rId2" Type="http://schemas.openxmlformats.org/officeDocument/2006/relationships/slideLayout" Target="../slideLayouts/slideLayout3.xml"/><Relationship Id="rId1" Type="http://schemas.openxmlformats.org/officeDocument/2006/relationships/tags" Target="../tags/tag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slide" Target="slide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7.xml"/><Relationship Id="rId4" Type="http://schemas.openxmlformats.org/officeDocument/2006/relationships/slide" Target="slide2.xml"/></Relationships>
</file>

<file path=ppt/slides/_rels/slide14.xml.rels><?xml version="1.0" encoding="UTF-8" standalone="yes"?>
<Relationships xmlns="http://schemas.openxmlformats.org/package/2006/relationships"><Relationship Id="rId3" Type="http://schemas.openxmlformats.org/officeDocument/2006/relationships/hyperlink" Target="http://www.uky.edu/eForms/forms/vendapp-sap.pdf" TargetMode="External"/><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hyperlink" Target="mailto:UKPurchasing@uky.edu"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8.xml"/><Relationship Id="rId5" Type="http://schemas.openxmlformats.org/officeDocument/2006/relationships/image" Target="../media/image8.wmf"/><Relationship Id="rId4" Type="http://schemas.openxmlformats.org/officeDocument/2006/relationships/slide" Target="slide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3.xml"/><Relationship Id="rId18" Type="http://schemas.openxmlformats.org/officeDocument/2006/relationships/slide" Target="slide27.xml"/><Relationship Id="rId26" Type="http://schemas.openxmlformats.org/officeDocument/2006/relationships/slide" Target="slide40.xml"/><Relationship Id="rId39" Type="http://schemas.openxmlformats.org/officeDocument/2006/relationships/slide" Target="slide65.xml"/><Relationship Id="rId3" Type="http://schemas.openxmlformats.org/officeDocument/2006/relationships/slide" Target="slide3.xml"/><Relationship Id="rId21" Type="http://schemas.openxmlformats.org/officeDocument/2006/relationships/slide" Target="slide32.xml"/><Relationship Id="rId34" Type="http://schemas.openxmlformats.org/officeDocument/2006/relationships/slide" Target="slide57.xml"/><Relationship Id="rId42" Type="http://schemas.openxmlformats.org/officeDocument/2006/relationships/slide" Target="slide69.xml"/><Relationship Id="rId47" Type="http://schemas.openxmlformats.org/officeDocument/2006/relationships/slide" Target="slide76.xml"/><Relationship Id="rId7" Type="http://schemas.openxmlformats.org/officeDocument/2006/relationships/slide" Target="slide7.xml"/><Relationship Id="rId12" Type="http://schemas.openxmlformats.org/officeDocument/2006/relationships/slide" Target="slide12.xml"/><Relationship Id="rId17" Type="http://schemas.openxmlformats.org/officeDocument/2006/relationships/slide" Target="slide24.xml"/><Relationship Id="rId25" Type="http://schemas.openxmlformats.org/officeDocument/2006/relationships/slide" Target="slide38.xml"/><Relationship Id="rId33" Type="http://schemas.openxmlformats.org/officeDocument/2006/relationships/slide" Target="slide54.xml"/><Relationship Id="rId38" Type="http://schemas.openxmlformats.org/officeDocument/2006/relationships/slide" Target="slide64.xml"/><Relationship Id="rId46" Type="http://schemas.openxmlformats.org/officeDocument/2006/relationships/slide" Target="slide73.xml"/><Relationship Id="rId2" Type="http://schemas.openxmlformats.org/officeDocument/2006/relationships/notesSlide" Target="../notesSlides/notesSlide2.xml"/><Relationship Id="rId16" Type="http://schemas.openxmlformats.org/officeDocument/2006/relationships/slide" Target="slide19.xml"/><Relationship Id="rId20" Type="http://schemas.openxmlformats.org/officeDocument/2006/relationships/slide" Target="slide30.xml"/><Relationship Id="rId29" Type="http://schemas.openxmlformats.org/officeDocument/2006/relationships/slide" Target="slide43.xml"/><Relationship Id="rId41" Type="http://schemas.openxmlformats.org/officeDocument/2006/relationships/slide" Target="slide67.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11.xml"/><Relationship Id="rId24" Type="http://schemas.openxmlformats.org/officeDocument/2006/relationships/slide" Target="slide35.xml"/><Relationship Id="rId32" Type="http://schemas.openxmlformats.org/officeDocument/2006/relationships/slide" Target="slide50.xml"/><Relationship Id="rId37" Type="http://schemas.openxmlformats.org/officeDocument/2006/relationships/slide" Target="slide62.xml"/><Relationship Id="rId40" Type="http://schemas.openxmlformats.org/officeDocument/2006/relationships/slide" Target="slide66.xml"/><Relationship Id="rId45" Type="http://schemas.openxmlformats.org/officeDocument/2006/relationships/slide" Target="slide72.xml"/><Relationship Id="rId5" Type="http://schemas.openxmlformats.org/officeDocument/2006/relationships/slide" Target="slide5.xml"/><Relationship Id="rId15" Type="http://schemas.openxmlformats.org/officeDocument/2006/relationships/slide" Target="slide15.xml"/><Relationship Id="rId23" Type="http://schemas.openxmlformats.org/officeDocument/2006/relationships/slide" Target="slide34.xml"/><Relationship Id="rId28" Type="http://schemas.openxmlformats.org/officeDocument/2006/relationships/slide" Target="slide42.xml"/><Relationship Id="rId36" Type="http://schemas.openxmlformats.org/officeDocument/2006/relationships/slide" Target="slide60.xml"/><Relationship Id="rId10" Type="http://schemas.openxmlformats.org/officeDocument/2006/relationships/slide" Target="slide10.xml"/><Relationship Id="rId19" Type="http://schemas.openxmlformats.org/officeDocument/2006/relationships/slide" Target="slide29.xml"/><Relationship Id="rId31" Type="http://schemas.openxmlformats.org/officeDocument/2006/relationships/slide" Target="slide49.xml"/><Relationship Id="rId44" Type="http://schemas.openxmlformats.org/officeDocument/2006/relationships/slide" Target="slide71.xml"/><Relationship Id="rId4" Type="http://schemas.openxmlformats.org/officeDocument/2006/relationships/slide" Target="slide4.xml"/><Relationship Id="rId9" Type="http://schemas.openxmlformats.org/officeDocument/2006/relationships/slide" Target="slide9.xml"/><Relationship Id="rId14" Type="http://schemas.openxmlformats.org/officeDocument/2006/relationships/slide" Target="slide14.xml"/><Relationship Id="rId22" Type="http://schemas.openxmlformats.org/officeDocument/2006/relationships/slide" Target="slide33.xml"/><Relationship Id="rId27" Type="http://schemas.openxmlformats.org/officeDocument/2006/relationships/slide" Target="slide41.xml"/><Relationship Id="rId30" Type="http://schemas.openxmlformats.org/officeDocument/2006/relationships/slide" Target="slide47.xml"/><Relationship Id="rId35" Type="http://schemas.openxmlformats.org/officeDocument/2006/relationships/slide" Target="slide58.xml"/><Relationship Id="rId43" Type="http://schemas.openxmlformats.org/officeDocument/2006/relationships/slide" Target="slide70.xml"/><Relationship Id="rId48" Type="http://schemas.openxmlformats.org/officeDocument/2006/relationships/slide" Target="slide77.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9.xml"/><Relationship Id="rId5" Type="http://schemas.openxmlformats.org/officeDocument/2006/relationships/image" Target="../media/image21.wmf"/><Relationship Id="rId4" Type="http://schemas.openxmlformats.org/officeDocument/2006/relationships/slide" Target="slide2.xml"/></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10.xml"/><Relationship Id="rId5" Type="http://schemas.openxmlformats.org/officeDocument/2006/relationships/image" Target="../media/image25.wmf"/><Relationship Id="rId4" Type="http://schemas.openxmlformats.org/officeDocument/2006/relationships/slide" Target="slide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hyperlink" Target="http://www.uky.edu/Purchasing/docs/zbnbmatrix.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27.png"/><Relationship Id="rId4" Type="http://schemas.openxmlformats.org/officeDocument/2006/relationships/slide" Target="slide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1.xml"/><Relationship Id="rId4" Type="http://schemas.openxmlformats.org/officeDocument/2006/relationships/slide" Target="sl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slide" Target="slide2.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slide" Target="slide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slide" Target="slide2.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36.png"/></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slide" Target="slide2.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17.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slide" Target="slide2.xml"/><Relationship Id="rId4" Type="http://schemas.openxmlformats.org/officeDocument/2006/relationships/image" Target="../media/image44.png"/></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47.png"/></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4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4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51.png"/></Relationships>
</file>

<file path=ppt/slides/_rels/slide4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3.xml"/><Relationship Id="rId1" Type="http://schemas.openxmlformats.org/officeDocument/2006/relationships/tags" Target="../tags/tag11.xml"/><Relationship Id="rId5" Type="http://schemas.openxmlformats.org/officeDocument/2006/relationships/image" Target="../media/image53.wmf"/><Relationship Id="rId4" Type="http://schemas.openxmlformats.org/officeDocument/2006/relationships/slide" Target="slide2.xml"/></Relationships>
</file>

<file path=ppt/slides/_rels/slide4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slide" Target="slide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slide" Target="slide54.xml"/></Relationships>
</file>

<file path=ppt/slides/_rels/slide4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59.png"/></Relationships>
</file>

<file path=ppt/slides/_rels/slide5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61.png"/></Relationships>
</file>

<file path=ppt/slides/_rels/slide5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63.png"/></Relationships>
</file>

<file path=ppt/slides/_rels/slide5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65.png"/></Relationships>
</file>

<file path=ppt/slides/_rels/slide5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5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slide" Target="slide2.xml"/></Relationships>
</file>

<file path=ppt/slides/_rels/slide5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68.png"/><Relationship Id="rId4" Type="http://schemas.openxmlformats.org/officeDocument/2006/relationships/slide" Target="slide2.xml"/></Relationships>
</file>

<file path=ppt/slides/_rels/slide5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70.png"/></Relationships>
</file>

<file path=ppt/slides/_rels/slide5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72.png"/></Relationships>
</file>

<file path=ppt/slides/_rels/slide5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75.png"/><Relationship Id="rId4" Type="http://schemas.openxmlformats.org/officeDocument/2006/relationships/image" Target="../media/image74.png"/></Relationships>
</file>

<file path=ppt/slides/_rels/slide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77.png"/></Relationships>
</file>

<file path=ppt/slides/_rels/slide6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79.png"/></Relationships>
</file>

<file path=ppt/slides/_rels/slide6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81.png"/><Relationship Id="rId4" Type="http://schemas.openxmlformats.org/officeDocument/2006/relationships/slide" Target="slide2.xml"/></Relationships>
</file>

<file path=ppt/slides/_rels/slide6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83.png"/><Relationship Id="rId4" Type="http://schemas.openxmlformats.org/officeDocument/2006/relationships/slide" Target="slide2.xml"/></Relationships>
</file>

<file path=ppt/slides/_rels/slide6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6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6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8.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6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2.xml"/><Relationship Id="rId6" Type="http://schemas.openxmlformats.org/officeDocument/2006/relationships/image" Target="../media/image6.png"/><Relationship Id="rId5" Type="http://schemas.openxmlformats.org/officeDocument/2006/relationships/slide" Target="slide2.xml"/><Relationship Id="rId4" Type="http://schemas.openxmlformats.org/officeDocument/2006/relationships/hyperlink" Target="http://www.uky.edu/Purchasing/docs/quickrefguide.pdf" TargetMode="External"/></Relationships>
</file>

<file path=ppt/slides/_rels/slide7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3.xml"/><Relationship Id="rId1" Type="http://schemas.openxmlformats.org/officeDocument/2006/relationships/tags" Target="../tags/tag13.xml"/><Relationship Id="rId5" Type="http://schemas.openxmlformats.org/officeDocument/2006/relationships/slide" Target="slide2.xml"/><Relationship Id="rId4" Type="http://schemas.openxmlformats.org/officeDocument/2006/relationships/image" Target="../media/image89.png"/></Relationships>
</file>

<file path=ppt/slides/_rels/slide7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53.xml"/><Relationship Id="rId7" Type="http://schemas.openxmlformats.org/officeDocument/2006/relationships/diagramColors" Target="../diagrams/colors2.xml"/><Relationship Id="rId2" Type="http://schemas.openxmlformats.org/officeDocument/2006/relationships/slideLayout" Target="../slideLayouts/slideLayout3.xml"/><Relationship Id="rId1" Type="http://schemas.openxmlformats.org/officeDocument/2006/relationships/tags" Target="../tags/tag1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slide" Target="slide2.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3.xml"/><Relationship Id="rId1" Type="http://schemas.openxmlformats.org/officeDocument/2006/relationships/tags" Target="../tags/tag15.xml"/><Relationship Id="rId6" Type="http://schemas.openxmlformats.org/officeDocument/2006/relationships/slide" Target="slide2.xml"/><Relationship Id="rId5" Type="http://schemas.openxmlformats.org/officeDocument/2006/relationships/image" Target="../media/image72.png"/><Relationship Id="rId4" Type="http://schemas.openxmlformats.org/officeDocument/2006/relationships/image" Target="../media/image71.png"/></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3.xml"/><Relationship Id="rId1" Type="http://schemas.openxmlformats.org/officeDocument/2006/relationships/tags" Target="../tags/tag16.xml"/><Relationship Id="rId5" Type="http://schemas.openxmlformats.org/officeDocument/2006/relationships/slide" Target="slide2.xml"/><Relationship Id="rId4" Type="http://schemas.openxmlformats.org/officeDocument/2006/relationships/image" Target="../media/image91.png"/></Relationships>
</file>

<file path=ppt/slides/_rels/slide76.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56.xml"/><Relationship Id="rId7" Type="http://schemas.openxmlformats.org/officeDocument/2006/relationships/slide" Target="slide2.xml"/><Relationship Id="rId2" Type="http://schemas.openxmlformats.org/officeDocument/2006/relationships/slideLayout" Target="../slideLayouts/slideLayout3.xml"/><Relationship Id="rId1" Type="http://schemas.openxmlformats.org/officeDocument/2006/relationships/tags" Target="../tags/tag17.xml"/><Relationship Id="rId6" Type="http://schemas.openxmlformats.org/officeDocument/2006/relationships/hyperlink" Target="mailto:UKPurchasing@uky.edu" TargetMode="External"/><Relationship Id="rId5" Type="http://schemas.openxmlformats.org/officeDocument/2006/relationships/hyperlink" Target="http://myhelp.uky.edu/rwd/HTML/MM.html" TargetMode="External"/><Relationship Id="rId4" Type="http://schemas.openxmlformats.org/officeDocument/2006/relationships/hyperlink" Target="http://www.uky.edu/Purchasing/srm.htm"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3.xml"/><Relationship Id="rId5" Type="http://schemas.openxmlformats.org/officeDocument/2006/relationships/slide" Target="slide2.xml"/><Relationship Id="rId4" Type="http://schemas.openxmlformats.org/officeDocument/2006/relationships/hyperlink" Target="http://www.uky.edu/Purchasing/docs/zbnbmatrix.pdf"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727" y="2337430"/>
            <a:ext cx="7772400" cy="4110355"/>
          </a:xfrm>
        </p:spPr>
        <p:txBody>
          <a:bodyPr lIns="0" tIns="0" rIns="0" bIns="0">
            <a:normAutofit/>
          </a:bodyPr>
          <a:lstStyle/>
          <a:p>
            <a:r>
              <a:rPr lang="en-US" sz="4800" dirty="0" smtClean="0"/>
              <a:t>SAP Requisitions</a:t>
            </a:r>
            <a:br>
              <a:rPr lang="en-US" sz="4800" dirty="0" smtClean="0"/>
            </a:br>
            <a:r>
              <a:rPr lang="en-US" dirty="0" smtClean="0"/>
              <a:t/>
            </a:r>
            <a:br>
              <a:rPr lang="en-US" dirty="0" smtClean="0"/>
            </a:br>
            <a:r>
              <a:rPr lang="en-US" sz="3000" dirty="0" smtClean="0">
                <a:solidFill>
                  <a:schemeClr val="accent1">
                    <a:lumMod val="75000"/>
                  </a:schemeClr>
                </a:solidFill>
              </a:rPr>
              <a:t>Requisitioner </a:t>
            </a:r>
            <a:br>
              <a:rPr lang="en-US" sz="3000" dirty="0" smtClean="0">
                <a:solidFill>
                  <a:schemeClr val="accent1">
                    <a:lumMod val="75000"/>
                  </a:schemeClr>
                </a:solidFill>
              </a:rPr>
            </a:br>
            <a:r>
              <a:rPr lang="en-US" sz="3000" dirty="0" smtClean="0">
                <a:solidFill>
                  <a:schemeClr val="accent1">
                    <a:lumMod val="75000"/>
                  </a:schemeClr>
                </a:solidFill>
              </a:rPr>
              <a:t> MM_REQ_300</a:t>
            </a:r>
            <a:br>
              <a:rPr lang="en-US" sz="3000" dirty="0" smtClean="0">
                <a:solidFill>
                  <a:schemeClr val="accent1">
                    <a:lumMod val="75000"/>
                  </a:schemeClr>
                </a:solidFill>
              </a:rPr>
            </a:br>
            <a:r>
              <a:rPr lang="en-US" sz="3000" dirty="0" smtClean="0">
                <a:solidFill>
                  <a:schemeClr val="accent1">
                    <a:lumMod val="75000"/>
                  </a:schemeClr>
                </a:solidFill>
              </a:rPr>
              <a:t>			</a:t>
            </a:r>
            <a:br>
              <a:rPr lang="en-US" sz="3000" dirty="0" smtClean="0">
                <a:solidFill>
                  <a:schemeClr val="accent1">
                    <a:lumMod val="75000"/>
                  </a:schemeClr>
                </a:solidFill>
              </a:rPr>
            </a:br>
            <a:r>
              <a:rPr lang="en-US" sz="3000" dirty="0" smtClean="0">
                <a:solidFill>
                  <a:schemeClr val="accent1">
                    <a:lumMod val="75000"/>
                  </a:schemeClr>
                </a:solidFill>
              </a:rPr>
              <a:t>	</a:t>
            </a:r>
            <a:br>
              <a:rPr lang="en-US" sz="3000" dirty="0" smtClean="0">
                <a:solidFill>
                  <a:schemeClr val="accent1">
                    <a:lumMod val="75000"/>
                  </a:schemeClr>
                </a:solidFill>
              </a:rPr>
            </a:br>
            <a:endParaRPr lang="en-US" sz="2000" b="0"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329608" y="83460"/>
            <a:ext cx="8357191" cy="731520"/>
          </a:xfrm>
        </p:spPr>
        <p:txBody>
          <a:bodyPr/>
          <a:lstStyle/>
          <a:p>
            <a:r>
              <a:rPr lang="en-US" dirty="0" smtClean="0"/>
              <a:t>Role Combinations</a:t>
            </a:r>
          </a:p>
        </p:txBody>
      </p:sp>
      <p:grpSp>
        <p:nvGrpSpPr>
          <p:cNvPr id="2" name="Group 9"/>
          <p:cNvGrpSpPr/>
          <p:nvPr/>
        </p:nvGrpSpPr>
        <p:grpSpPr>
          <a:xfrm>
            <a:off x="276447" y="737363"/>
            <a:ext cx="8591106" cy="5550242"/>
            <a:chOff x="276447" y="737363"/>
            <a:chExt cx="8591106" cy="5550242"/>
          </a:xfrm>
        </p:grpSpPr>
        <p:sp>
          <p:nvSpPr>
            <p:cNvPr id="8" name="TextBox 7"/>
            <p:cNvSpPr txBox="1"/>
            <p:nvPr/>
          </p:nvSpPr>
          <p:spPr>
            <a:xfrm>
              <a:off x="404785" y="901585"/>
              <a:ext cx="8242827" cy="646331"/>
            </a:xfrm>
            <a:prstGeom prst="rect">
              <a:avLst/>
            </a:prstGeom>
            <a:noFill/>
          </p:spPr>
          <p:txBody>
            <a:bodyPr wrap="square" rtlCol="0">
              <a:spAutoFit/>
            </a:bodyPr>
            <a:lstStyle/>
            <a:p>
              <a:endParaRPr lang="en-US" dirty="0" smtClean="0"/>
            </a:p>
            <a:p>
              <a:endParaRPr lang="en-US" dirty="0"/>
            </a:p>
          </p:txBody>
        </p:sp>
        <p:sp>
          <p:nvSpPr>
            <p:cNvPr id="12" name="Rectangle 11"/>
            <p:cNvSpPr/>
            <p:nvPr/>
          </p:nvSpPr>
          <p:spPr>
            <a:xfrm>
              <a:off x="276447" y="737363"/>
              <a:ext cx="8591106" cy="923330"/>
            </a:xfrm>
            <a:prstGeom prst="rect">
              <a:avLst/>
            </a:prstGeom>
            <a:solidFill>
              <a:schemeClr val="tx2">
                <a:lumMod val="60000"/>
                <a:lumOff val="40000"/>
              </a:schemeClr>
            </a:solidFill>
            <a:ln>
              <a:solidFill>
                <a:schemeClr val="tx1"/>
              </a:solidFill>
            </a:ln>
            <a:effectLst>
              <a:outerShdw blurRad="63500" sx="102000" sy="102000" algn="ctr"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In order to maintain checks and balances there is a limit on the number and structure of roles any one person may hold. The following matrix shows all permissible combinations for various procurement roles within </a:t>
              </a:r>
              <a:r>
                <a:rPr lang="en-US" b="1" i="1" dirty="0" smtClean="0">
                  <a:effectLst>
                    <a:outerShdw blurRad="38100" dist="38100" dir="2700000" algn="tl">
                      <a:srgbClr val="000000">
                        <a:alpha val="43137"/>
                      </a:srgbClr>
                    </a:outerShdw>
                  </a:effectLst>
                </a:rPr>
                <a:t>my</a:t>
              </a:r>
              <a:r>
                <a:rPr lang="en-US" b="1" dirty="0" smtClean="0">
                  <a:effectLst>
                    <a:outerShdw blurRad="38100" dist="38100" dir="2700000" algn="tl">
                      <a:srgbClr val="000000">
                        <a:alpha val="43137"/>
                      </a:srgbClr>
                    </a:outerShdw>
                  </a:effectLst>
                </a:rPr>
                <a:t>UK. </a:t>
              </a:r>
            </a:p>
          </p:txBody>
        </p:sp>
        <p:pic>
          <p:nvPicPr>
            <p:cNvPr id="3074" name="Picture 2"/>
            <p:cNvPicPr>
              <a:picLocks noChangeAspect="1" noChangeArrowheads="1"/>
            </p:cNvPicPr>
            <p:nvPr/>
          </p:nvPicPr>
          <p:blipFill>
            <a:blip r:embed="rId4" cstate="print"/>
            <a:srcRect/>
            <a:stretch>
              <a:fillRect/>
            </a:stretch>
          </p:blipFill>
          <p:spPr bwMode="auto">
            <a:xfrm>
              <a:off x="718381" y="1793026"/>
              <a:ext cx="7730597" cy="3704006"/>
            </a:xfrm>
            <a:prstGeom prst="rect">
              <a:avLst/>
            </a:prstGeom>
            <a:ln>
              <a:noFill/>
            </a:ln>
            <a:effectLst>
              <a:outerShdw blurRad="190500" algn="tl" rotWithShape="0">
                <a:srgbClr val="000000">
                  <a:alpha val="70000"/>
                </a:srgbClr>
              </a:outerShdw>
            </a:effectLst>
          </p:spPr>
        </p:pic>
        <p:sp>
          <p:nvSpPr>
            <p:cNvPr id="9" name="Rectangle 8"/>
            <p:cNvSpPr/>
            <p:nvPr/>
          </p:nvSpPr>
          <p:spPr>
            <a:xfrm>
              <a:off x="356191" y="5641274"/>
              <a:ext cx="8431619" cy="646331"/>
            </a:xfrm>
            <a:prstGeom prst="rect">
              <a:avLst/>
            </a:prstGeom>
            <a:solidFill>
              <a:srgbClr val="6893C6"/>
            </a:solidFill>
            <a:ln>
              <a:solidFill>
                <a:schemeClr val="tx1"/>
              </a:solidFill>
            </a:ln>
            <a:effectLst>
              <a:outerShdw blurRad="63500" sx="102000" sy="102000" algn="ctr"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The same person is not required to hold all roles within any one option. The combinations reflect the maximum roles within each option any one person may hold.</a:t>
              </a:r>
            </a:p>
          </p:txBody>
        </p:sp>
      </p:grpSp>
      <p:sp>
        <p:nvSpPr>
          <p:cNvPr id="10" name="TextBox 9"/>
          <p:cNvSpPr txBox="1"/>
          <p:nvPr/>
        </p:nvSpPr>
        <p:spPr>
          <a:xfrm>
            <a:off x="6879267" y="6581001"/>
            <a:ext cx="1868781" cy="276999"/>
          </a:xfrm>
          <a:prstGeom prst="rect">
            <a:avLst/>
          </a:prstGeom>
          <a:noFill/>
        </p:spPr>
        <p:txBody>
          <a:bodyPr wrap="none" rtlCol="0">
            <a:spAutoFit/>
          </a:bodyPr>
          <a:lstStyle/>
          <a:p>
            <a:r>
              <a:rPr lang="en-US" sz="1200" i="1" dirty="0" smtClean="0">
                <a:hlinkClick r:id="rId5" action="ppaction://hlinksldjump"/>
              </a:rPr>
              <a:t>Return to Table of Contents</a:t>
            </a:r>
            <a:endParaRPr lang="en-US" sz="1200" i="1" dirty="0"/>
          </a:p>
        </p:txBody>
      </p:sp>
      <p:sp>
        <p:nvSpPr>
          <p:cNvPr id="13" name="Slide Number Placeholder 8"/>
          <p:cNvSpPr>
            <a:spLocks noGrp="1"/>
          </p:cNvSpPr>
          <p:nvPr>
            <p:ph type="sldNum" sz="quarter" idx="12"/>
          </p:nvPr>
        </p:nvSpPr>
        <p:spPr>
          <a:xfrm>
            <a:off x="8585200" y="6479719"/>
            <a:ext cx="551534" cy="365125"/>
          </a:xfrm>
        </p:spPr>
        <p:txBody>
          <a:bodyPr/>
          <a:lstStyle/>
          <a:p>
            <a:fld id="{289C75C3-8C51-4886-8E78-AD7572BAF07D}" type="slidenum">
              <a:rPr lang="en-US" smtClean="0"/>
              <a:pPr/>
              <a:t>10</a:t>
            </a:fld>
            <a:endParaRPr lang="en-US" dirty="0"/>
          </a:p>
        </p:txBody>
      </p:sp>
      <p:sp>
        <p:nvSpPr>
          <p:cNvPr id="14" name="Footer Placeholder 3"/>
          <p:cNvSpPr>
            <a:spLocks noGrp="1"/>
          </p:cNvSpPr>
          <p:nvPr>
            <p:ph type="ftr" sz="quarter" idx="11"/>
          </p:nvPr>
        </p:nvSpPr>
        <p:spPr>
          <a:xfrm>
            <a:off x="1837880" y="6472462"/>
            <a:ext cx="5468240" cy="365125"/>
          </a:xfrm>
        </p:spPr>
        <p:txBody>
          <a:bodyPr/>
          <a:lstStyle/>
          <a:p>
            <a:r>
              <a:rPr lang="en-US" dirty="0" smtClean="0"/>
              <a:t>SAP Requisition Training </a:t>
            </a:r>
            <a:endParaRPr lang="en-US" dirty="0"/>
          </a:p>
        </p:txBody>
      </p:sp>
    </p:spTree>
    <p:custDataLst>
      <p:tags r:id="rId1"/>
    </p:custData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079" y="83460"/>
            <a:ext cx="8399721" cy="731520"/>
          </a:xfrm>
        </p:spPr>
        <p:txBody>
          <a:bodyPr/>
          <a:lstStyle/>
          <a:p>
            <a:pPr>
              <a:lnSpc>
                <a:spcPct val="115000"/>
              </a:lnSpc>
              <a:spcAft>
                <a:spcPts val="600"/>
              </a:spcAft>
            </a:pPr>
            <a:r>
              <a:rPr lang="en-US" dirty="0" smtClean="0">
                <a:effectLst>
                  <a:outerShdw blurRad="50800" dist="38100" algn="tr" rotWithShape="0">
                    <a:prstClr val="black">
                      <a:alpha val="40000"/>
                    </a:prstClr>
                  </a:outerShdw>
                </a:effectLst>
                <a:ea typeface="Calibri"/>
                <a:cs typeface="Times New Roman"/>
              </a:rPr>
              <a:t>Training Requirements for SAP Departmental Roles</a:t>
            </a:r>
            <a:endParaRPr lang="en-US" sz="2400" dirty="0" smtClean="0">
              <a:ea typeface="Calibri"/>
              <a:cs typeface="Times New Roman"/>
            </a:endParaRPr>
          </a:p>
        </p:txBody>
      </p:sp>
      <p:graphicFrame>
        <p:nvGraphicFramePr>
          <p:cNvPr id="6" name="Table 5"/>
          <p:cNvGraphicFramePr>
            <a:graphicFrameLocks noGrp="1"/>
          </p:cNvGraphicFramePr>
          <p:nvPr/>
        </p:nvGraphicFramePr>
        <p:xfrm>
          <a:off x="552892" y="806729"/>
          <a:ext cx="7783033" cy="4405096"/>
        </p:xfrm>
        <a:graphic>
          <a:graphicData uri="http://schemas.openxmlformats.org/drawingml/2006/table">
            <a:tbl>
              <a:tblPr firstRow="1" bandRow="1">
                <a:tableStyleId>{5C22544A-7EE6-4342-B048-85BDC9FD1C3A}</a:tableStyleId>
              </a:tblPr>
              <a:tblGrid>
                <a:gridCol w="2140342"/>
                <a:gridCol w="5642691"/>
              </a:tblGrid>
              <a:tr h="372323">
                <a:tc>
                  <a:txBody>
                    <a:bodyPr/>
                    <a:lstStyle/>
                    <a:p>
                      <a:pPr algn="ctr"/>
                      <a:r>
                        <a:rPr lang="en-US" dirty="0" smtClean="0"/>
                        <a:t>Role</a:t>
                      </a:r>
                      <a:endParaRPr lang="en-US" dirty="0"/>
                    </a:p>
                  </a:txBody>
                  <a:tcPr/>
                </a:tc>
                <a:tc>
                  <a:txBody>
                    <a:bodyPr/>
                    <a:lstStyle/>
                    <a:p>
                      <a:pPr algn="ctr"/>
                      <a:r>
                        <a:rPr lang="en-US" dirty="0" smtClean="0"/>
                        <a:t>Training Requirements</a:t>
                      </a:r>
                      <a:endParaRPr lang="en-US" dirty="0"/>
                    </a:p>
                  </a:txBody>
                  <a:tcPr/>
                </a:tc>
              </a:tr>
              <a:tr h="1404660">
                <a:tc>
                  <a:txBody>
                    <a:bodyPr/>
                    <a:lstStyle/>
                    <a:p>
                      <a:pPr algn="ctr"/>
                      <a:endParaRPr lang="en-US" sz="1200" b="0" dirty="0" smtClean="0">
                        <a:solidFill>
                          <a:schemeClr val="tx1"/>
                        </a:solidFill>
                        <a:effectLst/>
                      </a:endParaRPr>
                    </a:p>
                    <a:p>
                      <a:pPr algn="ctr"/>
                      <a:r>
                        <a:rPr lang="en-US" sz="1800" b="0" dirty="0" smtClean="0">
                          <a:solidFill>
                            <a:schemeClr val="tx1"/>
                          </a:solidFill>
                          <a:effectLst/>
                        </a:rPr>
                        <a:t>Requisitioner</a:t>
                      </a:r>
                      <a:endParaRPr lang="en-US" sz="1800" b="0" dirty="0">
                        <a:solidFill>
                          <a:schemeClr val="tx1"/>
                        </a:solidFill>
                        <a:effectLst/>
                      </a:endParaRPr>
                    </a:p>
                  </a:txBody>
                  <a:tcPr/>
                </a:tc>
                <a:tc>
                  <a:txBody>
                    <a:bodyPr/>
                    <a:lstStyle/>
                    <a:p>
                      <a:pPr algn="l"/>
                      <a:endParaRPr lang="en-US" sz="1200" b="0" dirty="0" smtClean="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b="0" baseline="0" dirty="0" smtClean="0">
                          <a:solidFill>
                            <a:srgbClr val="FF0000"/>
                          </a:solidFill>
                          <a:effectLst/>
                        </a:rPr>
                        <a:t>Requisitioners are required to take and pass </a:t>
                      </a:r>
                      <a:r>
                        <a:rPr lang="en-US" sz="1800" b="1" i="1" baseline="0" dirty="0" smtClean="0">
                          <a:solidFill>
                            <a:srgbClr val="FF0000"/>
                          </a:solidFill>
                          <a:effectLst/>
                        </a:rPr>
                        <a:t>web-based</a:t>
                      </a:r>
                      <a:r>
                        <a:rPr lang="en-US" sz="1800" b="0" baseline="0" dirty="0" smtClean="0">
                          <a:solidFill>
                            <a:srgbClr val="FF0000"/>
                          </a:solidFill>
                          <a:effectLst/>
                        </a:rPr>
                        <a:t> training course </a:t>
                      </a:r>
                      <a:r>
                        <a:rPr lang="en-US" sz="1800" b="0" dirty="0" smtClean="0">
                          <a:solidFill>
                            <a:srgbClr val="FF0000"/>
                          </a:solidFill>
                          <a:effectLst/>
                        </a:rPr>
                        <a:t>MM_REQ_300 –</a:t>
                      </a:r>
                      <a:r>
                        <a:rPr lang="en-US" sz="1800" b="0" baseline="0" dirty="0" smtClean="0">
                          <a:solidFill>
                            <a:srgbClr val="FF0000"/>
                          </a:solidFill>
                          <a:effectLst/>
                        </a:rPr>
                        <a:t> Requisitions </a:t>
                      </a:r>
                      <a:r>
                        <a:rPr lang="en-US" sz="1800" b="0" dirty="0" smtClean="0">
                          <a:solidFill>
                            <a:srgbClr val="FF0000"/>
                          </a:solidFill>
                          <a:effectLst/>
                        </a:rPr>
                        <a:t>via </a:t>
                      </a:r>
                      <a:r>
                        <a:rPr lang="en-US" sz="1800" b="0" i="1" dirty="0" smtClean="0">
                          <a:solidFill>
                            <a:srgbClr val="FF0000"/>
                          </a:solidFill>
                          <a:effectLst/>
                        </a:rPr>
                        <a:t>my</a:t>
                      </a:r>
                      <a:r>
                        <a:rPr lang="en-US" sz="1800" b="0" dirty="0" smtClean="0">
                          <a:solidFill>
                            <a:srgbClr val="FF0000"/>
                          </a:solidFill>
                          <a:effectLst/>
                        </a:rPr>
                        <a:t>UK Training System</a:t>
                      </a:r>
                      <a:endParaRPr lang="en-US" sz="1200" b="0" baseline="0" dirty="0" smtClean="0">
                        <a:solidFill>
                          <a:srgbClr val="FF0000"/>
                        </a:solidFill>
                        <a:effectLst/>
                      </a:endParaRPr>
                    </a:p>
                  </a:txBody>
                  <a:tcPr/>
                </a:tc>
              </a:tr>
              <a:tr h="1317473">
                <a:tc>
                  <a:txBody>
                    <a:bodyPr/>
                    <a:lstStyle/>
                    <a:p>
                      <a:pPr algn="ctr"/>
                      <a:endParaRPr lang="en-US" sz="1800" b="0" dirty="0" smtClean="0">
                        <a:solidFill>
                          <a:schemeClr val="tx1"/>
                        </a:solidFill>
                        <a:effectLst/>
                      </a:endParaRPr>
                    </a:p>
                    <a:p>
                      <a:pPr algn="ctr"/>
                      <a:r>
                        <a:rPr lang="en-US" sz="1800" b="0" dirty="0" smtClean="0">
                          <a:solidFill>
                            <a:schemeClr val="tx1"/>
                          </a:solidFill>
                          <a:effectLst/>
                        </a:rPr>
                        <a:t>Approver</a:t>
                      </a:r>
                      <a:endParaRPr lang="en-US" sz="1800" b="0" dirty="0">
                        <a:solidFill>
                          <a:schemeClr val="tx1"/>
                        </a:solidFill>
                        <a:effectLs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dirty="0" smtClean="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tx1"/>
                          </a:solidFill>
                          <a:effectLst/>
                        </a:rPr>
                        <a:t>Approvers</a:t>
                      </a:r>
                      <a:r>
                        <a:rPr lang="en-US" sz="1800" b="0" baseline="0" dirty="0" smtClean="0">
                          <a:solidFill>
                            <a:schemeClr val="tx1"/>
                          </a:solidFill>
                          <a:effectLst/>
                        </a:rPr>
                        <a:t> are required to take and pass </a:t>
                      </a:r>
                      <a:r>
                        <a:rPr lang="en-US" sz="1800" b="1" i="1" baseline="0" dirty="0" smtClean="0">
                          <a:solidFill>
                            <a:schemeClr val="tx1"/>
                          </a:solidFill>
                          <a:effectLst/>
                        </a:rPr>
                        <a:t>web-based</a:t>
                      </a:r>
                      <a:r>
                        <a:rPr lang="en-US" sz="1800" b="0" baseline="0" dirty="0" smtClean="0">
                          <a:solidFill>
                            <a:schemeClr val="tx1"/>
                          </a:solidFill>
                          <a:effectLst/>
                        </a:rPr>
                        <a:t> training course </a:t>
                      </a:r>
                      <a:r>
                        <a:rPr lang="en-US" sz="1800" b="0" dirty="0" smtClean="0">
                          <a:solidFill>
                            <a:schemeClr val="tx1"/>
                          </a:solidFill>
                          <a:effectLst/>
                        </a:rPr>
                        <a:t>MM_SRM_APP_300 –</a:t>
                      </a:r>
                      <a:r>
                        <a:rPr lang="en-US" sz="1800" b="0" baseline="0" dirty="0" smtClean="0">
                          <a:solidFill>
                            <a:schemeClr val="tx1"/>
                          </a:solidFill>
                          <a:effectLst/>
                        </a:rPr>
                        <a:t> Combined Approvers</a:t>
                      </a:r>
                      <a:r>
                        <a:rPr lang="en-US" sz="1800" b="0" dirty="0" smtClean="0">
                          <a:solidFill>
                            <a:schemeClr val="tx1"/>
                          </a:solidFill>
                          <a:effectLst/>
                        </a:rPr>
                        <a:t> via </a:t>
                      </a:r>
                      <a:r>
                        <a:rPr lang="en-US" sz="1800" b="0" i="1" dirty="0" smtClean="0">
                          <a:solidFill>
                            <a:schemeClr val="tx1"/>
                          </a:solidFill>
                          <a:effectLst/>
                        </a:rPr>
                        <a:t>my</a:t>
                      </a:r>
                      <a:r>
                        <a:rPr lang="en-US" sz="1800" b="0" dirty="0" smtClean="0">
                          <a:solidFill>
                            <a:schemeClr val="tx1"/>
                          </a:solidFill>
                          <a:effectLst/>
                        </a:rPr>
                        <a:t>UK Training System</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solidFill>
                        <a:effectLst/>
                      </a:endParaRPr>
                    </a:p>
                  </a:txBody>
                  <a:tcPr/>
                </a:tc>
              </a:tr>
              <a:tr h="725698">
                <a:tc>
                  <a:txBody>
                    <a:bodyPr/>
                    <a:lstStyle/>
                    <a:p>
                      <a:pPr algn="ctr"/>
                      <a:endParaRPr lang="en-US" sz="1800" b="0" dirty="0" smtClean="0">
                        <a:solidFill>
                          <a:schemeClr val="tx1"/>
                        </a:solidFill>
                        <a:effectLst/>
                      </a:endParaRPr>
                    </a:p>
                    <a:p>
                      <a:pPr algn="ctr"/>
                      <a:r>
                        <a:rPr lang="en-US" sz="1800" b="0" dirty="0" smtClean="0">
                          <a:solidFill>
                            <a:schemeClr val="tx1"/>
                          </a:solidFill>
                          <a:effectLst/>
                        </a:rPr>
                        <a:t>Goods Receiver</a:t>
                      </a:r>
                      <a:endParaRPr lang="en-US" sz="1800" b="0" dirty="0">
                        <a:solidFill>
                          <a:schemeClr val="tx1"/>
                        </a:solidFill>
                        <a:effectLs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dirty="0" smtClean="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tx1"/>
                          </a:solidFill>
                          <a:effectLst/>
                        </a:rPr>
                        <a:t>Goods Receivers</a:t>
                      </a:r>
                      <a:r>
                        <a:rPr lang="en-US" sz="1800" b="0" baseline="0" dirty="0" smtClean="0">
                          <a:solidFill>
                            <a:schemeClr val="tx1"/>
                          </a:solidFill>
                          <a:effectLst/>
                        </a:rPr>
                        <a:t> </a:t>
                      </a:r>
                      <a:r>
                        <a:rPr lang="en-US" sz="1800" b="0" dirty="0" smtClean="0">
                          <a:solidFill>
                            <a:schemeClr val="tx1"/>
                          </a:solidFill>
                          <a:effectLst/>
                        </a:rPr>
                        <a:t>are required to take and pass </a:t>
                      </a:r>
                      <a:r>
                        <a:rPr lang="en-US" sz="1800" b="1" i="1" dirty="0" smtClean="0">
                          <a:solidFill>
                            <a:schemeClr val="tx1"/>
                          </a:solidFill>
                          <a:effectLst/>
                        </a:rPr>
                        <a:t>web-based</a:t>
                      </a:r>
                      <a:r>
                        <a:rPr lang="en-US" sz="1800" b="0" dirty="0" smtClean="0">
                          <a:solidFill>
                            <a:schemeClr val="tx1"/>
                          </a:solidFill>
                          <a:effectLst/>
                        </a:rPr>
                        <a:t> training course MM_REC_320 </a:t>
                      </a:r>
                      <a:r>
                        <a:rPr lang="en-US" sz="1800" b="0" baseline="0" dirty="0" smtClean="0">
                          <a:solidFill>
                            <a:schemeClr val="tx1"/>
                          </a:solidFill>
                          <a:effectLst/>
                        </a:rPr>
                        <a:t>– </a:t>
                      </a:r>
                      <a:r>
                        <a:rPr lang="en-US" sz="1800" b="0" dirty="0" smtClean="0">
                          <a:solidFill>
                            <a:schemeClr val="tx1"/>
                          </a:solidFill>
                          <a:effectLst/>
                        </a:rPr>
                        <a:t>Goods</a:t>
                      </a:r>
                      <a:r>
                        <a:rPr lang="en-US" sz="1800" b="0" baseline="0" dirty="0" smtClean="0">
                          <a:solidFill>
                            <a:schemeClr val="tx1"/>
                          </a:solidFill>
                          <a:effectLst/>
                        </a:rPr>
                        <a:t> Receiving </a:t>
                      </a:r>
                      <a:r>
                        <a:rPr lang="en-US" sz="1800" b="0" dirty="0" smtClean="0">
                          <a:solidFill>
                            <a:schemeClr val="tx1"/>
                          </a:solidFill>
                          <a:effectLst/>
                        </a:rPr>
                        <a:t>via </a:t>
                      </a:r>
                      <a:r>
                        <a:rPr lang="en-US" sz="1800" b="0" i="1" dirty="0" smtClean="0">
                          <a:solidFill>
                            <a:schemeClr val="tx1"/>
                          </a:solidFill>
                          <a:effectLst/>
                        </a:rPr>
                        <a:t>my</a:t>
                      </a:r>
                      <a:r>
                        <a:rPr lang="en-US" sz="1800" b="0" dirty="0" smtClean="0">
                          <a:solidFill>
                            <a:schemeClr val="tx1"/>
                          </a:solidFill>
                          <a:effectLst/>
                        </a:rPr>
                        <a:t>UK Training System</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solidFill>
                        <a:effectLst/>
                      </a:endParaRPr>
                    </a:p>
                  </a:txBody>
                  <a:tcPr/>
                </a:tc>
              </a:tr>
            </a:tbl>
          </a:graphicData>
        </a:graphic>
      </p:graphicFrame>
      <p:sp>
        <p:nvSpPr>
          <p:cNvPr id="7" name="TextBox 6"/>
          <p:cNvSpPr txBox="1"/>
          <p:nvPr/>
        </p:nvSpPr>
        <p:spPr>
          <a:xfrm>
            <a:off x="6879267" y="6581001"/>
            <a:ext cx="1868781" cy="276999"/>
          </a:xfrm>
          <a:prstGeom prst="rect">
            <a:avLst/>
          </a:prstGeom>
          <a:noFill/>
        </p:spPr>
        <p:txBody>
          <a:bodyPr wrap="none" rtlCol="0">
            <a:spAutoFit/>
          </a:bodyPr>
          <a:lstStyle/>
          <a:p>
            <a:r>
              <a:rPr lang="en-US" sz="1200" i="1" dirty="0" smtClean="0">
                <a:hlinkClick r:id="rId2" action="ppaction://hlinksldjump"/>
              </a:rPr>
              <a:t>Return to Table of Contents</a:t>
            </a:r>
            <a:endParaRPr lang="en-US" sz="1200" i="1" dirty="0"/>
          </a:p>
        </p:txBody>
      </p:sp>
      <p:sp>
        <p:nvSpPr>
          <p:cNvPr id="9" name="Slide Number Placeholder 8"/>
          <p:cNvSpPr>
            <a:spLocks noGrp="1"/>
          </p:cNvSpPr>
          <p:nvPr>
            <p:ph type="sldNum" sz="quarter" idx="12"/>
          </p:nvPr>
        </p:nvSpPr>
        <p:spPr/>
        <p:txBody>
          <a:bodyPr/>
          <a:lstStyle/>
          <a:p>
            <a:fld id="{289C75C3-8C51-4886-8E78-AD7572BAF07D}" type="slidenum">
              <a:rPr lang="en-US" smtClean="0"/>
              <a:pPr/>
              <a:t>11</a:t>
            </a:fld>
            <a:endParaRPr lang="en-US" dirty="0"/>
          </a:p>
        </p:txBody>
      </p:sp>
      <p:sp>
        <p:nvSpPr>
          <p:cNvPr id="10" name="Footer Placeholder 3"/>
          <p:cNvSpPr>
            <a:spLocks noGrp="1"/>
          </p:cNvSpPr>
          <p:nvPr>
            <p:ph type="ftr" sz="quarter" idx="11"/>
          </p:nvPr>
        </p:nvSpPr>
        <p:spPr>
          <a:xfrm>
            <a:off x="1837880" y="6472462"/>
            <a:ext cx="5468240" cy="365125"/>
          </a:xfrm>
        </p:spPr>
        <p:txBody>
          <a:bodyPr/>
          <a:lstStyle/>
          <a:p>
            <a:r>
              <a:rPr lang="en-US" dirty="0" smtClean="0"/>
              <a:t>SAP Requisition Training </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308344" y="87085"/>
            <a:ext cx="8378456" cy="731520"/>
          </a:xfrm>
        </p:spPr>
        <p:txBody>
          <a:bodyPr>
            <a:normAutofit/>
          </a:bodyPr>
          <a:lstStyle/>
          <a:p>
            <a:pPr eaLnBrk="1" hangingPunct="1">
              <a:defRPr/>
            </a:pPr>
            <a:r>
              <a:rPr lang="en-US" dirty="0" smtClean="0"/>
              <a:t>SAP General Process Flow (5 Steps)</a:t>
            </a:r>
          </a:p>
        </p:txBody>
      </p:sp>
      <p:sp>
        <p:nvSpPr>
          <p:cNvPr id="17412" name="Rectangle 3"/>
          <p:cNvSpPr>
            <a:spLocks noGrp="1" noChangeArrowheads="1"/>
          </p:cNvSpPr>
          <p:nvPr>
            <p:ph type="body" idx="1"/>
          </p:nvPr>
        </p:nvSpPr>
        <p:spPr>
          <a:xfrm>
            <a:off x="228600" y="990600"/>
            <a:ext cx="8610600" cy="5410200"/>
          </a:xfrm>
        </p:spPr>
        <p:txBody>
          <a:bodyPr>
            <a:noAutofit/>
          </a:bodyPr>
          <a:lstStyle/>
          <a:p>
            <a:pPr lvl="1" eaLnBrk="1" hangingPunct="1"/>
            <a:endParaRPr lang="en-US" sz="2000" dirty="0" smtClean="0"/>
          </a:p>
          <a:p>
            <a:pPr lvl="1" eaLnBrk="1" hangingPunct="1">
              <a:buNone/>
            </a:pPr>
            <a:endParaRPr lang="en-US" sz="2000" dirty="0" smtClean="0"/>
          </a:p>
        </p:txBody>
      </p:sp>
      <p:graphicFrame>
        <p:nvGraphicFramePr>
          <p:cNvPr id="8" name="Diagram 7"/>
          <p:cNvGraphicFramePr/>
          <p:nvPr/>
        </p:nvGraphicFramePr>
        <p:xfrm>
          <a:off x="380107" y="702991"/>
          <a:ext cx="8391753" cy="33692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ectangle 8"/>
          <p:cNvSpPr/>
          <p:nvPr/>
        </p:nvSpPr>
        <p:spPr>
          <a:xfrm>
            <a:off x="318978" y="3572539"/>
            <a:ext cx="8463515" cy="2492990"/>
          </a:xfrm>
          <a:prstGeom prst="rect">
            <a:avLst/>
          </a:prstGeom>
        </p:spPr>
        <p:txBody>
          <a:bodyPr wrap="square">
            <a:spAutoFit/>
          </a:bodyPr>
          <a:lstStyle/>
          <a:p>
            <a:pPr>
              <a:buFont typeface="Arial"/>
              <a:buChar char="•"/>
            </a:pPr>
            <a:endParaRPr lang="en-US" sz="1200" dirty="0" smtClean="0"/>
          </a:p>
          <a:p>
            <a:pPr>
              <a:buFont typeface="Arial"/>
              <a:buChar char="•"/>
            </a:pPr>
            <a:r>
              <a:rPr lang="en-US" dirty="0" smtClean="0"/>
              <a:t>The department creates requisitions for items/services, with approval(s) to follow.</a:t>
            </a:r>
          </a:p>
          <a:p>
            <a:endParaRPr lang="en-US" sz="1200" dirty="0" smtClean="0"/>
          </a:p>
          <a:p>
            <a:pPr>
              <a:buFont typeface="Arial"/>
              <a:buChar char="•"/>
            </a:pPr>
            <a:r>
              <a:rPr lang="en-US" dirty="0" smtClean="0"/>
              <a:t>Purchasing processes and places the purchase order with the supplier. </a:t>
            </a:r>
          </a:p>
          <a:p>
            <a:pPr>
              <a:buFont typeface="Arial"/>
              <a:buChar char="•"/>
            </a:pPr>
            <a:endParaRPr lang="en-US" sz="1200" dirty="0" smtClean="0"/>
          </a:p>
          <a:p>
            <a:pPr>
              <a:buFont typeface="Arial"/>
              <a:buChar char="•"/>
            </a:pPr>
            <a:r>
              <a:rPr lang="en-US" dirty="0" smtClean="0"/>
              <a:t>Along with the purchase order, goods receipts and invoice postings complete the 3-way match and payment releases. </a:t>
            </a:r>
          </a:p>
          <a:p>
            <a:endParaRPr lang="en-US" sz="1200" dirty="0" smtClean="0"/>
          </a:p>
          <a:p>
            <a:pPr>
              <a:buFont typeface="Arial"/>
              <a:buChar char="•"/>
            </a:pPr>
            <a:r>
              <a:rPr lang="en-US" dirty="0" smtClean="0"/>
              <a:t>A pre-encumbrance is established when the requisition is created; the actual encumbrance is created at point of purchase order processing.</a:t>
            </a:r>
          </a:p>
        </p:txBody>
      </p:sp>
      <p:sp>
        <p:nvSpPr>
          <p:cNvPr id="10" name="TextBox 9"/>
          <p:cNvSpPr txBox="1"/>
          <p:nvPr/>
        </p:nvSpPr>
        <p:spPr>
          <a:xfrm>
            <a:off x="6879267" y="6581001"/>
            <a:ext cx="1868781" cy="276999"/>
          </a:xfrm>
          <a:prstGeom prst="rect">
            <a:avLst/>
          </a:prstGeom>
          <a:noFill/>
        </p:spPr>
        <p:txBody>
          <a:bodyPr wrap="none" rtlCol="0">
            <a:spAutoFit/>
          </a:bodyPr>
          <a:lstStyle/>
          <a:p>
            <a:r>
              <a:rPr lang="en-US" sz="1200" i="1" dirty="0" smtClean="0">
                <a:hlinkClick r:id="rId9" action="ppaction://hlinksldjump"/>
              </a:rPr>
              <a:t>Return to Table of Contents</a:t>
            </a:r>
            <a:endParaRPr lang="en-US" sz="1200" i="1" dirty="0"/>
          </a:p>
        </p:txBody>
      </p:sp>
      <p:sp>
        <p:nvSpPr>
          <p:cNvPr id="11" name="Slide Number Placeholder 10"/>
          <p:cNvSpPr>
            <a:spLocks noGrp="1"/>
          </p:cNvSpPr>
          <p:nvPr>
            <p:ph type="sldNum" sz="quarter" idx="11"/>
          </p:nvPr>
        </p:nvSpPr>
        <p:spPr/>
        <p:txBody>
          <a:bodyPr/>
          <a:lstStyle/>
          <a:p>
            <a:pPr>
              <a:defRPr/>
            </a:pPr>
            <a:fld id="{468EC4A6-E647-4353-9968-083367511F4C}" type="slidenum">
              <a:rPr lang="en-US" sz="1400" smtClean="0"/>
              <a:pPr>
                <a:defRPr/>
              </a:pPr>
              <a:t>12</a:t>
            </a:fld>
            <a:endParaRPr lang="en-US" sz="1400" dirty="0"/>
          </a:p>
        </p:txBody>
      </p:sp>
      <p:sp>
        <p:nvSpPr>
          <p:cNvPr id="13" name="Footer Placeholder 3"/>
          <p:cNvSpPr>
            <a:spLocks noGrp="1"/>
          </p:cNvSpPr>
          <p:nvPr>
            <p:ph type="ftr" sz="quarter" idx="11"/>
          </p:nvPr>
        </p:nvSpPr>
        <p:spPr>
          <a:xfrm>
            <a:off x="1837880" y="6472462"/>
            <a:ext cx="5468240" cy="365125"/>
          </a:xfrm>
        </p:spPr>
        <p:txBody>
          <a:bodyPr/>
          <a:lstStyle/>
          <a:p>
            <a:pPr algn="ctr"/>
            <a:r>
              <a:rPr lang="en-US" sz="1000" b="1" dirty="0" smtClean="0"/>
              <a:t>SAP Requisition Training </a:t>
            </a:r>
            <a:endParaRPr lang="en-US" sz="1000" b="1" dirty="0"/>
          </a:p>
        </p:txBody>
      </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255181" y="87085"/>
            <a:ext cx="8431619" cy="731520"/>
          </a:xfrm>
        </p:spPr>
        <p:txBody>
          <a:bodyPr/>
          <a:lstStyle/>
          <a:p>
            <a:pPr eaLnBrk="1" hangingPunct="1">
              <a:defRPr/>
            </a:pPr>
            <a:r>
              <a:rPr lang="en-US" dirty="0" smtClean="0"/>
              <a:t>Understanding Transaction Codes</a:t>
            </a:r>
          </a:p>
        </p:txBody>
      </p:sp>
      <p:sp>
        <p:nvSpPr>
          <p:cNvPr id="8" name="TextBox 7"/>
          <p:cNvSpPr txBox="1"/>
          <p:nvPr/>
        </p:nvSpPr>
        <p:spPr>
          <a:xfrm>
            <a:off x="323111" y="667059"/>
            <a:ext cx="8480645" cy="4216539"/>
          </a:xfrm>
          <a:prstGeom prst="rect">
            <a:avLst/>
          </a:prstGeom>
          <a:noFill/>
        </p:spPr>
        <p:txBody>
          <a:bodyPr wrap="square" rtlCol="0">
            <a:spAutoFit/>
          </a:bodyPr>
          <a:lstStyle/>
          <a:p>
            <a:r>
              <a:rPr lang="en-US" sz="2000" dirty="0" smtClean="0"/>
              <a:t>Tasks within the SAP environment are executed via “Transaction Codes” a.k.a., T-codes. Each T-code is alphanumeric and executes a unique task. </a:t>
            </a:r>
          </a:p>
          <a:p>
            <a:endParaRPr lang="en-US" sz="1200" dirty="0" smtClean="0"/>
          </a:p>
          <a:p>
            <a:r>
              <a:rPr lang="en-US" sz="2000" dirty="0" smtClean="0"/>
              <a:t>The following T-codes are primarily used by requisitioners:</a:t>
            </a:r>
          </a:p>
          <a:p>
            <a:endParaRPr lang="en-US" sz="1200" dirty="0" smtClean="0"/>
          </a:p>
          <a:p>
            <a:pPr lvl="1">
              <a:buFont typeface="Arial" pitchFamily="34" charset="0"/>
              <a:buChar char="•"/>
            </a:pPr>
            <a:r>
              <a:rPr lang="en-US" sz="2000" dirty="0" smtClean="0"/>
              <a:t>ME51N – Create Requisition</a:t>
            </a:r>
          </a:p>
          <a:p>
            <a:pPr lvl="1">
              <a:buFont typeface="Arial" pitchFamily="34" charset="0"/>
              <a:buChar char="•"/>
            </a:pPr>
            <a:r>
              <a:rPr lang="en-US" sz="2000" dirty="0" smtClean="0"/>
              <a:t>XK03 – Display Vendor</a:t>
            </a:r>
          </a:p>
          <a:p>
            <a:pPr lvl="1"/>
            <a:endParaRPr lang="en-US" sz="1200" dirty="0" smtClean="0"/>
          </a:p>
          <a:p>
            <a:r>
              <a:rPr lang="en-US" sz="2000" dirty="0" smtClean="0"/>
              <a:t>The following T-codes may also be used by requisitioners as needed, but the tasks listed can also be executed from within the ME51N screen for convenience purposes:</a:t>
            </a:r>
          </a:p>
          <a:p>
            <a:endParaRPr lang="en-US" sz="1200" dirty="0" smtClean="0"/>
          </a:p>
          <a:p>
            <a:pPr lvl="1">
              <a:buFont typeface="Arial" pitchFamily="34" charset="0"/>
              <a:buChar char="•"/>
            </a:pPr>
            <a:r>
              <a:rPr lang="en-US" sz="2000" dirty="0" smtClean="0"/>
              <a:t>ME52N – Change Requisition</a:t>
            </a:r>
          </a:p>
          <a:p>
            <a:pPr lvl="1">
              <a:buFont typeface="Arial" pitchFamily="34" charset="0"/>
              <a:buChar char="•"/>
            </a:pPr>
            <a:r>
              <a:rPr lang="en-US" sz="2000" dirty="0" smtClean="0"/>
              <a:t>ME53N – Display Requisition</a:t>
            </a:r>
          </a:p>
          <a:p>
            <a:pPr lvl="1">
              <a:buFont typeface="Arial" pitchFamily="34" charset="0"/>
              <a:buChar char="•"/>
            </a:pPr>
            <a:r>
              <a:rPr lang="en-US" sz="2000" dirty="0" smtClean="0"/>
              <a:t>ME23N – Display Purchase Order</a:t>
            </a:r>
          </a:p>
        </p:txBody>
      </p:sp>
      <p:sp>
        <p:nvSpPr>
          <p:cNvPr id="10" name="TextBox 9"/>
          <p:cNvSpPr txBox="1"/>
          <p:nvPr/>
        </p:nvSpPr>
        <p:spPr>
          <a:xfrm>
            <a:off x="6879267" y="6581001"/>
            <a:ext cx="1868781" cy="276999"/>
          </a:xfrm>
          <a:prstGeom prst="rect">
            <a:avLst/>
          </a:prstGeom>
          <a:noFill/>
        </p:spPr>
        <p:txBody>
          <a:bodyPr wrap="none" rtlCol="0">
            <a:spAutoFit/>
          </a:bodyPr>
          <a:lstStyle/>
          <a:p>
            <a:r>
              <a:rPr lang="en-US" sz="1200" i="1" dirty="0" smtClean="0">
                <a:hlinkClick r:id="rId4" action="ppaction://hlinksldjump"/>
              </a:rPr>
              <a:t>Return to Table of Contents</a:t>
            </a:r>
            <a:endParaRPr lang="en-US" sz="1200" i="1" dirty="0"/>
          </a:p>
        </p:txBody>
      </p:sp>
      <p:sp>
        <p:nvSpPr>
          <p:cNvPr id="7" name="Slide Number Placeholder 6"/>
          <p:cNvSpPr>
            <a:spLocks noGrp="1"/>
          </p:cNvSpPr>
          <p:nvPr>
            <p:ph type="sldNum" sz="quarter" idx="11"/>
          </p:nvPr>
        </p:nvSpPr>
        <p:spPr/>
        <p:txBody>
          <a:bodyPr/>
          <a:lstStyle/>
          <a:p>
            <a:pPr>
              <a:defRPr/>
            </a:pPr>
            <a:fld id="{468EC4A6-E647-4353-9968-083367511F4C}" type="slidenum">
              <a:rPr lang="en-US" sz="1400" smtClean="0"/>
              <a:pPr>
                <a:defRPr/>
              </a:pPr>
              <a:t>13</a:t>
            </a:fld>
            <a:endParaRPr lang="en-US" sz="1400" dirty="0"/>
          </a:p>
        </p:txBody>
      </p:sp>
      <p:sp>
        <p:nvSpPr>
          <p:cNvPr id="9" name="Footer Placeholder 3"/>
          <p:cNvSpPr>
            <a:spLocks noGrp="1"/>
          </p:cNvSpPr>
          <p:nvPr>
            <p:ph type="ftr" sz="quarter" idx="11"/>
          </p:nvPr>
        </p:nvSpPr>
        <p:spPr>
          <a:xfrm>
            <a:off x="1837880" y="6472462"/>
            <a:ext cx="5468240" cy="365125"/>
          </a:xfrm>
        </p:spPr>
        <p:txBody>
          <a:bodyPr/>
          <a:lstStyle/>
          <a:p>
            <a:pPr algn="ctr"/>
            <a:r>
              <a:rPr lang="en-US" sz="1000" b="1" dirty="0" smtClean="0"/>
              <a:t>SAP Requisition Training </a:t>
            </a:r>
            <a:endParaRPr lang="en-US" sz="1000" b="1" dirty="0"/>
          </a:p>
        </p:txBody>
      </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344" y="83460"/>
            <a:ext cx="8378456" cy="731520"/>
          </a:xfrm>
        </p:spPr>
        <p:txBody>
          <a:bodyPr/>
          <a:lstStyle/>
          <a:p>
            <a:r>
              <a:rPr lang="en-US" dirty="0" smtClean="0"/>
              <a:t>Vendor Overview</a:t>
            </a:r>
          </a:p>
        </p:txBody>
      </p:sp>
      <p:sp>
        <p:nvSpPr>
          <p:cNvPr id="7" name="TextBox 6"/>
          <p:cNvSpPr txBox="1"/>
          <p:nvPr/>
        </p:nvSpPr>
        <p:spPr>
          <a:xfrm>
            <a:off x="6879267" y="6581001"/>
            <a:ext cx="1868781" cy="276999"/>
          </a:xfrm>
          <a:prstGeom prst="rect">
            <a:avLst/>
          </a:prstGeom>
          <a:noFill/>
        </p:spPr>
        <p:txBody>
          <a:bodyPr wrap="none" rtlCol="0">
            <a:spAutoFit/>
          </a:bodyPr>
          <a:lstStyle/>
          <a:p>
            <a:r>
              <a:rPr lang="en-US" sz="1200" i="1" dirty="0" smtClean="0">
                <a:hlinkClick r:id="rId2" action="ppaction://hlinksldjump"/>
              </a:rPr>
              <a:t>Return to Table of Contents</a:t>
            </a:r>
            <a:endParaRPr lang="en-US" sz="1200" i="1" dirty="0"/>
          </a:p>
        </p:txBody>
      </p:sp>
      <p:sp>
        <p:nvSpPr>
          <p:cNvPr id="6" name="Slide Number Placeholder 5"/>
          <p:cNvSpPr>
            <a:spLocks noGrp="1"/>
          </p:cNvSpPr>
          <p:nvPr>
            <p:ph type="sldNum" sz="quarter" idx="12"/>
          </p:nvPr>
        </p:nvSpPr>
        <p:spPr/>
        <p:txBody>
          <a:bodyPr/>
          <a:lstStyle/>
          <a:p>
            <a:fld id="{289C75C3-8C51-4886-8E78-AD7572BAF07D}" type="slidenum">
              <a:rPr lang="en-US" smtClean="0"/>
              <a:pPr/>
              <a:t>14</a:t>
            </a:fld>
            <a:endParaRPr lang="en-US" dirty="0"/>
          </a:p>
        </p:txBody>
      </p:sp>
      <p:sp>
        <p:nvSpPr>
          <p:cNvPr id="10" name="TextBox 9"/>
          <p:cNvSpPr txBox="1"/>
          <p:nvPr/>
        </p:nvSpPr>
        <p:spPr>
          <a:xfrm>
            <a:off x="280583" y="677691"/>
            <a:ext cx="8604646" cy="3416320"/>
          </a:xfrm>
          <a:prstGeom prst="rect">
            <a:avLst/>
          </a:prstGeom>
          <a:noFill/>
        </p:spPr>
        <p:txBody>
          <a:bodyPr wrap="square" rtlCol="0">
            <a:spAutoFit/>
          </a:bodyPr>
          <a:lstStyle/>
          <a:p>
            <a:r>
              <a:rPr lang="en-US" sz="2000" dirty="0" smtClean="0"/>
              <a:t>The University’s Vendor Database is managed by the Purchasing Division. The database contains an entry for every vendor with whom the University conducts business via purchase orders and other purchase-related transactions.</a:t>
            </a:r>
          </a:p>
          <a:p>
            <a:endParaRPr lang="en-US" sz="1200" dirty="0" smtClean="0"/>
          </a:p>
          <a:p>
            <a:r>
              <a:rPr lang="en-US" sz="2000" dirty="0" smtClean="0"/>
              <a:t>Before a requisition can be entered, the Vendor Database must be checked to confirm the vendor entry is listed and with the correct address.</a:t>
            </a:r>
          </a:p>
          <a:p>
            <a:endParaRPr lang="en-US" sz="1200" dirty="0" smtClean="0"/>
          </a:p>
          <a:p>
            <a:r>
              <a:rPr lang="en-US" sz="2000" dirty="0" smtClean="0"/>
              <a:t>If the vendor cannot be found, they must complete a Vendor Application Form and submit for consideration. The form can be found at: </a:t>
            </a:r>
            <a:r>
              <a:rPr lang="en-US" sz="2000" dirty="0" smtClean="0">
                <a:hlinkClick r:id="rId3"/>
              </a:rPr>
              <a:t>http://www.uky.edu/eForms/forms/vendapp-sap.pdf</a:t>
            </a:r>
            <a:r>
              <a:rPr lang="en-US" sz="2000" dirty="0" smtClean="0"/>
              <a:t>.</a:t>
            </a:r>
          </a:p>
          <a:p>
            <a:endParaRPr lang="en-US" sz="1200" dirty="0" smtClean="0"/>
          </a:p>
          <a:p>
            <a:r>
              <a:rPr lang="en-US" sz="2000" dirty="0" smtClean="0"/>
              <a:t>Questions regarding the Vendor Database can be sent to: </a:t>
            </a:r>
            <a:r>
              <a:rPr lang="en-US" sz="2000" dirty="0" smtClean="0">
                <a:hlinkClick r:id="rId4"/>
              </a:rPr>
              <a:t>UKPurchasing@uky.edu</a:t>
            </a:r>
            <a:r>
              <a:rPr lang="en-US" sz="2000" dirty="0" smtClean="0"/>
              <a:t> </a:t>
            </a:r>
          </a:p>
        </p:txBody>
      </p:sp>
      <p:sp>
        <p:nvSpPr>
          <p:cNvPr id="9" name="Footer Placeholder 3"/>
          <p:cNvSpPr>
            <a:spLocks noGrp="1"/>
          </p:cNvSpPr>
          <p:nvPr>
            <p:ph type="ftr" sz="quarter" idx="11"/>
          </p:nvPr>
        </p:nvSpPr>
        <p:spPr>
          <a:xfrm>
            <a:off x="1837880" y="6472462"/>
            <a:ext cx="5468240" cy="365125"/>
          </a:xfrm>
        </p:spPr>
        <p:txBody>
          <a:bodyPr/>
          <a:lstStyle/>
          <a:p>
            <a:r>
              <a:rPr lang="en-US" dirty="0" smtClean="0"/>
              <a:t>SAP Requisition Training </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3"/>
          <p:cNvSpPr>
            <a:spLocks noGrp="1" noChangeArrowheads="1"/>
          </p:cNvSpPr>
          <p:nvPr>
            <p:ph type="body" idx="1"/>
          </p:nvPr>
        </p:nvSpPr>
        <p:spPr>
          <a:xfrm>
            <a:off x="659657" y="3982691"/>
            <a:ext cx="7706334" cy="1259161"/>
          </a:xfrm>
        </p:spPr>
        <p:txBody>
          <a:bodyPr>
            <a:noAutofit/>
          </a:bodyPr>
          <a:lstStyle/>
          <a:p>
            <a:pPr marL="0" indent="0" algn="ctr" eaLnBrk="1" hangingPunct="1">
              <a:lnSpc>
                <a:spcPct val="90000"/>
              </a:lnSpc>
              <a:spcBef>
                <a:spcPct val="0"/>
              </a:spcBef>
              <a:spcAft>
                <a:spcPct val="0"/>
              </a:spcAft>
              <a:buFontTx/>
              <a:buNone/>
            </a:pPr>
            <a:r>
              <a:rPr lang="en-US" sz="5400" b="1" dirty="0" smtClean="0">
                <a:solidFill>
                  <a:srgbClr val="1F1F7D"/>
                </a:solidFill>
                <a:effectLst>
                  <a:outerShdw blurRad="38100" dist="38100" dir="2700000" algn="tl">
                    <a:srgbClr val="000000">
                      <a:alpha val="43137"/>
                    </a:srgbClr>
                  </a:outerShdw>
                </a:effectLst>
              </a:rPr>
              <a:t>Begin Requisition Process</a:t>
            </a:r>
          </a:p>
        </p:txBody>
      </p:sp>
      <p:sp>
        <p:nvSpPr>
          <p:cNvPr id="7" name="TextBox 6"/>
          <p:cNvSpPr txBox="1"/>
          <p:nvPr/>
        </p:nvSpPr>
        <p:spPr>
          <a:xfrm>
            <a:off x="6879267" y="6581001"/>
            <a:ext cx="1868781" cy="276999"/>
          </a:xfrm>
          <a:prstGeom prst="rect">
            <a:avLst/>
          </a:prstGeom>
          <a:noFill/>
        </p:spPr>
        <p:txBody>
          <a:bodyPr wrap="none" rtlCol="0">
            <a:spAutoFit/>
          </a:bodyPr>
          <a:lstStyle/>
          <a:p>
            <a:r>
              <a:rPr lang="en-US" sz="1200" i="1" dirty="0" smtClean="0">
                <a:hlinkClick r:id="rId4" action="ppaction://hlinksldjump"/>
              </a:rPr>
              <a:t>Return to Table of Contents</a:t>
            </a:r>
            <a:endParaRPr lang="en-US" sz="1200" i="1" dirty="0"/>
          </a:p>
        </p:txBody>
      </p:sp>
      <p:sp>
        <p:nvSpPr>
          <p:cNvPr id="9" name="Slide Number Placeholder 8"/>
          <p:cNvSpPr>
            <a:spLocks noGrp="1"/>
          </p:cNvSpPr>
          <p:nvPr>
            <p:ph type="sldNum" sz="quarter" idx="11"/>
          </p:nvPr>
        </p:nvSpPr>
        <p:spPr/>
        <p:txBody>
          <a:bodyPr/>
          <a:lstStyle/>
          <a:p>
            <a:pPr>
              <a:defRPr/>
            </a:pPr>
            <a:fld id="{468EC4A6-E647-4353-9968-083367511F4C}" type="slidenum">
              <a:rPr lang="en-US" sz="1400" smtClean="0"/>
              <a:pPr>
                <a:defRPr/>
              </a:pPr>
              <a:t>15</a:t>
            </a:fld>
            <a:endParaRPr lang="en-US" sz="1400" dirty="0"/>
          </a:p>
        </p:txBody>
      </p:sp>
      <p:pic>
        <p:nvPicPr>
          <p:cNvPr id="1058" name="Picture 34" descr="C:\Program Files\Microsoft Office\MEDIA\CAGCAT10\j0292020.wmf"/>
          <p:cNvPicPr>
            <a:picLocks noChangeAspect="1" noChangeArrowheads="1"/>
          </p:cNvPicPr>
          <p:nvPr/>
        </p:nvPicPr>
        <p:blipFill>
          <a:blip r:embed="rId5" cstate="print"/>
          <a:srcRect/>
          <a:stretch>
            <a:fillRect/>
          </a:stretch>
        </p:blipFill>
        <p:spPr bwMode="auto">
          <a:xfrm>
            <a:off x="2921157" y="882502"/>
            <a:ext cx="3114310" cy="2955852"/>
          </a:xfrm>
          <a:prstGeom prst="rect">
            <a:avLst/>
          </a:prstGeom>
          <a:noFill/>
          <a:ln w="12700">
            <a:solidFill>
              <a:schemeClr val="accent1"/>
            </a:solidFill>
          </a:ln>
          <a:effectLst>
            <a:outerShdw blurRad="63500" sx="102000" sy="102000" algn="ctr" rotWithShape="0">
              <a:prstClr val="black">
                <a:alpha val="40000"/>
              </a:prstClr>
            </a:outerShdw>
          </a:effectLst>
        </p:spPr>
      </p:pic>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786645" y="4106382"/>
            <a:ext cx="4070276" cy="2239310"/>
          </a:xfrm>
          <a:prstGeom prst="rect">
            <a:avLst/>
          </a:prstGeom>
          <a:noFill/>
          <a:ln w="12700">
            <a:solidFill>
              <a:schemeClr val="accent1"/>
            </a:solidFill>
            <a:miter lim="800000"/>
            <a:headEnd/>
            <a:tailEnd/>
          </a:ln>
        </p:spPr>
      </p:pic>
      <p:sp>
        <p:nvSpPr>
          <p:cNvPr id="2" name="Title 1"/>
          <p:cNvSpPr>
            <a:spLocks noGrp="1"/>
          </p:cNvSpPr>
          <p:nvPr>
            <p:ph type="title"/>
          </p:nvPr>
        </p:nvSpPr>
        <p:spPr>
          <a:xfrm>
            <a:off x="287079" y="83460"/>
            <a:ext cx="8399721" cy="731520"/>
          </a:xfrm>
        </p:spPr>
        <p:txBody>
          <a:bodyPr/>
          <a:lstStyle/>
          <a:p>
            <a:r>
              <a:rPr lang="en-US" dirty="0" smtClean="0"/>
              <a:t>Login to </a:t>
            </a:r>
            <a:r>
              <a:rPr lang="en-US" i="1" dirty="0" smtClean="0"/>
              <a:t>my</a:t>
            </a:r>
            <a:r>
              <a:rPr lang="en-US" dirty="0" smtClean="0"/>
              <a:t>UK</a:t>
            </a:r>
          </a:p>
        </p:txBody>
      </p:sp>
      <p:grpSp>
        <p:nvGrpSpPr>
          <p:cNvPr id="3" name="Group 13"/>
          <p:cNvGrpSpPr/>
          <p:nvPr/>
        </p:nvGrpSpPr>
        <p:grpSpPr>
          <a:xfrm>
            <a:off x="410860" y="734874"/>
            <a:ext cx="7882535" cy="5309675"/>
            <a:chOff x="410860" y="734874"/>
            <a:chExt cx="7882535" cy="5309675"/>
          </a:xfrm>
        </p:grpSpPr>
        <p:pic>
          <p:nvPicPr>
            <p:cNvPr id="4" name="Picture 2"/>
            <p:cNvPicPr>
              <a:picLocks noChangeAspect="1" noChangeArrowheads="1"/>
            </p:cNvPicPr>
            <p:nvPr/>
          </p:nvPicPr>
          <p:blipFill>
            <a:blip r:embed="rId3" cstate="print"/>
            <a:srcRect l="2330" r="12817" b="21946"/>
            <a:stretch>
              <a:fillRect/>
            </a:stretch>
          </p:blipFill>
          <p:spPr bwMode="auto">
            <a:xfrm>
              <a:off x="766797" y="734874"/>
              <a:ext cx="6658324" cy="1301049"/>
            </a:xfrm>
            <a:prstGeom prst="rect">
              <a:avLst/>
            </a:prstGeom>
            <a:ln>
              <a:noFill/>
            </a:ln>
            <a:effectLst>
              <a:outerShdw blurRad="190500" algn="tl" rotWithShape="0">
                <a:srgbClr val="000000">
                  <a:alpha val="70000"/>
                </a:srgbClr>
              </a:outerShdw>
            </a:effectLst>
          </p:spPr>
        </p:pic>
        <p:pic>
          <p:nvPicPr>
            <p:cNvPr id="5" name="Picture 3"/>
            <p:cNvPicPr>
              <a:picLocks noChangeAspect="1" noChangeArrowheads="1"/>
            </p:cNvPicPr>
            <p:nvPr/>
          </p:nvPicPr>
          <p:blipFill>
            <a:blip r:embed="rId4" cstate="print"/>
            <a:srcRect/>
            <a:stretch>
              <a:fillRect/>
            </a:stretch>
          </p:blipFill>
          <p:spPr bwMode="auto">
            <a:xfrm>
              <a:off x="410860" y="2284021"/>
              <a:ext cx="3905251" cy="3752850"/>
            </a:xfrm>
            <a:prstGeom prst="rect">
              <a:avLst/>
            </a:prstGeom>
            <a:ln>
              <a:noFill/>
            </a:ln>
            <a:effectLst>
              <a:outerShdw blurRad="190500" algn="tl" rotWithShape="0">
                <a:srgbClr val="000000">
                  <a:alpha val="70000"/>
                </a:srgbClr>
              </a:outerShdw>
            </a:effectLst>
          </p:spPr>
        </p:pic>
        <p:sp>
          <p:nvSpPr>
            <p:cNvPr id="12" name="Rectangle 11"/>
            <p:cNvSpPr/>
            <p:nvPr/>
          </p:nvSpPr>
          <p:spPr>
            <a:xfrm>
              <a:off x="5276803" y="5308824"/>
              <a:ext cx="1397876" cy="735725"/>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ular Callout 14"/>
            <p:cNvSpPr/>
            <p:nvPr/>
          </p:nvSpPr>
          <p:spPr>
            <a:xfrm>
              <a:off x="6375566" y="3732028"/>
              <a:ext cx="1917829" cy="924056"/>
            </a:xfrm>
            <a:prstGeom prst="wedgeRectCallout">
              <a:avLst>
                <a:gd name="adj1" fmla="val -50213"/>
                <a:gd name="adj2" fmla="val 116234"/>
              </a:avLst>
            </a:prstGeom>
            <a:solidFill>
              <a:srgbClr val="FCFC9A"/>
            </a:solidFill>
            <a:ln w="25400">
              <a:solidFill>
                <a:schemeClr val="tx1">
                  <a:lumMod val="75000"/>
                  <a:lumOff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3. Login to </a:t>
              </a:r>
              <a:r>
                <a:rPr lang="en-US" sz="1600" i="1" dirty="0" smtClean="0">
                  <a:solidFill>
                    <a:schemeClr val="tx1"/>
                  </a:solidFill>
                </a:rPr>
                <a:t>my</a:t>
              </a:r>
              <a:r>
                <a:rPr lang="en-US" sz="1600" dirty="0" smtClean="0">
                  <a:solidFill>
                    <a:schemeClr val="tx1"/>
                  </a:solidFill>
                </a:rPr>
                <a:t>UK using your AD and password</a:t>
              </a:r>
              <a:endParaRPr lang="en-US" sz="1600" dirty="0">
                <a:solidFill>
                  <a:schemeClr val="tx1"/>
                </a:solidFill>
                <a:latin typeface="+mj-lt"/>
              </a:endParaRPr>
            </a:p>
          </p:txBody>
        </p:sp>
        <p:sp>
          <p:nvSpPr>
            <p:cNvPr id="21" name="Rectangle 20"/>
            <p:cNvSpPr/>
            <p:nvPr/>
          </p:nvSpPr>
          <p:spPr>
            <a:xfrm>
              <a:off x="797442" y="772267"/>
              <a:ext cx="1488558" cy="290990"/>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681831" y="5145792"/>
              <a:ext cx="689771" cy="287446"/>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ular Callout 23"/>
            <p:cNvSpPr/>
            <p:nvPr/>
          </p:nvSpPr>
          <p:spPr>
            <a:xfrm>
              <a:off x="1669313" y="3583173"/>
              <a:ext cx="1552354" cy="1052868"/>
            </a:xfrm>
            <a:prstGeom prst="wedgeRectCallout">
              <a:avLst>
                <a:gd name="adj1" fmla="val -63225"/>
                <a:gd name="adj2" fmla="val 100105"/>
              </a:avLst>
            </a:prstGeom>
            <a:solidFill>
              <a:srgbClr val="FCFC9A"/>
            </a:solidFill>
            <a:ln w="25400">
              <a:solidFill>
                <a:schemeClr val="tx1">
                  <a:lumMod val="75000"/>
                  <a:lumOff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2. Click </a:t>
              </a:r>
              <a:r>
                <a:rPr lang="en-US" sz="1600" i="1" dirty="0" smtClean="0">
                  <a:solidFill>
                    <a:schemeClr val="tx1"/>
                  </a:solidFill>
                </a:rPr>
                <a:t>my</a:t>
              </a:r>
              <a:r>
                <a:rPr lang="en-US" sz="1600" dirty="0" smtClean="0">
                  <a:solidFill>
                    <a:schemeClr val="tx1"/>
                  </a:solidFill>
                </a:rPr>
                <a:t>UK from the Link Blue site</a:t>
              </a:r>
              <a:endParaRPr lang="en-US" sz="1600" dirty="0">
                <a:solidFill>
                  <a:schemeClr val="tx1"/>
                </a:solidFill>
                <a:latin typeface="+mj-lt"/>
              </a:endParaRPr>
            </a:p>
          </p:txBody>
        </p:sp>
        <p:sp>
          <p:nvSpPr>
            <p:cNvPr id="25" name="Rectangular Callout 24"/>
            <p:cNvSpPr/>
            <p:nvPr/>
          </p:nvSpPr>
          <p:spPr>
            <a:xfrm>
              <a:off x="3710763" y="808075"/>
              <a:ext cx="1648046" cy="978196"/>
            </a:xfrm>
            <a:prstGeom prst="wedgeRectCallout">
              <a:avLst>
                <a:gd name="adj1" fmla="val 105434"/>
                <a:gd name="adj2" fmla="val 53439"/>
              </a:avLst>
            </a:prstGeom>
            <a:solidFill>
              <a:srgbClr val="FCFC9A"/>
            </a:solidFill>
            <a:ln w="25400">
              <a:solidFill>
                <a:schemeClr val="tx1">
                  <a:lumMod val="75000"/>
                  <a:lumOff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1. Click Link Blue from the UK Home Page</a:t>
              </a:r>
              <a:endParaRPr lang="en-US" sz="1600" dirty="0">
                <a:solidFill>
                  <a:schemeClr val="tx1"/>
                </a:solidFill>
                <a:latin typeface="+mj-lt"/>
              </a:endParaRPr>
            </a:p>
          </p:txBody>
        </p:sp>
        <p:sp>
          <p:nvSpPr>
            <p:cNvPr id="17" name="Rectangle 16"/>
            <p:cNvSpPr/>
            <p:nvPr/>
          </p:nvSpPr>
          <p:spPr>
            <a:xfrm>
              <a:off x="6326371" y="1690212"/>
              <a:ext cx="680485" cy="290990"/>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Slide Number Placeholder 8"/>
          <p:cNvSpPr>
            <a:spLocks noGrp="1"/>
          </p:cNvSpPr>
          <p:nvPr>
            <p:ph type="sldNum" sz="quarter" idx="12"/>
          </p:nvPr>
        </p:nvSpPr>
        <p:spPr>
          <a:xfrm>
            <a:off x="8585200" y="6479719"/>
            <a:ext cx="551534" cy="365125"/>
          </a:xfrm>
        </p:spPr>
        <p:txBody>
          <a:bodyPr/>
          <a:lstStyle/>
          <a:p>
            <a:fld id="{289C75C3-8C51-4886-8E78-AD7572BAF07D}" type="slidenum">
              <a:rPr lang="en-US" smtClean="0"/>
              <a:pPr/>
              <a:t>16</a:t>
            </a:fld>
            <a:endParaRPr lang="en-US" dirty="0"/>
          </a:p>
        </p:txBody>
      </p:sp>
      <p:sp>
        <p:nvSpPr>
          <p:cNvPr id="20" name="TextBox 19"/>
          <p:cNvSpPr txBox="1"/>
          <p:nvPr/>
        </p:nvSpPr>
        <p:spPr>
          <a:xfrm>
            <a:off x="6879267" y="6581001"/>
            <a:ext cx="1868781" cy="276999"/>
          </a:xfrm>
          <a:prstGeom prst="rect">
            <a:avLst/>
          </a:prstGeom>
          <a:noFill/>
        </p:spPr>
        <p:txBody>
          <a:bodyPr wrap="none" rtlCol="0">
            <a:spAutoFit/>
          </a:bodyPr>
          <a:lstStyle/>
          <a:p>
            <a:r>
              <a:rPr lang="en-US" sz="1200" i="1" dirty="0" smtClean="0">
                <a:hlinkClick r:id="rId5" action="ppaction://hlinksldjump"/>
              </a:rPr>
              <a:t>Return to Table of Contents</a:t>
            </a:r>
            <a:endParaRPr lang="en-US" sz="1200" i="1" dirty="0"/>
          </a:p>
        </p:txBody>
      </p:sp>
      <p:sp>
        <p:nvSpPr>
          <p:cNvPr id="19" name="Footer Placeholder 3"/>
          <p:cNvSpPr>
            <a:spLocks noGrp="1"/>
          </p:cNvSpPr>
          <p:nvPr>
            <p:ph type="ftr" sz="quarter" idx="11"/>
          </p:nvPr>
        </p:nvSpPr>
        <p:spPr>
          <a:xfrm>
            <a:off x="1837880" y="6472462"/>
            <a:ext cx="5468240" cy="365125"/>
          </a:xfrm>
        </p:spPr>
        <p:txBody>
          <a:bodyPr/>
          <a:lstStyle/>
          <a:p>
            <a:r>
              <a:rPr lang="en-US" dirty="0" smtClean="0"/>
              <a:t>SAP Requisition Training </a:t>
            </a:r>
            <a:endParaRPr lang="en-US"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1879970" y="1454667"/>
            <a:ext cx="4171950" cy="3714750"/>
          </a:xfrm>
          <a:prstGeom prst="rect">
            <a:avLst/>
          </a:prstGeom>
          <a:noFill/>
          <a:ln w="12700">
            <a:solidFill>
              <a:schemeClr val="accent1"/>
            </a:solidFill>
            <a:miter lim="800000"/>
            <a:headEnd/>
            <a:tailEnd/>
          </a:ln>
          <a:effectLst>
            <a:outerShdw blurRad="63500" sx="102000" sy="102000" algn="ctr" rotWithShape="0">
              <a:prstClr val="black">
                <a:alpha val="40000"/>
              </a:prstClr>
            </a:outerShdw>
          </a:effectLst>
        </p:spPr>
      </p:pic>
      <p:sp>
        <p:nvSpPr>
          <p:cNvPr id="2" name="Title 1"/>
          <p:cNvSpPr>
            <a:spLocks noGrp="1"/>
          </p:cNvSpPr>
          <p:nvPr>
            <p:ph type="title"/>
          </p:nvPr>
        </p:nvSpPr>
        <p:spPr>
          <a:xfrm>
            <a:off x="329608" y="83460"/>
            <a:ext cx="8357191" cy="731520"/>
          </a:xfrm>
        </p:spPr>
        <p:txBody>
          <a:bodyPr>
            <a:normAutofit/>
          </a:bodyPr>
          <a:lstStyle/>
          <a:p>
            <a:r>
              <a:rPr lang="en-US" dirty="0" smtClean="0"/>
              <a:t>Launch Pad</a:t>
            </a:r>
            <a:endParaRPr lang="en-US" dirty="0"/>
          </a:p>
        </p:txBody>
      </p:sp>
      <p:grpSp>
        <p:nvGrpSpPr>
          <p:cNvPr id="3" name="Group 20"/>
          <p:cNvGrpSpPr/>
          <p:nvPr/>
        </p:nvGrpSpPr>
        <p:grpSpPr>
          <a:xfrm>
            <a:off x="1887894" y="1765005"/>
            <a:ext cx="4906311" cy="2307264"/>
            <a:chOff x="1887894" y="1765005"/>
            <a:chExt cx="4906311" cy="2307264"/>
          </a:xfrm>
          <a:effectLst>
            <a:outerShdw blurRad="63500" sx="102000" sy="102000" algn="ctr" rotWithShape="0">
              <a:prstClr val="black">
                <a:alpha val="40000"/>
              </a:prstClr>
            </a:outerShdw>
          </a:effectLst>
        </p:grpSpPr>
        <p:sp>
          <p:nvSpPr>
            <p:cNvPr id="18" name="Rectangular Callout 17"/>
            <p:cNvSpPr/>
            <p:nvPr/>
          </p:nvSpPr>
          <p:spPr>
            <a:xfrm>
              <a:off x="5220586" y="1765005"/>
              <a:ext cx="1573619" cy="1063255"/>
            </a:xfrm>
            <a:prstGeom prst="wedgeRectCallout">
              <a:avLst>
                <a:gd name="adj1" fmla="val -52447"/>
                <a:gd name="adj2" fmla="val 80750"/>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4. Click the Launch Pad icon to enter SAP</a:t>
              </a:r>
            </a:p>
          </p:txBody>
        </p:sp>
        <p:sp>
          <p:nvSpPr>
            <p:cNvPr id="12" name="Rectangle 11"/>
            <p:cNvSpPr/>
            <p:nvPr/>
          </p:nvSpPr>
          <p:spPr>
            <a:xfrm>
              <a:off x="1887894" y="2107115"/>
              <a:ext cx="834041" cy="221416"/>
            </a:xfrm>
            <a:prstGeom prst="rect">
              <a:avLst/>
            </a:prstGeom>
            <a:noFill/>
            <a:ln w="28575">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4157329" y="3283765"/>
              <a:ext cx="1020727" cy="788504"/>
            </a:xfrm>
            <a:prstGeom prst="rect">
              <a:avLst/>
            </a:prstGeom>
            <a:noFill/>
            <a:ln w="28575">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TextBox 20"/>
          <p:cNvSpPr txBox="1"/>
          <p:nvPr/>
        </p:nvSpPr>
        <p:spPr>
          <a:xfrm>
            <a:off x="6879267" y="6581001"/>
            <a:ext cx="1868781" cy="276999"/>
          </a:xfrm>
          <a:prstGeom prst="rect">
            <a:avLst/>
          </a:prstGeom>
          <a:noFill/>
        </p:spPr>
        <p:txBody>
          <a:bodyPr wrap="none" rtlCol="0">
            <a:spAutoFit/>
          </a:bodyPr>
          <a:lstStyle/>
          <a:p>
            <a:r>
              <a:rPr lang="en-US" sz="1200" i="1" dirty="0" smtClean="0">
                <a:hlinkClick r:id="rId4" action="ppaction://hlinksldjump"/>
              </a:rPr>
              <a:t>Return to Table of Contents</a:t>
            </a:r>
            <a:endParaRPr lang="en-US" sz="1200" i="1" dirty="0"/>
          </a:p>
        </p:txBody>
      </p:sp>
      <p:sp>
        <p:nvSpPr>
          <p:cNvPr id="15" name="Slide Number Placeholder 14"/>
          <p:cNvSpPr>
            <a:spLocks noGrp="1"/>
          </p:cNvSpPr>
          <p:nvPr>
            <p:ph type="sldNum" sz="quarter" idx="12"/>
          </p:nvPr>
        </p:nvSpPr>
        <p:spPr/>
        <p:txBody>
          <a:bodyPr/>
          <a:lstStyle/>
          <a:p>
            <a:fld id="{289C75C3-8C51-4886-8E78-AD7572BAF07D}" type="slidenum">
              <a:rPr lang="en-US" smtClean="0"/>
              <a:pPr/>
              <a:t>17</a:t>
            </a:fld>
            <a:endParaRPr lang="en-US" dirty="0"/>
          </a:p>
        </p:txBody>
      </p:sp>
      <p:sp>
        <p:nvSpPr>
          <p:cNvPr id="11" name="Footer Placeholder 3"/>
          <p:cNvSpPr>
            <a:spLocks noGrp="1"/>
          </p:cNvSpPr>
          <p:nvPr>
            <p:ph type="ftr" sz="quarter" idx="11"/>
          </p:nvPr>
        </p:nvSpPr>
        <p:spPr>
          <a:xfrm>
            <a:off x="1837880" y="6472462"/>
            <a:ext cx="5468240" cy="365125"/>
          </a:xfrm>
        </p:spPr>
        <p:txBody>
          <a:bodyPr/>
          <a:lstStyle/>
          <a:p>
            <a:r>
              <a:rPr lang="en-US" dirty="0" smtClean="0"/>
              <a:t>SAP Requisition Training </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srcRect r="9367"/>
          <a:stretch>
            <a:fillRect/>
          </a:stretch>
        </p:blipFill>
        <p:spPr bwMode="auto">
          <a:xfrm>
            <a:off x="2236602" y="2561117"/>
            <a:ext cx="3539435" cy="2628900"/>
          </a:xfrm>
          <a:prstGeom prst="rect">
            <a:avLst/>
          </a:prstGeom>
          <a:noFill/>
          <a:ln w="12700">
            <a:solidFill>
              <a:schemeClr val="accent1"/>
            </a:solidFill>
            <a:miter lim="800000"/>
            <a:headEnd/>
            <a:tailEnd/>
          </a:ln>
          <a:effectLst>
            <a:outerShdw blurRad="63500" sx="102000" sy="102000" algn="ctr" rotWithShape="0">
              <a:prstClr val="black">
                <a:alpha val="40000"/>
              </a:prstClr>
            </a:outerShdw>
          </a:effectLst>
        </p:spPr>
      </p:pic>
      <p:sp>
        <p:nvSpPr>
          <p:cNvPr id="2" name="Title 1"/>
          <p:cNvSpPr>
            <a:spLocks noGrp="1"/>
          </p:cNvSpPr>
          <p:nvPr>
            <p:ph type="title"/>
          </p:nvPr>
        </p:nvSpPr>
        <p:spPr>
          <a:xfrm>
            <a:off x="329608" y="83460"/>
            <a:ext cx="8357191" cy="731520"/>
          </a:xfrm>
        </p:spPr>
        <p:txBody>
          <a:bodyPr>
            <a:normAutofit/>
          </a:bodyPr>
          <a:lstStyle/>
          <a:p>
            <a:r>
              <a:rPr lang="en-US" dirty="0" smtClean="0"/>
              <a:t>SAP Easy Access</a:t>
            </a:r>
            <a:endParaRPr lang="en-US" dirty="0"/>
          </a:p>
        </p:txBody>
      </p:sp>
      <p:grpSp>
        <p:nvGrpSpPr>
          <p:cNvPr id="3" name="Group 20"/>
          <p:cNvGrpSpPr/>
          <p:nvPr/>
        </p:nvGrpSpPr>
        <p:grpSpPr>
          <a:xfrm>
            <a:off x="372140" y="914400"/>
            <a:ext cx="4805916" cy="3923414"/>
            <a:chOff x="233917" y="531628"/>
            <a:chExt cx="4805916" cy="3923414"/>
          </a:xfrm>
          <a:effectLst>
            <a:outerShdw blurRad="63500" sx="102000" sy="102000" algn="ctr" rotWithShape="0">
              <a:prstClr val="black">
                <a:alpha val="40000"/>
              </a:prstClr>
            </a:outerShdw>
          </a:effectLst>
        </p:grpSpPr>
        <p:sp>
          <p:nvSpPr>
            <p:cNvPr id="12" name="Rectangle 11"/>
            <p:cNvSpPr/>
            <p:nvPr/>
          </p:nvSpPr>
          <p:spPr>
            <a:xfrm>
              <a:off x="2472685" y="2500518"/>
              <a:ext cx="1461362" cy="295845"/>
            </a:xfrm>
            <a:prstGeom prst="rect">
              <a:avLst/>
            </a:prstGeom>
            <a:noFill/>
            <a:ln w="28575">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2213482" y="3549580"/>
              <a:ext cx="2826351" cy="905462"/>
            </a:xfrm>
            <a:prstGeom prst="rect">
              <a:avLst/>
            </a:prstGeom>
            <a:noFill/>
            <a:ln w="28575">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ular Callout 17"/>
            <p:cNvSpPr/>
            <p:nvPr/>
          </p:nvSpPr>
          <p:spPr>
            <a:xfrm>
              <a:off x="233917" y="531628"/>
              <a:ext cx="1977655" cy="1435396"/>
            </a:xfrm>
            <a:prstGeom prst="wedgeRectCallout">
              <a:avLst>
                <a:gd name="adj1" fmla="val 84911"/>
                <a:gd name="adj2" fmla="val 81959"/>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5. The SAP Easy Access menu will appear. Enter T-code ME51N to open the requisition screen.</a:t>
              </a:r>
            </a:p>
          </p:txBody>
        </p:sp>
      </p:grpSp>
      <p:sp>
        <p:nvSpPr>
          <p:cNvPr id="23" name="Rectangular Callout 22"/>
          <p:cNvSpPr/>
          <p:nvPr/>
        </p:nvSpPr>
        <p:spPr>
          <a:xfrm>
            <a:off x="5358811" y="2392325"/>
            <a:ext cx="2445487" cy="1265275"/>
          </a:xfrm>
          <a:prstGeom prst="wedgeRectCallout">
            <a:avLst>
              <a:gd name="adj1" fmla="val -52985"/>
              <a:gd name="adj2" fmla="val 86905"/>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TIP</a:t>
            </a:r>
            <a:r>
              <a:rPr lang="en-US" sz="1600" dirty="0" smtClean="0">
                <a:solidFill>
                  <a:schemeClr val="tx1"/>
                </a:solidFill>
              </a:rPr>
              <a:t>: You can also create customized folders and list T-code Favorites that you may use repetitively </a:t>
            </a:r>
            <a:endParaRPr lang="en-US" sz="1600" dirty="0">
              <a:solidFill>
                <a:schemeClr val="tx1"/>
              </a:solidFill>
            </a:endParaRPr>
          </a:p>
        </p:txBody>
      </p:sp>
      <p:sp>
        <p:nvSpPr>
          <p:cNvPr id="21" name="TextBox 20"/>
          <p:cNvSpPr txBox="1"/>
          <p:nvPr/>
        </p:nvSpPr>
        <p:spPr>
          <a:xfrm>
            <a:off x="6879267" y="6581001"/>
            <a:ext cx="1868781" cy="276999"/>
          </a:xfrm>
          <a:prstGeom prst="rect">
            <a:avLst/>
          </a:prstGeom>
          <a:noFill/>
        </p:spPr>
        <p:txBody>
          <a:bodyPr wrap="none" rtlCol="0">
            <a:spAutoFit/>
          </a:bodyPr>
          <a:lstStyle/>
          <a:p>
            <a:r>
              <a:rPr lang="en-US" sz="1200" i="1" dirty="0" smtClean="0">
                <a:hlinkClick r:id="rId4" action="ppaction://hlinksldjump"/>
              </a:rPr>
              <a:t>Return to Table of Contents</a:t>
            </a:r>
            <a:endParaRPr lang="en-US" sz="1200" i="1" dirty="0"/>
          </a:p>
        </p:txBody>
      </p:sp>
      <p:sp>
        <p:nvSpPr>
          <p:cNvPr id="15" name="Slide Number Placeholder 14"/>
          <p:cNvSpPr>
            <a:spLocks noGrp="1"/>
          </p:cNvSpPr>
          <p:nvPr>
            <p:ph type="sldNum" sz="quarter" idx="12"/>
          </p:nvPr>
        </p:nvSpPr>
        <p:spPr/>
        <p:txBody>
          <a:bodyPr/>
          <a:lstStyle/>
          <a:p>
            <a:fld id="{289C75C3-8C51-4886-8E78-AD7572BAF07D}" type="slidenum">
              <a:rPr lang="en-US" smtClean="0"/>
              <a:pPr/>
              <a:t>18</a:t>
            </a:fld>
            <a:endParaRPr lang="en-US" dirty="0"/>
          </a:p>
        </p:txBody>
      </p:sp>
      <p:sp>
        <p:nvSpPr>
          <p:cNvPr id="13" name="Footer Placeholder 3"/>
          <p:cNvSpPr>
            <a:spLocks noGrp="1"/>
          </p:cNvSpPr>
          <p:nvPr>
            <p:ph type="ftr" sz="quarter" idx="11"/>
          </p:nvPr>
        </p:nvSpPr>
        <p:spPr>
          <a:xfrm>
            <a:off x="1837880" y="6472462"/>
            <a:ext cx="5468240" cy="365125"/>
          </a:xfrm>
        </p:spPr>
        <p:txBody>
          <a:bodyPr/>
          <a:lstStyle/>
          <a:p>
            <a:r>
              <a:rPr lang="en-US" dirty="0" smtClean="0"/>
              <a:t>SAP Requisition Training </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r="6328"/>
          <a:stretch>
            <a:fillRect/>
          </a:stretch>
        </p:blipFill>
        <p:spPr bwMode="auto">
          <a:xfrm>
            <a:off x="953581" y="839972"/>
            <a:ext cx="6130412" cy="5595569"/>
          </a:xfrm>
          <a:prstGeom prst="rect">
            <a:avLst/>
          </a:prstGeom>
          <a:noFill/>
          <a:ln w="12700">
            <a:solidFill>
              <a:schemeClr val="accent1"/>
            </a:solidFill>
            <a:miter lim="800000"/>
            <a:headEnd/>
            <a:tailEnd/>
          </a:ln>
          <a:effectLst>
            <a:outerShdw blurRad="63500" sx="102000" sy="102000" algn="ctr" rotWithShape="0">
              <a:prstClr val="black">
                <a:alpha val="40000"/>
              </a:prstClr>
            </a:outerShdw>
          </a:effectLst>
        </p:spPr>
      </p:pic>
      <p:sp>
        <p:nvSpPr>
          <p:cNvPr id="2" name="Title 1"/>
          <p:cNvSpPr>
            <a:spLocks noGrp="1"/>
          </p:cNvSpPr>
          <p:nvPr>
            <p:ph type="title"/>
          </p:nvPr>
        </p:nvSpPr>
        <p:spPr>
          <a:xfrm>
            <a:off x="297712" y="83460"/>
            <a:ext cx="8389088" cy="731520"/>
          </a:xfrm>
        </p:spPr>
        <p:txBody>
          <a:bodyPr/>
          <a:lstStyle/>
          <a:p>
            <a:r>
              <a:rPr lang="en-US" dirty="0" smtClean="0"/>
              <a:t>Requisition Major Sections</a:t>
            </a:r>
            <a:endParaRPr lang="en-US" sz="1600" dirty="0"/>
          </a:p>
        </p:txBody>
      </p:sp>
      <p:sp>
        <p:nvSpPr>
          <p:cNvPr id="20" name="Rectangle 19"/>
          <p:cNvSpPr/>
          <p:nvPr/>
        </p:nvSpPr>
        <p:spPr>
          <a:xfrm>
            <a:off x="1775636" y="4890976"/>
            <a:ext cx="5263117" cy="1520457"/>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1003958" y="1307805"/>
            <a:ext cx="718515" cy="5124893"/>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6879267" y="6581001"/>
            <a:ext cx="1868781" cy="276999"/>
          </a:xfrm>
          <a:prstGeom prst="rect">
            <a:avLst/>
          </a:prstGeom>
          <a:noFill/>
        </p:spPr>
        <p:txBody>
          <a:bodyPr wrap="none" rtlCol="0">
            <a:spAutoFit/>
          </a:bodyPr>
          <a:lstStyle/>
          <a:p>
            <a:r>
              <a:rPr lang="en-US" sz="1200" i="1" dirty="0" smtClean="0">
                <a:hlinkClick r:id="rId4" action="ppaction://hlinksldjump"/>
              </a:rPr>
              <a:t>Return to Table of Contents</a:t>
            </a:r>
            <a:endParaRPr lang="en-US" sz="1200" i="1" dirty="0"/>
          </a:p>
        </p:txBody>
      </p:sp>
      <p:sp>
        <p:nvSpPr>
          <p:cNvPr id="17" name="Slide Number Placeholder 16"/>
          <p:cNvSpPr>
            <a:spLocks noGrp="1"/>
          </p:cNvSpPr>
          <p:nvPr>
            <p:ph type="sldNum" sz="quarter" idx="12"/>
          </p:nvPr>
        </p:nvSpPr>
        <p:spPr/>
        <p:txBody>
          <a:bodyPr/>
          <a:lstStyle/>
          <a:p>
            <a:fld id="{289C75C3-8C51-4886-8E78-AD7572BAF07D}" type="slidenum">
              <a:rPr lang="en-US" smtClean="0"/>
              <a:pPr/>
              <a:t>19</a:t>
            </a:fld>
            <a:endParaRPr lang="en-US" dirty="0"/>
          </a:p>
        </p:txBody>
      </p:sp>
      <p:sp>
        <p:nvSpPr>
          <p:cNvPr id="15" name="Rectangular Callout 14"/>
          <p:cNvSpPr/>
          <p:nvPr/>
        </p:nvSpPr>
        <p:spPr>
          <a:xfrm>
            <a:off x="170118" y="2955411"/>
            <a:ext cx="1084523" cy="776617"/>
          </a:xfrm>
          <a:prstGeom prst="wedgeRectCallout">
            <a:avLst>
              <a:gd name="adj1" fmla="val 55735"/>
              <a:gd name="adj2" fmla="val -108640"/>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Document Overview</a:t>
            </a:r>
            <a:endParaRPr lang="en-US" sz="1600" dirty="0">
              <a:solidFill>
                <a:schemeClr val="tx1"/>
              </a:solidFill>
            </a:endParaRPr>
          </a:p>
        </p:txBody>
      </p:sp>
      <p:pic>
        <p:nvPicPr>
          <p:cNvPr id="4099" name="Picture 3"/>
          <p:cNvPicPr>
            <a:picLocks noChangeAspect="1" noChangeArrowheads="1"/>
          </p:cNvPicPr>
          <p:nvPr/>
        </p:nvPicPr>
        <p:blipFill>
          <a:blip r:embed="rId5" cstate="print"/>
          <a:srcRect/>
          <a:stretch>
            <a:fillRect/>
          </a:stretch>
        </p:blipFill>
        <p:spPr bwMode="auto">
          <a:xfrm>
            <a:off x="2065338" y="2844801"/>
            <a:ext cx="151366" cy="108984"/>
          </a:xfrm>
          <a:prstGeom prst="rect">
            <a:avLst/>
          </a:prstGeom>
          <a:noFill/>
          <a:ln w="9525">
            <a:noFill/>
            <a:miter lim="800000"/>
            <a:headEnd/>
            <a:tailEnd/>
          </a:ln>
        </p:spPr>
      </p:pic>
      <p:sp>
        <p:nvSpPr>
          <p:cNvPr id="21" name="Rectangle 20"/>
          <p:cNvSpPr/>
          <p:nvPr/>
        </p:nvSpPr>
        <p:spPr>
          <a:xfrm>
            <a:off x="1800446" y="1307806"/>
            <a:ext cx="5284382" cy="1158948"/>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1782725" y="2527005"/>
            <a:ext cx="5284382" cy="2289544"/>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ular Callout 18"/>
          <p:cNvSpPr/>
          <p:nvPr/>
        </p:nvSpPr>
        <p:spPr>
          <a:xfrm>
            <a:off x="6521303" y="928134"/>
            <a:ext cx="1601972" cy="574599"/>
          </a:xfrm>
          <a:prstGeom prst="wedgeRectCallout">
            <a:avLst>
              <a:gd name="adj1" fmla="val -65265"/>
              <a:gd name="adj2" fmla="val 152949"/>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Header (Top)</a:t>
            </a:r>
            <a:endParaRPr lang="en-US" sz="1600" dirty="0">
              <a:solidFill>
                <a:schemeClr val="tx1"/>
              </a:solidFill>
            </a:endParaRPr>
          </a:p>
        </p:txBody>
      </p:sp>
      <p:sp>
        <p:nvSpPr>
          <p:cNvPr id="13" name="Rectangular Callout 12"/>
          <p:cNvSpPr/>
          <p:nvPr/>
        </p:nvSpPr>
        <p:spPr>
          <a:xfrm>
            <a:off x="7171954" y="3125973"/>
            <a:ext cx="1419153" cy="786810"/>
          </a:xfrm>
          <a:prstGeom prst="wedgeRectCallout">
            <a:avLst>
              <a:gd name="adj1" fmla="val -129494"/>
              <a:gd name="adj2" fmla="val -52335"/>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Item Overview (Middle)</a:t>
            </a:r>
            <a:endParaRPr lang="en-US" sz="1600" dirty="0">
              <a:solidFill>
                <a:schemeClr val="tx1"/>
              </a:solidFill>
            </a:endParaRPr>
          </a:p>
        </p:txBody>
      </p:sp>
      <p:sp>
        <p:nvSpPr>
          <p:cNvPr id="16" name="Rectangular Callout 15"/>
          <p:cNvSpPr/>
          <p:nvPr/>
        </p:nvSpPr>
        <p:spPr>
          <a:xfrm>
            <a:off x="7290908" y="5429252"/>
            <a:ext cx="1417157" cy="631306"/>
          </a:xfrm>
          <a:prstGeom prst="wedgeRectCallout">
            <a:avLst>
              <a:gd name="adj1" fmla="val -88488"/>
              <a:gd name="adj2" fmla="val -58437"/>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Item Details (Bottom)</a:t>
            </a:r>
            <a:endParaRPr lang="en-US" sz="1600" dirty="0">
              <a:solidFill>
                <a:schemeClr val="tx1"/>
              </a:solidFill>
            </a:endParaRPr>
          </a:p>
        </p:txBody>
      </p:sp>
      <p:sp>
        <p:nvSpPr>
          <p:cNvPr id="23" name="Footer Placeholder 3"/>
          <p:cNvSpPr>
            <a:spLocks noGrp="1"/>
          </p:cNvSpPr>
          <p:nvPr>
            <p:ph type="ftr" sz="quarter" idx="11"/>
          </p:nvPr>
        </p:nvSpPr>
        <p:spPr>
          <a:xfrm>
            <a:off x="1837880" y="6472462"/>
            <a:ext cx="5468240" cy="365125"/>
          </a:xfrm>
        </p:spPr>
        <p:txBody>
          <a:bodyPr/>
          <a:lstStyle/>
          <a:p>
            <a:r>
              <a:rPr lang="en-US" dirty="0" smtClean="0"/>
              <a:t>SAP Requisition Training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276447" y="83460"/>
            <a:ext cx="8410353" cy="731520"/>
          </a:xfrm>
        </p:spPr>
        <p:txBody>
          <a:bodyPr/>
          <a:lstStyle/>
          <a:p>
            <a:pPr eaLnBrk="1" hangingPunct="1">
              <a:defRPr/>
            </a:pPr>
            <a:r>
              <a:rPr lang="en-US" dirty="0" smtClean="0"/>
              <a:t>Table of Contents</a:t>
            </a:r>
          </a:p>
        </p:txBody>
      </p:sp>
      <p:sp>
        <p:nvSpPr>
          <p:cNvPr id="5" name="TextBox 4"/>
          <p:cNvSpPr txBox="1"/>
          <p:nvPr/>
        </p:nvSpPr>
        <p:spPr>
          <a:xfrm>
            <a:off x="446326" y="711657"/>
            <a:ext cx="8136082" cy="954107"/>
          </a:xfrm>
          <a:prstGeom prst="rect">
            <a:avLst/>
          </a:prstGeom>
          <a:noFill/>
        </p:spPr>
        <p:txBody>
          <a:bodyPr wrap="square" rtlCol="0">
            <a:spAutoFit/>
          </a:bodyPr>
          <a:lstStyle/>
          <a:p>
            <a:pPr algn="ctr"/>
            <a:r>
              <a:rPr lang="en-US" sz="2000" dirty="0" smtClean="0"/>
              <a:t>Course topics are hyper-linked to respective slides. If desired click on topics to quick-jump to that section.</a:t>
            </a:r>
            <a:endParaRPr lang="en-US" sz="2000" dirty="0" smtClean="0">
              <a:solidFill>
                <a:srgbClr val="FF0000"/>
              </a:solidFill>
            </a:endParaRPr>
          </a:p>
          <a:p>
            <a:pPr algn="ctr"/>
            <a:r>
              <a:rPr lang="en-US" sz="1600" i="1" dirty="0" smtClean="0"/>
              <a:t>Note: Must be in Presentation mode to use hyper-link functionality (Press F5 to begin).</a:t>
            </a:r>
            <a:endParaRPr lang="en-US" sz="2000" i="1" dirty="0"/>
          </a:p>
        </p:txBody>
      </p:sp>
      <p:sp>
        <p:nvSpPr>
          <p:cNvPr id="6" name="TextBox 5"/>
          <p:cNvSpPr txBox="1"/>
          <p:nvPr/>
        </p:nvSpPr>
        <p:spPr>
          <a:xfrm>
            <a:off x="244549" y="1595021"/>
            <a:ext cx="8708065" cy="5478423"/>
          </a:xfrm>
          <a:prstGeom prst="rect">
            <a:avLst/>
          </a:prstGeom>
          <a:noFill/>
        </p:spPr>
        <p:txBody>
          <a:bodyPr wrap="square" numCol="2" rtlCol="0">
            <a:spAutoFit/>
          </a:bodyPr>
          <a:lstStyle/>
          <a:p>
            <a:r>
              <a:rPr lang="en-US" sz="1400" dirty="0" smtClean="0">
                <a:ln w="6350">
                  <a:solidFill>
                    <a:schemeClr val="tx1"/>
                  </a:solidFill>
                </a:ln>
                <a:hlinkClick r:id="rId3" action="ppaction://hlinksldjump"/>
              </a:rPr>
              <a:t>What is SAP Requisition?			Slide 3</a:t>
            </a:r>
            <a:endParaRPr lang="en-US" sz="1400" dirty="0" smtClean="0">
              <a:ln w="6350">
                <a:solidFill>
                  <a:schemeClr val="tx1"/>
                </a:solidFill>
              </a:ln>
            </a:endParaRPr>
          </a:p>
          <a:p>
            <a:r>
              <a:rPr lang="en-US" sz="1400" dirty="0" smtClean="0">
                <a:ln w="6350">
                  <a:solidFill>
                    <a:schemeClr val="tx1"/>
                  </a:solidFill>
                </a:ln>
                <a:hlinkClick r:id="rId4" action="ppaction://hlinksldjump"/>
              </a:rPr>
              <a:t>Who Should Receive Requisition Training?	Slide 4</a:t>
            </a:r>
            <a:endParaRPr lang="en-US" sz="1400" dirty="0" smtClean="0">
              <a:ln w="6350">
                <a:solidFill>
                  <a:schemeClr val="tx1"/>
                </a:solidFill>
              </a:ln>
            </a:endParaRPr>
          </a:p>
          <a:p>
            <a:r>
              <a:rPr lang="en-US" sz="1400" dirty="0" smtClean="0">
                <a:ln w="6350">
                  <a:solidFill>
                    <a:schemeClr val="tx1"/>
                  </a:solidFill>
                </a:ln>
                <a:hlinkClick r:id="rId5" action="ppaction://hlinksldjump"/>
              </a:rPr>
              <a:t>When are Requisitions Used?		Slide 5  </a:t>
            </a:r>
            <a:endParaRPr lang="en-US" sz="1400" dirty="0" smtClean="0">
              <a:ln w="6350">
                <a:solidFill>
                  <a:schemeClr val="tx1"/>
                </a:solidFill>
              </a:ln>
            </a:endParaRPr>
          </a:p>
          <a:p>
            <a:r>
              <a:rPr lang="en-US" sz="1400" dirty="0" smtClean="0">
                <a:ln w="6350">
                  <a:solidFill>
                    <a:schemeClr val="tx1"/>
                  </a:solidFill>
                </a:ln>
                <a:hlinkClick r:id="rId6" action="ppaction://hlinksldjump"/>
              </a:rPr>
              <a:t>How Requisitions Differ from Other Methods	Slide 6</a:t>
            </a:r>
            <a:endParaRPr lang="en-US" sz="1400" dirty="0" smtClean="0">
              <a:ln w="6350">
                <a:solidFill>
                  <a:schemeClr val="tx1"/>
                </a:solidFill>
              </a:ln>
            </a:endParaRPr>
          </a:p>
          <a:p>
            <a:r>
              <a:rPr lang="en-US" sz="1400" dirty="0" smtClean="0">
                <a:ln w="6350">
                  <a:solidFill>
                    <a:schemeClr val="tx1"/>
                  </a:solidFill>
                </a:ln>
                <a:hlinkClick r:id="rId7" action="ppaction://hlinksldjump"/>
              </a:rPr>
              <a:t>How to Know Requisition is the Right Method?	Slide 7</a:t>
            </a:r>
            <a:endParaRPr lang="en-US" sz="1400" dirty="0" smtClean="0">
              <a:ln w="6350">
                <a:solidFill>
                  <a:schemeClr val="tx1"/>
                </a:solidFill>
              </a:ln>
            </a:endParaRPr>
          </a:p>
          <a:p>
            <a:r>
              <a:rPr lang="en-US" sz="1400" dirty="0" smtClean="0">
                <a:ln w="6350">
                  <a:solidFill>
                    <a:schemeClr val="tx1"/>
                  </a:solidFill>
                </a:ln>
                <a:hlinkClick r:id="rId8" action="ppaction://hlinksldjump"/>
              </a:rPr>
              <a:t>Note: Purchase of Healthcare Items		Slide 8</a:t>
            </a:r>
            <a:endParaRPr lang="en-US" sz="1400" dirty="0" smtClean="0">
              <a:ln w="6350">
                <a:solidFill>
                  <a:schemeClr val="tx1"/>
                </a:solidFill>
              </a:ln>
            </a:endParaRPr>
          </a:p>
          <a:p>
            <a:r>
              <a:rPr lang="en-US" sz="1400" dirty="0" smtClean="0">
                <a:ln w="6350">
                  <a:solidFill>
                    <a:schemeClr val="tx1"/>
                  </a:solidFill>
                </a:ln>
                <a:hlinkClick r:id="rId9" action="ppaction://hlinksldjump"/>
              </a:rPr>
              <a:t>SAP Roles				Slide 9</a:t>
            </a:r>
            <a:endParaRPr lang="en-US" sz="1400" dirty="0" smtClean="0">
              <a:ln w="6350">
                <a:solidFill>
                  <a:schemeClr val="tx1"/>
                </a:solidFill>
              </a:ln>
            </a:endParaRPr>
          </a:p>
          <a:p>
            <a:r>
              <a:rPr lang="en-US" sz="1400" dirty="0" smtClean="0">
                <a:ln w="6350">
                  <a:solidFill>
                    <a:schemeClr val="tx1"/>
                  </a:solidFill>
                </a:ln>
                <a:hlinkClick r:id="rId10" action="ppaction://hlinksldjump"/>
              </a:rPr>
              <a:t>Role Combinations			Slide 10</a:t>
            </a:r>
            <a:endParaRPr lang="en-US" sz="1400" dirty="0" smtClean="0">
              <a:ln w="6350">
                <a:solidFill>
                  <a:schemeClr val="tx1"/>
                </a:solidFill>
              </a:ln>
            </a:endParaRPr>
          </a:p>
          <a:p>
            <a:r>
              <a:rPr lang="en-US" sz="1400" dirty="0" smtClean="0">
                <a:ln w="6350">
                  <a:solidFill>
                    <a:schemeClr val="tx1"/>
                  </a:solidFill>
                </a:ln>
                <a:hlinkClick r:id="rId11" action="ppaction://hlinksldjump"/>
              </a:rPr>
              <a:t>Training Requirements for Departmental Roles	Slide 11</a:t>
            </a:r>
            <a:endParaRPr lang="en-US" sz="1400" dirty="0" smtClean="0">
              <a:ln w="6350">
                <a:solidFill>
                  <a:schemeClr val="tx1"/>
                </a:solidFill>
              </a:ln>
            </a:endParaRPr>
          </a:p>
          <a:p>
            <a:r>
              <a:rPr lang="en-US" sz="1400" dirty="0" smtClean="0">
                <a:ln w="6350">
                  <a:solidFill>
                    <a:schemeClr val="tx1"/>
                  </a:solidFill>
                </a:ln>
                <a:hlinkClick r:id="rId12" action="ppaction://hlinksldjump"/>
              </a:rPr>
              <a:t>SAP General Process Flow		Slide 12</a:t>
            </a:r>
            <a:endParaRPr lang="en-US" sz="1400" dirty="0" smtClean="0">
              <a:ln w="6350">
                <a:solidFill>
                  <a:schemeClr val="tx1"/>
                </a:solidFill>
              </a:ln>
            </a:endParaRPr>
          </a:p>
          <a:p>
            <a:r>
              <a:rPr lang="en-US" sz="1400" dirty="0" smtClean="0">
                <a:ln w="6350">
                  <a:solidFill>
                    <a:schemeClr val="tx1"/>
                  </a:solidFill>
                </a:ln>
                <a:hlinkClick r:id="rId13" action="ppaction://hlinksldjump"/>
              </a:rPr>
              <a:t>Understanding Transaction Codes		Slide 13</a:t>
            </a:r>
            <a:endParaRPr lang="en-US" sz="1400" dirty="0" smtClean="0">
              <a:ln w="6350">
                <a:solidFill>
                  <a:schemeClr val="tx1"/>
                </a:solidFill>
              </a:ln>
            </a:endParaRPr>
          </a:p>
          <a:p>
            <a:r>
              <a:rPr lang="en-US" sz="1400" dirty="0" smtClean="0">
                <a:ln w="6350">
                  <a:solidFill>
                    <a:schemeClr val="tx1"/>
                  </a:solidFill>
                </a:ln>
                <a:hlinkClick r:id="rId14" action="ppaction://hlinksldjump"/>
              </a:rPr>
              <a:t>Vendor Overview			Slide 14</a:t>
            </a:r>
            <a:endParaRPr lang="en-US" sz="1400" dirty="0" smtClean="0">
              <a:ln w="6350">
                <a:solidFill>
                  <a:schemeClr val="tx1"/>
                </a:solidFill>
              </a:ln>
            </a:endParaRPr>
          </a:p>
          <a:p>
            <a:r>
              <a:rPr lang="en-US" sz="1400" dirty="0" smtClean="0">
                <a:ln w="6350">
                  <a:solidFill>
                    <a:schemeClr val="tx1"/>
                  </a:solidFill>
                </a:ln>
                <a:hlinkClick r:id="rId15" action="ppaction://hlinksldjump"/>
              </a:rPr>
              <a:t>Begin Requisition Process		Slide 15</a:t>
            </a:r>
            <a:endParaRPr lang="en-US" sz="1400" dirty="0" smtClean="0">
              <a:ln w="6350">
                <a:solidFill>
                  <a:schemeClr val="tx1"/>
                </a:solidFill>
              </a:ln>
            </a:endParaRPr>
          </a:p>
          <a:p>
            <a:r>
              <a:rPr lang="en-US" sz="1400" dirty="0" smtClean="0">
                <a:ln w="6350">
                  <a:solidFill>
                    <a:schemeClr val="tx1"/>
                  </a:solidFill>
                </a:ln>
                <a:hlinkClick r:id="rId16" action="ppaction://hlinksldjump"/>
              </a:rPr>
              <a:t>Requisition Major Sections		Slide 19</a:t>
            </a:r>
            <a:endParaRPr lang="en-US" sz="1400" dirty="0" smtClean="0">
              <a:ln w="6350">
                <a:solidFill>
                  <a:schemeClr val="tx1"/>
                </a:solidFill>
              </a:ln>
            </a:endParaRPr>
          </a:p>
          <a:p>
            <a:r>
              <a:rPr lang="en-US" sz="1400" dirty="0" smtClean="0">
                <a:ln w="6350">
                  <a:solidFill>
                    <a:schemeClr val="tx1"/>
                  </a:solidFill>
                </a:ln>
                <a:hlinkClick r:id="rId17" action="ppaction://hlinksldjump"/>
              </a:rPr>
              <a:t>Personal Settings			Slide 24</a:t>
            </a:r>
            <a:endParaRPr lang="en-US" sz="1400" dirty="0" smtClean="0">
              <a:ln w="6350">
                <a:solidFill>
                  <a:schemeClr val="tx1"/>
                </a:solidFill>
              </a:ln>
            </a:endParaRPr>
          </a:p>
          <a:p>
            <a:r>
              <a:rPr lang="en-US" sz="1400" dirty="0" smtClean="0">
                <a:ln w="6350">
                  <a:solidFill>
                    <a:schemeClr val="tx1"/>
                  </a:solidFill>
                </a:ln>
                <a:hlinkClick r:id="rId18" action="ppaction://hlinksldjump"/>
              </a:rPr>
              <a:t>Create Requisition			Slide 27</a:t>
            </a:r>
            <a:endParaRPr lang="en-US" sz="1400" dirty="0" smtClean="0">
              <a:ln w="6350">
                <a:solidFill>
                  <a:schemeClr val="tx1"/>
                </a:solidFill>
              </a:ln>
            </a:endParaRPr>
          </a:p>
          <a:p>
            <a:r>
              <a:rPr lang="en-US" sz="1400" dirty="0" smtClean="0">
                <a:ln w="6350">
                  <a:solidFill>
                    <a:schemeClr val="tx1"/>
                  </a:solidFill>
                </a:ln>
                <a:hlinkClick r:id="rId19" action="ppaction://hlinksldjump"/>
              </a:rPr>
              <a:t>Select Account Assignment Category		Slide 29</a:t>
            </a:r>
            <a:endParaRPr lang="en-US" sz="1400" dirty="0" smtClean="0">
              <a:ln w="6350">
                <a:solidFill>
                  <a:schemeClr val="tx1"/>
                </a:solidFill>
              </a:ln>
            </a:endParaRPr>
          </a:p>
          <a:p>
            <a:r>
              <a:rPr lang="en-US" sz="1400" dirty="0" smtClean="0">
                <a:ln w="6350">
                  <a:solidFill>
                    <a:schemeClr val="tx1"/>
                  </a:solidFill>
                </a:ln>
                <a:hlinkClick r:id="rId20" action="ppaction://hlinksldjump"/>
              </a:rPr>
              <a:t>Select Vendor			Slide 30</a:t>
            </a:r>
            <a:endParaRPr lang="en-US" sz="1400" dirty="0" smtClean="0">
              <a:ln w="6350">
                <a:solidFill>
                  <a:schemeClr val="tx1"/>
                </a:solidFill>
              </a:ln>
            </a:endParaRPr>
          </a:p>
          <a:p>
            <a:r>
              <a:rPr lang="en-US" sz="1400" dirty="0" smtClean="0">
                <a:ln w="6350">
                  <a:solidFill>
                    <a:schemeClr val="tx1"/>
                  </a:solidFill>
                </a:ln>
                <a:hlinkClick r:id="rId21" action="ppaction://hlinksldjump"/>
              </a:rPr>
              <a:t>Complete Line Item Overview		Slide 32</a:t>
            </a:r>
            <a:endParaRPr lang="en-US" sz="1400" dirty="0" smtClean="0">
              <a:ln w="6350">
                <a:solidFill>
                  <a:schemeClr val="tx1"/>
                </a:solidFill>
              </a:ln>
            </a:endParaRPr>
          </a:p>
          <a:p>
            <a:r>
              <a:rPr lang="en-US" sz="1400" dirty="0" smtClean="0">
                <a:ln w="6350">
                  <a:solidFill>
                    <a:schemeClr val="tx1"/>
                  </a:solidFill>
                </a:ln>
                <a:hlinkClick r:id="rId22" action="ppaction://hlinksldjump"/>
              </a:rPr>
              <a:t>Details Section – Set Account Assignment	Slide 33</a:t>
            </a:r>
            <a:r>
              <a:rPr lang="en-US" sz="1400" dirty="0" smtClean="0">
                <a:ln w="6350">
                  <a:solidFill>
                    <a:schemeClr val="tx1"/>
                  </a:solidFill>
                </a:ln>
              </a:rPr>
              <a:t> </a:t>
            </a:r>
          </a:p>
          <a:p>
            <a:r>
              <a:rPr lang="en-US" sz="1400" dirty="0" smtClean="0">
                <a:ln w="6350">
                  <a:solidFill>
                    <a:schemeClr val="tx1"/>
                  </a:solidFill>
                </a:ln>
                <a:hlinkClick r:id="rId23" action="ppaction://hlinksldjump"/>
              </a:rPr>
              <a:t>Details Section – Text Notes		Slide 34</a:t>
            </a:r>
            <a:endParaRPr lang="en-US" sz="1400" dirty="0" smtClean="0">
              <a:ln w="6350">
                <a:solidFill>
                  <a:schemeClr val="tx1"/>
                </a:solidFill>
              </a:ln>
            </a:endParaRPr>
          </a:p>
          <a:p>
            <a:r>
              <a:rPr lang="en-US" sz="1400" dirty="0" smtClean="0">
                <a:ln w="6350">
                  <a:solidFill>
                    <a:schemeClr val="tx1"/>
                  </a:solidFill>
                </a:ln>
                <a:hlinkClick r:id="rId24" action="ppaction://hlinksldjump"/>
              </a:rPr>
              <a:t>Details Section – Delivery Address		Slide 35</a:t>
            </a:r>
            <a:r>
              <a:rPr lang="en-US" sz="1400" dirty="0" smtClean="0">
                <a:ln w="6350">
                  <a:solidFill>
                    <a:schemeClr val="tx1"/>
                  </a:solidFill>
                </a:ln>
              </a:rPr>
              <a:t> </a:t>
            </a:r>
          </a:p>
          <a:p>
            <a:r>
              <a:rPr lang="en-US" sz="1400" dirty="0" smtClean="0">
                <a:ln w="6350">
                  <a:solidFill>
                    <a:schemeClr val="tx1"/>
                  </a:solidFill>
                </a:ln>
                <a:hlinkClick r:id="rId25" action="ppaction://hlinksldjump"/>
              </a:rPr>
              <a:t>Create Attachment			Slide 38</a:t>
            </a:r>
            <a:endParaRPr lang="en-US" sz="1400" dirty="0" smtClean="0">
              <a:ln w="6350">
                <a:solidFill>
                  <a:schemeClr val="tx1"/>
                </a:solidFill>
              </a:ln>
            </a:endParaRPr>
          </a:p>
          <a:p>
            <a:r>
              <a:rPr lang="en-US" sz="1400" dirty="0" smtClean="0">
                <a:ln w="6350">
                  <a:solidFill>
                    <a:schemeClr val="tx1"/>
                  </a:solidFill>
                </a:ln>
              </a:rPr>
              <a:t> </a:t>
            </a:r>
          </a:p>
          <a:p>
            <a:r>
              <a:rPr lang="en-US" sz="1400" dirty="0" smtClean="0">
                <a:ln w="6350">
                  <a:solidFill>
                    <a:schemeClr val="tx1"/>
                  </a:solidFill>
                </a:ln>
              </a:rPr>
              <a:t> </a:t>
            </a:r>
          </a:p>
          <a:p>
            <a:r>
              <a:rPr lang="en-US" sz="1400" dirty="0" smtClean="0">
                <a:ln w="6350">
                  <a:solidFill>
                    <a:schemeClr val="tx1"/>
                  </a:solidFill>
                </a:ln>
              </a:rPr>
              <a:t> </a:t>
            </a:r>
            <a:r>
              <a:rPr lang="en-US" sz="1400" dirty="0" smtClean="0">
                <a:ln w="6350">
                  <a:solidFill>
                    <a:schemeClr val="tx1"/>
                  </a:solidFill>
                </a:ln>
                <a:hlinkClick r:id="rId26" action="ppaction://hlinksldjump"/>
              </a:rPr>
              <a:t>Check for Errors and Save		Slide 40</a:t>
            </a:r>
            <a:endParaRPr lang="en-US" sz="1400" dirty="0" smtClean="0">
              <a:ln w="6350">
                <a:solidFill>
                  <a:schemeClr val="tx1"/>
                </a:solidFill>
              </a:ln>
            </a:endParaRPr>
          </a:p>
          <a:p>
            <a:pPr marL="117475" indent="-117475">
              <a:tabLst>
                <a:tab pos="0" algn="l"/>
              </a:tabLst>
            </a:pPr>
            <a:r>
              <a:rPr lang="en-US" sz="1400" dirty="0" smtClean="0">
                <a:ln w="6350">
                  <a:solidFill>
                    <a:schemeClr val="tx1"/>
                  </a:solidFill>
                </a:ln>
              </a:rPr>
              <a:t> </a:t>
            </a:r>
            <a:r>
              <a:rPr lang="en-US" sz="1400" dirty="0" smtClean="0">
                <a:ln w="6350">
                  <a:solidFill>
                    <a:schemeClr val="tx1"/>
                  </a:solidFill>
                </a:ln>
                <a:hlinkClick r:id="rId27" action="ppaction://hlinksldjump"/>
              </a:rPr>
              <a:t>Document Overview			Slide 41</a:t>
            </a:r>
            <a:endParaRPr lang="en-US" sz="1400" dirty="0" smtClean="0">
              <a:ln w="6350">
                <a:solidFill>
                  <a:schemeClr val="tx1"/>
                </a:solidFill>
              </a:ln>
            </a:endParaRPr>
          </a:p>
          <a:p>
            <a:r>
              <a:rPr lang="en-US" sz="1400" dirty="0" smtClean="0">
                <a:ln w="6350">
                  <a:solidFill>
                    <a:schemeClr val="tx1"/>
                  </a:solidFill>
                </a:ln>
              </a:rPr>
              <a:t> </a:t>
            </a:r>
            <a:r>
              <a:rPr lang="en-US" sz="1400" dirty="0" smtClean="0">
                <a:ln w="6350">
                  <a:solidFill>
                    <a:schemeClr val="tx1"/>
                  </a:solidFill>
                </a:ln>
                <a:hlinkClick r:id="rId28" action="ppaction://hlinksldjump"/>
              </a:rPr>
              <a:t>Display Requisition			Slide 42</a:t>
            </a:r>
            <a:endParaRPr lang="en-US" sz="1400" dirty="0" smtClean="0">
              <a:ln w="6350">
                <a:solidFill>
                  <a:schemeClr val="tx1"/>
                </a:solidFill>
              </a:ln>
            </a:endParaRPr>
          </a:p>
          <a:p>
            <a:r>
              <a:rPr lang="en-US" sz="1400" dirty="0" smtClean="0">
                <a:ln w="6350">
                  <a:solidFill>
                    <a:schemeClr val="tx1"/>
                  </a:solidFill>
                </a:ln>
              </a:rPr>
              <a:t> </a:t>
            </a:r>
            <a:r>
              <a:rPr lang="en-US" sz="1400" dirty="0" smtClean="0">
                <a:ln w="6350">
                  <a:solidFill>
                    <a:schemeClr val="tx1"/>
                  </a:solidFill>
                </a:ln>
                <a:hlinkClick r:id="rId29" action="ppaction://hlinksldjump"/>
              </a:rPr>
              <a:t>Edit Requisition			Slide 43</a:t>
            </a:r>
            <a:endParaRPr lang="en-US" sz="1400" dirty="0" smtClean="0">
              <a:ln w="6350">
                <a:solidFill>
                  <a:schemeClr val="tx1"/>
                </a:solidFill>
              </a:ln>
            </a:endParaRPr>
          </a:p>
          <a:p>
            <a:r>
              <a:rPr lang="en-US" sz="1400" dirty="0" smtClean="0">
                <a:ln w="6350">
                  <a:solidFill>
                    <a:schemeClr val="tx1"/>
                  </a:solidFill>
                </a:ln>
              </a:rPr>
              <a:t> </a:t>
            </a:r>
            <a:r>
              <a:rPr lang="en-US" sz="1400" dirty="0" smtClean="0">
                <a:ln w="6350">
                  <a:solidFill>
                    <a:schemeClr val="tx1"/>
                  </a:solidFill>
                </a:ln>
                <a:hlinkClick r:id="rId30" action="ppaction://hlinksldjump"/>
              </a:rPr>
              <a:t>Approval				Slide 47</a:t>
            </a:r>
            <a:endParaRPr lang="en-US" sz="1400" dirty="0" smtClean="0">
              <a:ln w="6350">
                <a:solidFill>
                  <a:schemeClr val="tx1"/>
                </a:solidFill>
              </a:ln>
            </a:endParaRPr>
          </a:p>
          <a:p>
            <a:r>
              <a:rPr lang="en-US" sz="1400" dirty="0" smtClean="0">
                <a:ln w="6350">
                  <a:solidFill>
                    <a:schemeClr val="tx1"/>
                  </a:solidFill>
                </a:ln>
              </a:rPr>
              <a:t> </a:t>
            </a:r>
            <a:r>
              <a:rPr lang="en-US" sz="1400" dirty="0" smtClean="0">
                <a:ln w="6350">
                  <a:solidFill>
                    <a:schemeClr val="tx1"/>
                  </a:solidFill>
                </a:ln>
                <a:hlinkClick r:id="rId31" action="ppaction://hlinksldjump"/>
              </a:rPr>
              <a:t>Inbox Overview			Slide 49</a:t>
            </a:r>
            <a:endParaRPr lang="en-US" sz="1400" dirty="0" smtClean="0">
              <a:ln w="6350">
                <a:solidFill>
                  <a:schemeClr val="tx1"/>
                </a:solidFill>
              </a:ln>
            </a:endParaRPr>
          </a:p>
          <a:p>
            <a:r>
              <a:rPr lang="en-US" sz="1400" dirty="0" smtClean="0">
                <a:ln w="6350">
                  <a:solidFill>
                    <a:schemeClr val="tx1"/>
                  </a:solidFill>
                </a:ln>
              </a:rPr>
              <a:t> </a:t>
            </a:r>
            <a:r>
              <a:rPr lang="en-US" sz="1400" dirty="0" smtClean="0">
                <a:ln w="6350">
                  <a:solidFill>
                    <a:schemeClr val="tx1"/>
                  </a:solidFill>
                </a:ln>
                <a:hlinkClick r:id="rId32" action="ppaction://hlinksldjump"/>
              </a:rPr>
              <a:t>How Handle Rejected Requisitions		Slide 50</a:t>
            </a:r>
            <a:endParaRPr lang="en-US" sz="1400" dirty="0" smtClean="0">
              <a:ln w="6350">
                <a:solidFill>
                  <a:schemeClr val="tx1"/>
                </a:solidFill>
              </a:ln>
            </a:endParaRPr>
          </a:p>
          <a:p>
            <a:r>
              <a:rPr lang="en-US" sz="1400" dirty="0" smtClean="0">
                <a:ln w="6350">
                  <a:solidFill>
                    <a:schemeClr val="tx1"/>
                  </a:solidFill>
                </a:ln>
              </a:rPr>
              <a:t> </a:t>
            </a:r>
            <a:r>
              <a:rPr lang="en-US" sz="1400" dirty="0" smtClean="0">
                <a:ln w="6350">
                  <a:solidFill>
                    <a:schemeClr val="tx1"/>
                  </a:solidFill>
                </a:ln>
                <a:hlinkClick r:id="rId33" action="ppaction://hlinksldjump"/>
              </a:rPr>
              <a:t>Delete Line Items or Requisition		Slide 54</a:t>
            </a:r>
            <a:endParaRPr lang="en-US" sz="1400" dirty="0" smtClean="0">
              <a:ln w="6350">
                <a:solidFill>
                  <a:schemeClr val="tx1"/>
                </a:solidFill>
              </a:ln>
            </a:endParaRPr>
          </a:p>
          <a:p>
            <a:r>
              <a:rPr lang="en-US" sz="1400" dirty="0" smtClean="0">
                <a:ln w="6350">
                  <a:solidFill>
                    <a:schemeClr val="tx1"/>
                  </a:solidFill>
                </a:ln>
              </a:rPr>
              <a:t> </a:t>
            </a:r>
            <a:r>
              <a:rPr lang="en-US" sz="1400" dirty="0" smtClean="0">
                <a:ln w="6350">
                  <a:solidFill>
                    <a:schemeClr val="tx1"/>
                  </a:solidFill>
                </a:ln>
                <a:hlinkClick r:id="rId34" action="ppaction://hlinksldjump"/>
              </a:rPr>
              <a:t>Display Requisition 			Slide 57</a:t>
            </a:r>
            <a:endParaRPr lang="en-US" sz="1400" dirty="0" smtClean="0">
              <a:ln w="6350">
                <a:solidFill>
                  <a:schemeClr val="tx1"/>
                </a:solidFill>
              </a:ln>
            </a:endParaRPr>
          </a:p>
          <a:p>
            <a:r>
              <a:rPr lang="en-US" sz="1400" dirty="0" smtClean="0">
                <a:ln w="6350">
                  <a:solidFill>
                    <a:schemeClr val="tx1"/>
                  </a:solidFill>
                </a:ln>
              </a:rPr>
              <a:t> </a:t>
            </a:r>
            <a:r>
              <a:rPr lang="en-US" sz="1400" dirty="0" smtClean="0">
                <a:ln w="6350">
                  <a:solidFill>
                    <a:schemeClr val="tx1"/>
                  </a:solidFill>
                </a:ln>
                <a:hlinkClick r:id="rId35" action="ppaction://hlinksldjump"/>
              </a:rPr>
              <a:t>Display Purchase Order			Slide 58</a:t>
            </a:r>
            <a:endParaRPr lang="en-US" sz="1400" dirty="0" smtClean="0">
              <a:ln w="6350">
                <a:solidFill>
                  <a:schemeClr val="tx1"/>
                </a:solidFill>
              </a:ln>
            </a:endParaRPr>
          </a:p>
          <a:p>
            <a:r>
              <a:rPr lang="en-US" sz="1400" dirty="0" smtClean="0">
                <a:ln w="6350">
                  <a:solidFill>
                    <a:schemeClr val="tx1"/>
                  </a:solidFill>
                </a:ln>
              </a:rPr>
              <a:t> </a:t>
            </a:r>
            <a:r>
              <a:rPr lang="en-US" sz="1400" dirty="0" smtClean="0">
                <a:ln w="6350">
                  <a:solidFill>
                    <a:schemeClr val="tx1"/>
                  </a:solidFill>
                </a:ln>
                <a:hlinkClick r:id="rId36" action="ppaction://hlinksldjump"/>
              </a:rPr>
              <a:t>Vendor Lookup Using XK03		Slide 60</a:t>
            </a:r>
            <a:endParaRPr lang="en-US" sz="1400" dirty="0" smtClean="0">
              <a:ln w="6350">
                <a:solidFill>
                  <a:schemeClr val="tx1"/>
                </a:solidFill>
              </a:ln>
            </a:endParaRPr>
          </a:p>
          <a:p>
            <a:r>
              <a:rPr lang="en-US" sz="1400" dirty="0" smtClean="0">
                <a:ln w="6350">
                  <a:solidFill>
                    <a:schemeClr val="tx1"/>
                  </a:solidFill>
                </a:ln>
              </a:rPr>
              <a:t> </a:t>
            </a:r>
            <a:r>
              <a:rPr lang="en-US" sz="1400" dirty="0" smtClean="0">
                <a:ln w="6350">
                  <a:solidFill>
                    <a:schemeClr val="tx1"/>
                  </a:solidFill>
                </a:ln>
                <a:hlinkClick r:id="rId37" action="ppaction://hlinksldjump"/>
              </a:rPr>
              <a:t>Reporting via T-codes ME2L and ME2K	Slide 62</a:t>
            </a:r>
            <a:endParaRPr lang="en-US" sz="1400" dirty="0" smtClean="0">
              <a:ln w="6350">
                <a:solidFill>
                  <a:schemeClr val="tx1"/>
                </a:solidFill>
              </a:ln>
            </a:endParaRPr>
          </a:p>
          <a:p>
            <a:r>
              <a:rPr lang="en-US" sz="1400" dirty="0" smtClean="0">
                <a:ln w="6350">
                  <a:solidFill>
                    <a:schemeClr val="tx1"/>
                  </a:solidFill>
                </a:ln>
              </a:rPr>
              <a:t> </a:t>
            </a:r>
            <a:r>
              <a:rPr lang="en-US" sz="1400" dirty="0" smtClean="0">
                <a:ln w="6350">
                  <a:solidFill>
                    <a:schemeClr val="tx1"/>
                  </a:solidFill>
                </a:ln>
                <a:hlinkClick r:id="rId38" action="ppaction://hlinksldjump"/>
              </a:rPr>
              <a:t>Additional Helpful Icons			Slide 64</a:t>
            </a:r>
            <a:endParaRPr lang="en-US" sz="1400" dirty="0" smtClean="0">
              <a:ln w="6350">
                <a:solidFill>
                  <a:schemeClr val="tx1"/>
                </a:solidFill>
              </a:ln>
            </a:endParaRPr>
          </a:p>
          <a:p>
            <a:r>
              <a:rPr lang="en-US" sz="1400" dirty="0" smtClean="0">
                <a:ln w="6350">
                  <a:solidFill>
                    <a:schemeClr val="tx1"/>
                  </a:solidFill>
                </a:ln>
              </a:rPr>
              <a:t> </a:t>
            </a:r>
            <a:r>
              <a:rPr lang="en-US" sz="1400" dirty="0" smtClean="0">
                <a:ln w="6350">
                  <a:solidFill>
                    <a:schemeClr val="tx1"/>
                  </a:solidFill>
                </a:ln>
                <a:hlinkClick r:id="rId39" action="ppaction://hlinksldjump"/>
              </a:rPr>
              <a:t>Working with “Reverse” Requisitions		Slide 65 </a:t>
            </a:r>
            <a:endParaRPr lang="en-US" sz="1400" dirty="0" smtClean="0">
              <a:ln w="6350">
                <a:solidFill>
                  <a:schemeClr val="tx1"/>
                </a:solidFill>
              </a:ln>
            </a:endParaRPr>
          </a:p>
          <a:p>
            <a:r>
              <a:rPr lang="en-US" sz="1400" dirty="0" smtClean="0">
                <a:ln w="6350">
                  <a:solidFill>
                    <a:schemeClr val="tx1"/>
                  </a:solidFill>
                </a:ln>
              </a:rPr>
              <a:t> </a:t>
            </a:r>
            <a:r>
              <a:rPr lang="en-US" sz="1400" dirty="0" smtClean="0">
                <a:ln w="6350">
                  <a:solidFill>
                    <a:schemeClr val="tx1"/>
                  </a:solidFill>
                </a:ln>
                <a:hlinkClick r:id="rId40" action="ppaction://hlinksldjump"/>
              </a:rPr>
              <a:t>Obtaining Hard Copy of Requisition		Slide 66</a:t>
            </a:r>
            <a:endParaRPr lang="en-US" sz="1400" dirty="0" smtClean="0">
              <a:ln w="6350">
                <a:solidFill>
                  <a:schemeClr val="tx1"/>
                </a:solidFill>
              </a:ln>
            </a:endParaRPr>
          </a:p>
          <a:p>
            <a:r>
              <a:rPr lang="en-US" sz="1400" dirty="0" smtClean="0">
                <a:ln w="6350">
                  <a:solidFill>
                    <a:schemeClr val="tx1"/>
                  </a:solidFill>
                </a:ln>
              </a:rPr>
              <a:t> </a:t>
            </a:r>
            <a:r>
              <a:rPr lang="en-US" sz="1400" dirty="0" smtClean="0">
                <a:ln w="6350">
                  <a:solidFill>
                    <a:schemeClr val="tx1"/>
                  </a:solidFill>
                </a:ln>
                <a:hlinkClick r:id="rId41" action="ppaction://hlinksldjump"/>
              </a:rPr>
              <a:t>Split Account Assignment		Slide 67</a:t>
            </a:r>
            <a:endParaRPr lang="en-US" sz="1400" dirty="0" smtClean="0">
              <a:ln w="6350">
                <a:solidFill>
                  <a:schemeClr val="tx1"/>
                </a:solidFill>
              </a:ln>
            </a:endParaRPr>
          </a:p>
          <a:p>
            <a:r>
              <a:rPr lang="en-US" sz="1400" dirty="0" smtClean="0">
                <a:ln w="6350">
                  <a:solidFill>
                    <a:schemeClr val="tx1"/>
                  </a:solidFill>
                </a:ln>
              </a:rPr>
              <a:t> </a:t>
            </a:r>
            <a:r>
              <a:rPr lang="en-US" sz="1400" dirty="0" smtClean="0">
                <a:ln w="6350">
                  <a:solidFill>
                    <a:schemeClr val="tx1"/>
                  </a:solidFill>
                </a:ln>
                <a:hlinkClick r:id="rId42" action="ppaction://hlinksldjump"/>
              </a:rPr>
              <a:t>Naming Convention-Attachments		Slide 69</a:t>
            </a:r>
            <a:endParaRPr lang="en-US" sz="1400" dirty="0" smtClean="0">
              <a:ln w="6350">
                <a:solidFill>
                  <a:schemeClr val="tx1"/>
                </a:solidFill>
              </a:ln>
            </a:endParaRPr>
          </a:p>
          <a:p>
            <a:r>
              <a:rPr lang="en-US" sz="1400" dirty="0" smtClean="0">
                <a:ln w="6350">
                  <a:solidFill>
                    <a:schemeClr val="tx1"/>
                  </a:solidFill>
                </a:ln>
              </a:rPr>
              <a:t> </a:t>
            </a:r>
            <a:r>
              <a:rPr lang="en-US" sz="1400" dirty="0" smtClean="0">
                <a:ln w="6350">
                  <a:solidFill>
                    <a:schemeClr val="tx1"/>
                  </a:solidFill>
                </a:ln>
                <a:hlinkClick r:id="rId43" action="ppaction://hlinksldjump"/>
              </a:rPr>
              <a:t>Numbering Conventions for POs		Slide 70</a:t>
            </a:r>
            <a:endParaRPr lang="en-US" sz="1400" dirty="0" smtClean="0">
              <a:ln w="6350">
                <a:solidFill>
                  <a:schemeClr val="tx1"/>
                </a:solidFill>
              </a:ln>
            </a:endParaRPr>
          </a:p>
          <a:p>
            <a:r>
              <a:rPr lang="en-US" sz="1400" dirty="0" smtClean="0">
                <a:ln w="6350">
                  <a:solidFill>
                    <a:schemeClr val="tx1"/>
                  </a:solidFill>
                </a:ln>
              </a:rPr>
              <a:t> </a:t>
            </a:r>
            <a:r>
              <a:rPr lang="en-US" sz="1400" dirty="0" smtClean="0">
                <a:ln w="6350">
                  <a:solidFill>
                    <a:schemeClr val="tx1"/>
                  </a:solidFill>
                </a:ln>
                <a:hlinkClick r:id="rId44" action="ppaction://hlinksldjump"/>
              </a:rPr>
              <a:t>Status Tab and Related Documents		Slide 71</a:t>
            </a:r>
            <a:endParaRPr lang="en-US" sz="1400" dirty="0" smtClean="0">
              <a:ln w="6350">
                <a:solidFill>
                  <a:schemeClr val="tx1"/>
                </a:solidFill>
              </a:ln>
            </a:endParaRPr>
          </a:p>
          <a:p>
            <a:r>
              <a:rPr lang="en-US" sz="1400" dirty="0" smtClean="0">
                <a:ln w="6350">
                  <a:solidFill>
                    <a:schemeClr val="tx1"/>
                  </a:solidFill>
                </a:ln>
              </a:rPr>
              <a:t> </a:t>
            </a:r>
            <a:r>
              <a:rPr lang="en-US" sz="1400" dirty="0" smtClean="0">
                <a:ln w="6350">
                  <a:solidFill>
                    <a:schemeClr val="tx1"/>
                  </a:solidFill>
                </a:ln>
                <a:hlinkClick r:id="rId45" action="ppaction://hlinksldjump"/>
              </a:rPr>
              <a:t>How Determine Assigned Purchasing Buyer	Slide 72</a:t>
            </a:r>
            <a:endParaRPr lang="en-US" sz="1400" dirty="0" smtClean="0">
              <a:ln w="6350">
                <a:solidFill>
                  <a:schemeClr val="tx1"/>
                </a:solidFill>
              </a:ln>
            </a:endParaRPr>
          </a:p>
          <a:p>
            <a:r>
              <a:rPr lang="en-US" sz="1400" dirty="0" smtClean="0">
                <a:ln w="6350">
                  <a:solidFill>
                    <a:schemeClr val="tx1"/>
                  </a:solidFill>
                </a:ln>
              </a:rPr>
              <a:t> </a:t>
            </a:r>
            <a:r>
              <a:rPr lang="en-US" sz="1400" dirty="0" smtClean="0">
                <a:ln w="6350">
                  <a:solidFill>
                    <a:schemeClr val="tx1"/>
                  </a:solidFill>
                </a:ln>
                <a:hlinkClick r:id="rId46" action="ppaction://hlinksldjump"/>
              </a:rPr>
              <a:t>Diagnosing Process Problems		Slide 73</a:t>
            </a:r>
            <a:endParaRPr lang="en-US" sz="1400" dirty="0" smtClean="0">
              <a:ln w="6350">
                <a:solidFill>
                  <a:schemeClr val="tx1"/>
                </a:solidFill>
              </a:ln>
            </a:endParaRPr>
          </a:p>
          <a:p>
            <a:r>
              <a:rPr lang="en-US" sz="1400" dirty="0" smtClean="0">
                <a:ln w="6350">
                  <a:solidFill>
                    <a:schemeClr val="tx1"/>
                  </a:solidFill>
                </a:ln>
              </a:rPr>
              <a:t> </a:t>
            </a:r>
            <a:r>
              <a:rPr lang="en-US" sz="1400" dirty="0" smtClean="0">
                <a:ln w="6350">
                  <a:solidFill>
                    <a:schemeClr val="tx1"/>
                  </a:solidFill>
                </a:ln>
                <a:hlinkClick r:id="rId47" action="ppaction://hlinksldjump"/>
              </a:rPr>
              <a:t>Sign Off				Slide 76 </a:t>
            </a:r>
            <a:endParaRPr lang="en-US" sz="1400" dirty="0" smtClean="0">
              <a:ln w="6350">
                <a:solidFill>
                  <a:schemeClr val="tx1"/>
                </a:solidFill>
              </a:ln>
            </a:endParaRPr>
          </a:p>
          <a:p>
            <a:r>
              <a:rPr lang="en-US" sz="1400" dirty="0" smtClean="0">
                <a:ln w="6350">
                  <a:solidFill>
                    <a:schemeClr val="tx1"/>
                  </a:solidFill>
                </a:ln>
              </a:rPr>
              <a:t> </a:t>
            </a:r>
            <a:r>
              <a:rPr lang="en-US" sz="1400" dirty="0" smtClean="0">
                <a:ln w="6350">
                  <a:solidFill>
                    <a:schemeClr val="tx1"/>
                  </a:solidFill>
                </a:ln>
                <a:hlinkClick r:id="rId48" action="ppaction://hlinksldjump"/>
              </a:rPr>
              <a:t>SAP Help Web Sites			Slide 77 </a:t>
            </a:r>
            <a:endParaRPr lang="en-US" sz="1400" dirty="0" smtClean="0">
              <a:ln w="6350">
                <a:solidFill>
                  <a:schemeClr val="tx1"/>
                </a:solidFill>
              </a:ln>
            </a:endParaRPr>
          </a:p>
        </p:txBody>
      </p:sp>
      <p:sp>
        <p:nvSpPr>
          <p:cNvPr id="8" name="Slide Number Placeholder 7"/>
          <p:cNvSpPr>
            <a:spLocks noGrp="1"/>
          </p:cNvSpPr>
          <p:nvPr>
            <p:ph type="sldNum" sz="quarter" idx="12"/>
          </p:nvPr>
        </p:nvSpPr>
        <p:spPr/>
        <p:txBody>
          <a:bodyPr/>
          <a:lstStyle/>
          <a:p>
            <a:fld id="{289C75C3-8C51-4886-8E78-AD7572BAF07D}" type="slidenum">
              <a:rPr lang="en-US" smtClean="0"/>
              <a:pPr/>
              <a:t>2</a:t>
            </a:fld>
            <a:endParaRPr lang="en-US" dirty="0"/>
          </a:p>
        </p:txBody>
      </p:sp>
      <p:sp>
        <p:nvSpPr>
          <p:cNvPr id="10" name="Footer Placeholder 3"/>
          <p:cNvSpPr>
            <a:spLocks noGrp="1"/>
          </p:cNvSpPr>
          <p:nvPr>
            <p:ph type="ftr" sz="quarter" idx="11"/>
          </p:nvPr>
        </p:nvSpPr>
        <p:spPr>
          <a:xfrm>
            <a:off x="1837880" y="6472462"/>
            <a:ext cx="5468240" cy="365125"/>
          </a:xfrm>
        </p:spPr>
        <p:txBody>
          <a:bodyPr/>
          <a:lstStyle/>
          <a:p>
            <a:r>
              <a:rPr lang="en-US" dirty="0" smtClean="0"/>
              <a:t>SAP Requisition Training </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785813" y="2476500"/>
            <a:ext cx="7570787" cy="1905000"/>
          </a:xfrm>
          <a:prstGeom prst="rect">
            <a:avLst/>
          </a:prstGeom>
          <a:noFill/>
          <a:ln w="12700">
            <a:solidFill>
              <a:schemeClr val="accent1"/>
            </a:solidFill>
            <a:miter lim="800000"/>
            <a:headEnd/>
            <a:tailEnd/>
          </a:ln>
          <a:effectLst>
            <a:outerShdw blurRad="63500" sx="102000" sy="102000" algn="ctr" rotWithShape="0">
              <a:prstClr val="black">
                <a:alpha val="40000"/>
              </a:prstClr>
            </a:outerShdw>
          </a:effectLst>
        </p:spPr>
      </p:pic>
      <p:sp>
        <p:nvSpPr>
          <p:cNvPr id="2" name="Title 1"/>
          <p:cNvSpPr>
            <a:spLocks noGrp="1"/>
          </p:cNvSpPr>
          <p:nvPr>
            <p:ph type="title"/>
          </p:nvPr>
        </p:nvSpPr>
        <p:spPr>
          <a:xfrm>
            <a:off x="329608" y="83460"/>
            <a:ext cx="8357191" cy="731520"/>
          </a:xfrm>
        </p:spPr>
        <p:txBody>
          <a:bodyPr/>
          <a:lstStyle/>
          <a:p>
            <a:r>
              <a:rPr lang="en-US" dirty="0" smtClean="0"/>
              <a:t>Requisition Layout – Header (Top)</a:t>
            </a:r>
            <a:endParaRPr lang="en-US" sz="1600" dirty="0"/>
          </a:p>
        </p:txBody>
      </p:sp>
      <p:sp>
        <p:nvSpPr>
          <p:cNvPr id="23" name="Rectangle 22"/>
          <p:cNvSpPr/>
          <p:nvPr/>
        </p:nvSpPr>
        <p:spPr>
          <a:xfrm>
            <a:off x="2892056" y="3200400"/>
            <a:ext cx="5401339" cy="850605"/>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ular Callout 27"/>
          <p:cNvSpPr/>
          <p:nvPr/>
        </p:nvSpPr>
        <p:spPr>
          <a:xfrm>
            <a:off x="4816548" y="956931"/>
            <a:ext cx="2190307" cy="1137684"/>
          </a:xfrm>
          <a:prstGeom prst="wedgeRectCallout">
            <a:avLst>
              <a:gd name="adj1" fmla="val -82502"/>
              <a:gd name="adj2" fmla="val 143809"/>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Notes relevant to a requisition can be entered. Header notes are for internal use only.</a:t>
            </a:r>
            <a:endParaRPr lang="en-US" sz="1600" dirty="0">
              <a:solidFill>
                <a:schemeClr val="tx1"/>
              </a:solidFill>
            </a:endParaRPr>
          </a:p>
        </p:txBody>
      </p:sp>
      <p:sp>
        <p:nvSpPr>
          <p:cNvPr id="30" name="Folded Corner 29"/>
          <p:cNvSpPr/>
          <p:nvPr/>
        </p:nvSpPr>
        <p:spPr>
          <a:xfrm>
            <a:off x="2704946" y="4657060"/>
            <a:ext cx="3663956" cy="1275906"/>
          </a:xfrm>
          <a:prstGeom prst="foldedCorner">
            <a:avLst/>
          </a:prstGeom>
          <a:blipFill>
            <a:blip r:embed="rId3" cstate="print"/>
            <a:tile tx="0" ty="0" sx="100000" sy="100000" flip="none" algn="tl"/>
          </a:blip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sz="1100" dirty="0" smtClean="0">
              <a:solidFill>
                <a:schemeClr val="tx1"/>
              </a:solidFill>
            </a:endParaRPr>
          </a:p>
          <a:p>
            <a:pPr algn="ctr"/>
            <a:r>
              <a:rPr lang="en-US" b="1" dirty="0" smtClean="0">
                <a:solidFill>
                  <a:schemeClr val="tx1"/>
                </a:solidFill>
              </a:rPr>
              <a:t>Note:</a:t>
            </a:r>
            <a:r>
              <a:rPr lang="en-US" dirty="0" smtClean="0">
                <a:solidFill>
                  <a:schemeClr val="tx1"/>
                </a:solidFill>
              </a:rPr>
              <a:t> Header notes apply to an entire requisition. Notes specific to individual line items are entered in the Item Details (bottom) section.</a:t>
            </a:r>
          </a:p>
          <a:p>
            <a:pPr algn="ctr"/>
            <a:endParaRPr lang="en-US" dirty="0" smtClean="0">
              <a:solidFill>
                <a:schemeClr val="tx1"/>
              </a:solidFill>
            </a:endParaRPr>
          </a:p>
        </p:txBody>
      </p:sp>
      <p:sp>
        <p:nvSpPr>
          <p:cNvPr id="15" name="TextBox 14"/>
          <p:cNvSpPr txBox="1"/>
          <p:nvPr/>
        </p:nvSpPr>
        <p:spPr>
          <a:xfrm>
            <a:off x="6879267" y="6581001"/>
            <a:ext cx="1868781" cy="276999"/>
          </a:xfrm>
          <a:prstGeom prst="rect">
            <a:avLst/>
          </a:prstGeom>
          <a:noFill/>
        </p:spPr>
        <p:txBody>
          <a:bodyPr wrap="none" rtlCol="0">
            <a:spAutoFit/>
          </a:bodyPr>
          <a:lstStyle/>
          <a:p>
            <a:r>
              <a:rPr lang="en-US" sz="1200" i="1" dirty="0" smtClean="0">
                <a:hlinkClick r:id="rId4" action="ppaction://hlinksldjump"/>
              </a:rPr>
              <a:t>Return to Table of Contents</a:t>
            </a:r>
            <a:endParaRPr lang="en-US" sz="1200" i="1" dirty="0"/>
          </a:p>
        </p:txBody>
      </p:sp>
      <p:sp>
        <p:nvSpPr>
          <p:cNvPr id="17" name="Slide Number Placeholder 16"/>
          <p:cNvSpPr>
            <a:spLocks noGrp="1"/>
          </p:cNvSpPr>
          <p:nvPr>
            <p:ph type="sldNum" sz="quarter" idx="12"/>
          </p:nvPr>
        </p:nvSpPr>
        <p:spPr/>
        <p:txBody>
          <a:bodyPr/>
          <a:lstStyle/>
          <a:p>
            <a:fld id="{289C75C3-8C51-4886-8E78-AD7572BAF07D}" type="slidenum">
              <a:rPr lang="en-US" smtClean="0"/>
              <a:pPr/>
              <a:t>20</a:t>
            </a:fld>
            <a:endParaRPr lang="en-US" dirty="0"/>
          </a:p>
        </p:txBody>
      </p:sp>
      <p:sp>
        <p:nvSpPr>
          <p:cNvPr id="10" name="Footer Placeholder 3"/>
          <p:cNvSpPr>
            <a:spLocks noGrp="1"/>
          </p:cNvSpPr>
          <p:nvPr>
            <p:ph type="ftr" sz="quarter" idx="11"/>
          </p:nvPr>
        </p:nvSpPr>
        <p:spPr>
          <a:xfrm>
            <a:off x="1837880" y="6472462"/>
            <a:ext cx="5468240" cy="365125"/>
          </a:xfrm>
        </p:spPr>
        <p:txBody>
          <a:bodyPr/>
          <a:lstStyle/>
          <a:p>
            <a:r>
              <a:rPr lang="en-US" dirty="0" smtClean="0"/>
              <a:t>SAP Requisition Training </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467389" y="2650055"/>
            <a:ext cx="8037513" cy="2238375"/>
          </a:xfrm>
          <a:prstGeom prst="rect">
            <a:avLst/>
          </a:prstGeom>
          <a:noFill/>
          <a:ln w="12700">
            <a:solidFill>
              <a:schemeClr val="accent1"/>
            </a:solidFill>
            <a:miter lim="800000"/>
            <a:headEnd/>
            <a:tailEnd/>
          </a:ln>
          <a:effectLst>
            <a:outerShdw blurRad="63500" sx="102000" sy="102000" algn="ctr" rotWithShape="0">
              <a:prstClr val="black">
                <a:alpha val="40000"/>
              </a:prstClr>
            </a:outerShdw>
          </a:effectLst>
        </p:spPr>
      </p:pic>
      <p:sp>
        <p:nvSpPr>
          <p:cNvPr id="2" name="Title 1"/>
          <p:cNvSpPr>
            <a:spLocks noGrp="1"/>
          </p:cNvSpPr>
          <p:nvPr>
            <p:ph type="title"/>
          </p:nvPr>
        </p:nvSpPr>
        <p:spPr>
          <a:xfrm>
            <a:off x="329609" y="83460"/>
            <a:ext cx="8357191" cy="731520"/>
          </a:xfrm>
        </p:spPr>
        <p:txBody>
          <a:bodyPr/>
          <a:lstStyle/>
          <a:p>
            <a:r>
              <a:rPr lang="en-US" dirty="0" smtClean="0"/>
              <a:t>Requisition Layout – Item Overview (Middle)</a:t>
            </a:r>
            <a:endParaRPr lang="en-US" sz="1600" dirty="0"/>
          </a:p>
        </p:txBody>
      </p:sp>
      <p:sp>
        <p:nvSpPr>
          <p:cNvPr id="9" name="Rectangle 8"/>
          <p:cNvSpPr/>
          <p:nvPr/>
        </p:nvSpPr>
        <p:spPr>
          <a:xfrm>
            <a:off x="448287" y="2621537"/>
            <a:ext cx="8057759" cy="2226910"/>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ular Callout 12"/>
          <p:cNvSpPr/>
          <p:nvPr/>
        </p:nvSpPr>
        <p:spPr>
          <a:xfrm>
            <a:off x="4889499" y="1190847"/>
            <a:ext cx="2042928" cy="1190846"/>
          </a:xfrm>
          <a:prstGeom prst="wedgeRectCallout">
            <a:avLst>
              <a:gd name="adj1" fmla="val -53758"/>
              <a:gd name="adj2" fmla="val 99448"/>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Data includes vendor, product number, description, quantity, price, etc.</a:t>
            </a:r>
            <a:endParaRPr lang="en-US" sz="1600" dirty="0">
              <a:solidFill>
                <a:schemeClr val="tx1"/>
              </a:solidFill>
            </a:endParaRPr>
          </a:p>
        </p:txBody>
      </p:sp>
      <p:sp>
        <p:nvSpPr>
          <p:cNvPr id="15" name="Rectangular Callout 14"/>
          <p:cNvSpPr/>
          <p:nvPr/>
        </p:nvSpPr>
        <p:spPr>
          <a:xfrm>
            <a:off x="882500" y="786809"/>
            <a:ext cx="1998921" cy="1137684"/>
          </a:xfrm>
          <a:prstGeom prst="wedgeRectCallout">
            <a:avLst>
              <a:gd name="adj1" fmla="val 49007"/>
              <a:gd name="adj2" fmla="val 107430"/>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Item Overview section shows ordered items in line item format</a:t>
            </a:r>
            <a:endParaRPr lang="en-US" sz="1600" dirty="0">
              <a:solidFill>
                <a:schemeClr val="tx1"/>
              </a:solidFill>
            </a:endParaRPr>
          </a:p>
        </p:txBody>
      </p:sp>
      <p:sp>
        <p:nvSpPr>
          <p:cNvPr id="11" name="TextBox 10"/>
          <p:cNvSpPr txBox="1"/>
          <p:nvPr/>
        </p:nvSpPr>
        <p:spPr>
          <a:xfrm>
            <a:off x="6879267" y="6581001"/>
            <a:ext cx="1868781" cy="276999"/>
          </a:xfrm>
          <a:prstGeom prst="rect">
            <a:avLst/>
          </a:prstGeom>
          <a:noFill/>
        </p:spPr>
        <p:txBody>
          <a:bodyPr wrap="none" rtlCol="0">
            <a:spAutoFit/>
          </a:bodyPr>
          <a:lstStyle/>
          <a:p>
            <a:r>
              <a:rPr lang="en-US" sz="1200" i="1" dirty="0" smtClean="0">
                <a:hlinkClick r:id="rId3" action="ppaction://hlinksldjump"/>
              </a:rPr>
              <a:t>Return to Table of Contents</a:t>
            </a:r>
            <a:endParaRPr lang="en-US" sz="1200" i="1" dirty="0"/>
          </a:p>
        </p:txBody>
      </p:sp>
      <p:sp>
        <p:nvSpPr>
          <p:cNvPr id="16" name="Slide Number Placeholder 15"/>
          <p:cNvSpPr>
            <a:spLocks noGrp="1"/>
          </p:cNvSpPr>
          <p:nvPr>
            <p:ph type="sldNum" sz="quarter" idx="12"/>
          </p:nvPr>
        </p:nvSpPr>
        <p:spPr/>
        <p:txBody>
          <a:bodyPr/>
          <a:lstStyle/>
          <a:p>
            <a:fld id="{289C75C3-8C51-4886-8E78-AD7572BAF07D}" type="slidenum">
              <a:rPr lang="en-US" smtClean="0"/>
              <a:pPr/>
              <a:t>21</a:t>
            </a:fld>
            <a:endParaRPr lang="en-US" dirty="0"/>
          </a:p>
        </p:txBody>
      </p:sp>
      <p:sp>
        <p:nvSpPr>
          <p:cNvPr id="12" name="Footer Placeholder 3"/>
          <p:cNvSpPr>
            <a:spLocks noGrp="1"/>
          </p:cNvSpPr>
          <p:nvPr>
            <p:ph type="ftr" sz="quarter" idx="11"/>
          </p:nvPr>
        </p:nvSpPr>
        <p:spPr>
          <a:xfrm>
            <a:off x="1837880" y="6472462"/>
            <a:ext cx="5468240" cy="365125"/>
          </a:xfrm>
        </p:spPr>
        <p:txBody>
          <a:bodyPr/>
          <a:lstStyle/>
          <a:p>
            <a:r>
              <a:rPr lang="en-US" dirty="0" smtClean="0"/>
              <a:t>SAP Requisition Training </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184298" y="2764465"/>
            <a:ext cx="8522934" cy="2892056"/>
          </a:xfrm>
          <a:prstGeom prst="rect">
            <a:avLst/>
          </a:prstGeom>
          <a:noFill/>
          <a:ln w="12700">
            <a:solidFill>
              <a:schemeClr val="accent1"/>
            </a:solidFill>
            <a:miter lim="800000"/>
            <a:headEnd/>
            <a:tailEnd/>
          </a:ln>
          <a:effectLst>
            <a:outerShdw blurRad="63500" sx="102000" sy="102000" algn="ctr" rotWithShape="0">
              <a:prstClr val="black">
                <a:alpha val="40000"/>
              </a:prstClr>
            </a:outerShdw>
          </a:effectLst>
        </p:spPr>
      </p:pic>
      <p:sp>
        <p:nvSpPr>
          <p:cNvPr id="2" name="Title 1"/>
          <p:cNvSpPr>
            <a:spLocks noGrp="1"/>
          </p:cNvSpPr>
          <p:nvPr>
            <p:ph type="title"/>
          </p:nvPr>
        </p:nvSpPr>
        <p:spPr>
          <a:xfrm>
            <a:off x="318977" y="83460"/>
            <a:ext cx="8367823" cy="731520"/>
          </a:xfrm>
        </p:spPr>
        <p:txBody>
          <a:bodyPr/>
          <a:lstStyle/>
          <a:p>
            <a:r>
              <a:rPr lang="en-US" dirty="0" smtClean="0"/>
              <a:t>Requisition Layout – Item Details (Bottom)</a:t>
            </a:r>
            <a:endParaRPr lang="en-US" sz="1600" dirty="0"/>
          </a:p>
        </p:txBody>
      </p:sp>
      <p:sp>
        <p:nvSpPr>
          <p:cNvPr id="9" name="Rectangle 8"/>
          <p:cNvSpPr/>
          <p:nvPr/>
        </p:nvSpPr>
        <p:spPr>
          <a:xfrm>
            <a:off x="233915" y="3051545"/>
            <a:ext cx="8420987" cy="2551813"/>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ular Callout 11"/>
          <p:cNvSpPr/>
          <p:nvPr/>
        </p:nvSpPr>
        <p:spPr>
          <a:xfrm>
            <a:off x="414669" y="776177"/>
            <a:ext cx="2147776" cy="1382233"/>
          </a:xfrm>
          <a:prstGeom prst="wedgeRectCallout">
            <a:avLst>
              <a:gd name="adj1" fmla="val -19316"/>
              <a:gd name="adj2" fmla="val 105942"/>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Item Details section contains additional information such as Account Assignment, Delivery Address, etc.</a:t>
            </a:r>
            <a:endParaRPr lang="en-US" sz="1600" dirty="0">
              <a:solidFill>
                <a:schemeClr val="tx1"/>
              </a:solidFill>
            </a:endParaRPr>
          </a:p>
        </p:txBody>
      </p:sp>
      <p:sp>
        <p:nvSpPr>
          <p:cNvPr id="13" name="Rectangular Callout 12"/>
          <p:cNvSpPr/>
          <p:nvPr/>
        </p:nvSpPr>
        <p:spPr>
          <a:xfrm>
            <a:off x="4591790" y="776176"/>
            <a:ext cx="2361904" cy="1414129"/>
          </a:xfrm>
          <a:prstGeom prst="wedgeRectCallout">
            <a:avLst>
              <a:gd name="adj1" fmla="val -55329"/>
              <a:gd name="adj2" fmla="val 92818"/>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Information can be entered/edited on a line item basis. Click the up/down buttons to move between multiple lines.</a:t>
            </a:r>
            <a:endParaRPr lang="en-US" sz="1600" dirty="0">
              <a:solidFill>
                <a:schemeClr val="tx1"/>
              </a:solidFill>
            </a:endParaRPr>
          </a:p>
        </p:txBody>
      </p:sp>
      <p:sp>
        <p:nvSpPr>
          <p:cNvPr id="8" name="TextBox 7"/>
          <p:cNvSpPr txBox="1"/>
          <p:nvPr/>
        </p:nvSpPr>
        <p:spPr>
          <a:xfrm>
            <a:off x="6879267" y="6581001"/>
            <a:ext cx="1868781" cy="276999"/>
          </a:xfrm>
          <a:prstGeom prst="rect">
            <a:avLst/>
          </a:prstGeom>
          <a:noFill/>
        </p:spPr>
        <p:txBody>
          <a:bodyPr wrap="none" rtlCol="0">
            <a:spAutoFit/>
          </a:bodyPr>
          <a:lstStyle/>
          <a:p>
            <a:r>
              <a:rPr lang="en-US" sz="1200" i="1" dirty="0" smtClean="0">
                <a:hlinkClick r:id="rId3" action="ppaction://hlinksldjump"/>
              </a:rPr>
              <a:t>Return to Table of Contents</a:t>
            </a:r>
            <a:endParaRPr lang="en-US" sz="1200" i="1" dirty="0"/>
          </a:p>
        </p:txBody>
      </p:sp>
      <p:sp>
        <p:nvSpPr>
          <p:cNvPr id="11" name="Slide Number Placeholder 10"/>
          <p:cNvSpPr>
            <a:spLocks noGrp="1"/>
          </p:cNvSpPr>
          <p:nvPr>
            <p:ph type="sldNum" sz="quarter" idx="12"/>
          </p:nvPr>
        </p:nvSpPr>
        <p:spPr/>
        <p:txBody>
          <a:bodyPr/>
          <a:lstStyle/>
          <a:p>
            <a:fld id="{289C75C3-8C51-4886-8E78-AD7572BAF07D}" type="slidenum">
              <a:rPr lang="en-US" smtClean="0"/>
              <a:pPr/>
              <a:t>22</a:t>
            </a:fld>
            <a:endParaRPr lang="en-US" dirty="0"/>
          </a:p>
        </p:txBody>
      </p:sp>
      <p:sp>
        <p:nvSpPr>
          <p:cNvPr id="15" name="Rectangle 14"/>
          <p:cNvSpPr/>
          <p:nvPr/>
        </p:nvSpPr>
        <p:spPr>
          <a:xfrm>
            <a:off x="1177227" y="2764465"/>
            <a:ext cx="3182121" cy="276447"/>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ooter Placeholder 3"/>
          <p:cNvSpPr>
            <a:spLocks noGrp="1"/>
          </p:cNvSpPr>
          <p:nvPr>
            <p:ph type="ftr" sz="quarter" idx="11"/>
          </p:nvPr>
        </p:nvSpPr>
        <p:spPr>
          <a:xfrm>
            <a:off x="1837880" y="6472462"/>
            <a:ext cx="5468240" cy="365125"/>
          </a:xfrm>
        </p:spPr>
        <p:txBody>
          <a:bodyPr/>
          <a:lstStyle/>
          <a:p>
            <a:r>
              <a:rPr lang="en-US" dirty="0" smtClean="0"/>
              <a:t>SAP Requisition Training </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2850191" y="1771649"/>
            <a:ext cx="1657350" cy="4229100"/>
          </a:xfrm>
          <a:prstGeom prst="rect">
            <a:avLst/>
          </a:prstGeom>
          <a:noFill/>
          <a:ln w="12700">
            <a:solidFill>
              <a:schemeClr val="accent1"/>
            </a:solidFill>
            <a:miter lim="800000"/>
            <a:headEnd/>
            <a:tailEnd/>
          </a:ln>
          <a:effectLst>
            <a:outerShdw blurRad="63500" sx="102000" sy="102000" algn="ctr" rotWithShape="0">
              <a:prstClr val="black">
                <a:alpha val="40000"/>
              </a:prstClr>
            </a:outerShdw>
          </a:effectLst>
        </p:spPr>
      </p:pic>
      <p:sp>
        <p:nvSpPr>
          <p:cNvPr id="2" name="Title 1"/>
          <p:cNvSpPr>
            <a:spLocks noGrp="1"/>
          </p:cNvSpPr>
          <p:nvPr>
            <p:ph type="title"/>
          </p:nvPr>
        </p:nvSpPr>
        <p:spPr>
          <a:xfrm>
            <a:off x="318977" y="83460"/>
            <a:ext cx="8367823" cy="731520"/>
          </a:xfrm>
        </p:spPr>
        <p:txBody>
          <a:bodyPr/>
          <a:lstStyle/>
          <a:p>
            <a:r>
              <a:rPr lang="en-US" dirty="0" smtClean="0"/>
              <a:t>Requisition Layout – Document Overview</a:t>
            </a:r>
            <a:endParaRPr lang="en-US" sz="1600" dirty="0"/>
          </a:p>
        </p:txBody>
      </p:sp>
      <p:sp>
        <p:nvSpPr>
          <p:cNvPr id="9" name="Rectangle 8"/>
          <p:cNvSpPr/>
          <p:nvPr/>
        </p:nvSpPr>
        <p:spPr>
          <a:xfrm>
            <a:off x="2923953" y="3264195"/>
            <a:ext cx="1329070" cy="2094614"/>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ular Callout 11"/>
          <p:cNvSpPr/>
          <p:nvPr/>
        </p:nvSpPr>
        <p:spPr>
          <a:xfrm>
            <a:off x="606056" y="818707"/>
            <a:ext cx="2052084" cy="1392866"/>
          </a:xfrm>
          <a:prstGeom prst="wedgeRectCallout">
            <a:avLst>
              <a:gd name="adj1" fmla="val 59238"/>
              <a:gd name="adj2" fmla="val 135340"/>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Document Overview is on the left side of the screen. It displays a record of requisitions as you create them.</a:t>
            </a:r>
            <a:endParaRPr lang="en-US" sz="1600" dirty="0">
              <a:solidFill>
                <a:schemeClr val="tx1"/>
              </a:solidFill>
            </a:endParaRPr>
          </a:p>
        </p:txBody>
      </p:sp>
      <p:sp>
        <p:nvSpPr>
          <p:cNvPr id="13" name="Rectangular Callout 12"/>
          <p:cNvSpPr/>
          <p:nvPr/>
        </p:nvSpPr>
        <p:spPr>
          <a:xfrm>
            <a:off x="5410495" y="2062717"/>
            <a:ext cx="2244947" cy="1275906"/>
          </a:xfrm>
          <a:prstGeom prst="wedgeRectCallout">
            <a:avLst>
              <a:gd name="adj1" fmla="val -91445"/>
              <a:gd name="adj2" fmla="val -59884"/>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Turning Document Overview off will collapse it for more requisition screen space</a:t>
            </a:r>
            <a:endParaRPr lang="en-US" sz="1600" dirty="0">
              <a:solidFill>
                <a:schemeClr val="tx1"/>
              </a:solidFill>
            </a:endParaRPr>
          </a:p>
        </p:txBody>
      </p:sp>
      <p:sp>
        <p:nvSpPr>
          <p:cNvPr id="8" name="TextBox 7"/>
          <p:cNvSpPr txBox="1"/>
          <p:nvPr/>
        </p:nvSpPr>
        <p:spPr>
          <a:xfrm>
            <a:off x="6879267" y="6581001"/>
            <a:ext cx="1868781" cy="276999"/>
          </a:xfrm>
          <a:prstGeom prst="rect">
            <a:avLst/>
          </a:prstGeom>
          <a:noFill/>
        </p:spPr>
        <p:txBody>
          <a:bodyPr wrap="none" rtlCol="0">
            <a:spAutoFit/>
          </a:bodyPr>
          <a:lstStyle/>
          <a:p>
            <a:r>
              <a:rPr lang="en-US" sz="1200" i="1" dirty="0" smtClean="0">
                <a:hlinkClick r:id="rId3" action="ppaction://hlinksldjump"/>
              </a:rPr>
              <a:t>Return to Table of Contents</a:t>
            </a:r>
            <a:endParaRPr lang="en-US" sz="1200" i="1" dirty="0"/>
          </a:p>
        </p:txBody>
      </p:sp>
      <p:sp>
        <p:nvSpPr>
          <p:cNvPr id="11" name="Slide Number Placeholder 10"/>
          <p:cNvSpPr>
            <a:spLocks noGrp="1"/>
          </p:cNvSpPr>
          <p:nvPr>
            <p:ph type="sldNum" sz="quarter" idx="12"/>
          </p:nvPr>
        </p:nvSpPr>
        <p:spPr/>
        <p:txBody>
          <a:bodyPr/>
          <a:lstStyle/>
          <a:p>
            <a:fld id="{289C75C3-8C51-4886-8E78-AD7572BAF07D}" type="slidenum">
              <a:rPr lang="en-US" smtClean="0"/>
              <a:pPr/>
              <a:t>23</a:t>
            </a:fld>
            <a:endParaRPr lang="en-US" dirty="0"/>
          </a:p>
        </p:txBody>
      </p:sp>
      <p:sp>
        <p:nvSpPr>
          <p:cNvPr id="15" name="Rectangle 14"/>
          <p:cNvSpPr/>
          <p:nvPr/>
        </p:nvSpPr>
        <p:spPr>
          <a:xfrm>
            <a:off x="2899703" y="1807535"/>
            <a:ext cx="1502176" cy="329609"/>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ooter Placeholder 3"/>
          <p:cNvSpPr>
            <a:spLocks noGrp="1"/>
          </p:cNvSpPr>
          <p:nvPr>
            <p:ph type="ftr" sz="quarter" idx="11"/>
          </p:nvPr>
        </p:nvSpPr>
        <p:spPr>
          <a:xfrm>
            <a:off x="1837880" y="6472462"/>
            <a:ext cx="5468240" cy="365125"/>
          </a:xfrm>
        </p:spPr>
        <p:txBody>
          <a:bodyPr/>
          <a:lstStyle/>
          <a:p>
            <a:r>
              <a:rPr lang="en-US" dirty="0" smtClean="0"/>
              <a:t>SAP Requisition Training </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3"/>
          <p:cNvSpPr>
            <a:spLocks noGrp="1" noChangeArrowheads="1"/>
          </p:cNvSpPr>
          <p:nvPr>
            <p:ph type="body" idx="1"/>
          </p:nvPr>
        </p:nvSpPr>
        <p:spPr>
          <a:xfrm>
            <a:off x="723452" y="4003954"/>
            <a:ext cx="7706334" cy="1641934"/>
          </a:xfrm>
        </p:spPr>
        <p:txBody>
          <a:bodyPr>
            <a:noAutofit/>
          </a:bodyPr>
          <a:lstStyle/>
          <a:p>
            <a:pPr marL="0" indent="0" algn="ctr" eaLnBrk="1" hangingPunct="1">
              <a:lnSpc>
                <a:spcPct val="90000"/>
              </a:lnSpc>
              <a:spcBef>
                <a:spcPct val="0"/>
              </a:spcBef>
              <a:spcAft>
                <a:spcPct val="0"/>
              </a:spcAft>
              <a:buFontTx/>
              <a:buNone/>
            </a:pPr>
            <a:r>
              <a:rPr lang="en-US" sz="5400" b="1" dirty="0" smtClean="0">
                <a:solidFill>
                  <a:srgbClr val="1F1F7D"/>
                </a:solidFill>
                <a:effectLst>
                  <a:outerShdw blurRad="38100" dist="38100" dir="2700000" algn="tl">
                    <a:srgbClr val="000000">
                      <a:alpha val="43137"/>
                    </a:srgbClr>
                  </a:outerShdw>
                </a:effectLst>
              </a:rPr>
              <a:t>Personal Settings</a:t>
            </a:r>
          </a:p>
        </p:txBody>
      </p:sp>
      <p:sp>
        <p:nvSpPr>
          <p:cNvPr id="7" name="TextBox 6"/>
          <p:cNvSpPr txBox="1"/>
          <p:nvPr/>
        </p:nvSpPr>
        <p:spPr>
          <a:xfrm>
            <a:off x="6879267" y="6581001"/>
            <a:ext cx="1868781" cy="276999"/>
          </a:xfrm>
          <a:prstGeom prst="rect">
            <a:avLst/>
          </a:prstGeom>
          <a:noFill/>
        </p:spPr>
        <p:txBody>
          <a:bodyPr wrap="none" rtlCol="0">
            <a:spAutoFit/>
          </a:bodyPr>
          <a:lstStyle/>
          <a:p>
            <a:r>
              <a:rPr lang="en-US" sz="1200" i="1" dirty="0" smtClean="0">
                <a:hlinkClick r:id="rId4" action="ppaction://hlinksldjump"/>
              </a:rPr>
              <a:t>Return to Table of Contents</a:t>
            </a:r>
            <a:endParaRPr lang="en-US" sz="1200" i="1" dirty="0"/>
          </a:p>
        </p:txBody>
      </p:sp>
      <p:sp>
        <p:nvSpPr>
          <p:cNvPr id="9" name="Slide Number Placeholder 8"/>
          <p:cNvSpPr>
            <a:spLocks noGrp="1"/>
          </p:cNvSpPr>
          <p:nvPr>
            <p:ph type="sldNum" sz="quarter" idx="11"/>
          </p:nvPr>
        </p:nvSpPr>
        <p:spPr/>
        <p:txBody>
          <a:bodyPr/>
          <a:lstStyle/>
          <a:p>
            <a:pPr>
              <a:defRPr/>
            </a:pPr>
            <a:fld id="{468EC4A6-E647-4353-9968-083367511F4C}" type="slidenum">
              <a:rPr lang="en-US" sz="1400" smtClean="0"/>
              <a:pPr>
                <a:defRPr/>
              </a:pPr>
              <a:t>24</a:t>
            </a:fld>
            <a:endParaRPr lang="en-US" sz="1400" dirty="0"/>
          </a:p>
        </p:txBody>
      </p:sp>
      <p:pic>
        <p:nvPicPr>
          <p:cNvPr id="3083" name="Picture 11" descr="C:\Program Files\Microsoft Office\MEDIA\CAGCAT10\j0195384.wmf"/>
          <p:cNvPicPr>
            <a:picLocks noChangeAspect="1" noChangeArrowheads="1"/>
          </p:cNvPicPr>
          <p:nvPr/>
        </p:nvPicPr>
        <p:blipFill>
          <a:blip r:embed="rId5" cstate="print"/>
          <a:srcRect/>
          <a:stretch>
            <a:fillRect/>
          </a:stretch>
        </p:blipFill>
        <p:spPr bwMode="auto">
          <a:xfrm>
            <a:off x="3009015" y="890839"/>
            <a:ext cx="2790537" cy="2848792"/>
          </a:xfrm>
          <a:prstGeom prst="rect">
            <a:avLst/>
          </a:prstGeom>
          <a:noFill/>
          <a:ln w="12700">
            <a:solidFill>
              <a:schemeClr val="accent1"/>
            </a:solidFill>
          </a:ln>
          <a:effectLst>
            <a:outerShdw blurRad="63500" sx="102000" sy="102000" algn="ctr" rotWithShape="0">
              <a:prstClr val="black">
                <a:alpha val="40000"/>
              </a:prstClr>
            </a:outerShdw>
          </a:effectLst>
        </p:spPr>
      </p:pic>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cstate="print"/>
          <a:srcRect/>
          <a:stretch>
            <a:fillRect/>
          </a:stretch>
        </p:blipFill>
        <p:spPr bwMode="auto">
          <a:xfrm>
            <a:off x="2305050" y="2925504"/>
            <a:ext cx="4533900" cy="1581150"/>
          </a:xfrm>
          <a:prstGeom prst="rect">
            <a:avLst/>
          </a:prstGeom>
          <a:noFill/>
          <a:ln w="12700">
            <a:solidFill>
              <a:schemeClr val="accent1"/>
            </a:solidFill>
            <a:miter lim="800000"/>
            <a:headEnd/>
            <a:tailEnd/>
          </a:ln>
          <a:effectLst>
            <a:outerShdw blurRad="63500" sx="102000" sy="102000" algn="ctr" rotWithShape="0">
              <a:prstClr val="black">
                <a:alpha val="40000"/>
              </a:prstClr>
            </a:outerShdw>
          </a:effectLst>
        </p:spPr>
      </p:pic>
      <p:sp>
        <p:nvSpPr>
          <p:cNvPr id="2" name="Title 1"/>
          <p:cNvSpPr>
            <a:spLocks noGrp="1"/>
          </p:cNvSpPr>
          <p:nvPr>
            <p:ph type="title"/>
          </p:nvPr>
        </p:nvSpPr>
        <p:spPr>
          <a:xfrm>
            <a:off x="318977" y="83460"/>
            <a:ext cx="8367823" cy="731520"/>
          </a:xfrm>
        </p:spPr>
        <p:txBody>
          <a:bodyPr/>
          <a:lstStyle/>
          <a:p>
            <a:r>
              <a:rPr lang="en-US" dirty="0" smtClean="0"/>
              <a:t>Personal Settings</a:t>
            </a:r>
            <a:endParaRPr lang="en-US" sz="1600" dirty="0"/>
          </a:p>
        </p:txBody>
      </p:sp>
      <p:sp>
        <p:nvSpPr>
          <p:cNvPr id="9" name="Rectangle 8"/>
          <p:cNvSpPr/>
          <p:nvPr/>
        </p:nvSpPr>
        <p:spPr>
          <a:xfrm>
            <a:off x="5422605" y="3923412"/>
            <a:ext cx="1233377" cy="308345"/>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ular Callout 11"/>
          <p:cNvSpPr/>
          <p:nvPr/>
        </p:nvSpPr>
        <p:spPr>
          <a:xfrm>
            <a:off x="3115339" y="1711842"/>
            <a:ext cx="2041452" cy="946296"/>
          </a:xfrm>
          <a:prstGeom prst="wedgeRectCallout">
            <a:avLst>
              <a:gd name="adj1" fmla="val 65892"/>
              <a:gd name="adj2" fmla="val 173774"/>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1. From the ME51N requisition screen click Personal Setting</a:t>
            </a:r>
            <a:endParaRPr lang="en-US" sz="1600" dirty="0">
              <a:solidFill>
                <a:schemeClr val="tx1"/>
              </a:solidFill>
            </a:endParaRPr>
          </a:p>
        </p:txBody>
      </p:sp>
      <p:sp>
        <p:nvSpPr>
          <p:cNvPr id="8" name="TextBox 7"/>
          <p:cNvSpPr txBox="1"/>
          <p:nvPr/>
        </p:nvSpPr>
        <p:spPr>
          <a:xfrm>
            <a:off x="6879267" y="6581001"/>
            <a:ext cx="1868781" cy="276999"/>
          </a:xfrm>
          <a:prstGeom prst="rect">
            <a:avLst/>
          </a:prstGeom>
          <a:noFill/>
        </p:spPr>
        <p:txBody>
          <a:bodyPr wrap="none" rtlCol="0">
            <a:spAutoFit/>
          </a:bodyPr>
          <a:lstStyle/>
          <a:p>
            <a:r>
              <a:rPr lang="en-US" sz="1200" i="1" dirty="0" smtClean="0">
                <a:hlinkClick r:id="rId3" action="ppaction://hlinksldjump"/>
              </a:rPr>
              <a:t>Return to Table of Contents</a:t>
            </a:r>
            <a:endParaRPr lang="en-US" sz="1200" i="1" dirty="0"/>
          </a:p>
        </p:txBody>
      </p:sp>
      <p:sp>
        <p:nvSpPr>
          <p:cNvPr id="11" name="Slide Number Placeholder 10"/>
          <p:cNvSpPr>
            <a:spLocks noGrp="1"/>
          </p:cNvSpPr>
          <p:nvPr>
            <p:ph type="sldNum" sz="quarter" idx="12"/>
          </p:nvPr>
        </p:nvSpPr>
        <p:spPr/>
        <p:txBody>
          <a:bodyPr/>
          <a:lstStyle/>
          <a:p>
            <a:fld id="{289C75C3-8C51-4886-8E78-AD7572BAF07D}" type="slidenum">
              <a:rPr lang="en-US" smtClean="0"/>
              <a:pPr/>
              <a:t>25</a:t>
            </a:fld>
            <a:endParaRPr lang="en-US" dirty="0"/>
          </a:p>
        </p:txBody>
      </p:sp>
      <p:sp>
        <p:nvSpPr>
          <p:cNvPr id="10" name="Rectangle 9"/>
          <p:cNvSpPr/>
          <p:nvPr/>
        </p:nvSpPr>
        <p:spPr>
          <a:xfrm>
            <a:off x="508000" y="715720"/>
            <a:ext cx="8069943" cy="646331"/>
          </a:xfrm>
          <a:prstGeom prst="rect">
            <a:avLst/>
          </a:prstGeom>
          <a:solidFill>
            <a:schemeClr val="tx2">
              <a:lumMod val="60000"/>
              <a:lumOff val="40000"/>
            </a:schemeClr>
          </a:solidFill>
          <a:ln>
            <a:solidFill>
              <a:schemeClr val="tx1"/>
            </a:solidFill>
          </a:ln>
          <a:effectLst>
            <a:outerShdw blurRad="63500" sx="102000" sy="102000" algn="ctr"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Personal Settings </a:t>
            </a:r>
            <a:r>
              <a:rPr lang="en-US" b="1" u="sng" dirty="0" smtClean="0">
                <a:effectLst>
                  <a:outerShdw blurRad="38100" dist="38100" dir="2700000" algn="tl">
                    <a:srgbClr val="000000">
                      <a:alpha val="43137"/>
                    </a:srgbClr>
                  </a:outerShdw>
                </a:effectLst>
              </a:rPr>
              <a:t>must</a:t>
            </a:r>
            <a:r>
              <a:rPr lang="en-US" b="1" dirty="0" smtClean="0">
                <a:effectLst>
                  <a:outerShdw blurRad="38100" dist="38100" dir="2700000" algn="tl">
                    <a:srgbClr val="000000">
                      <a:alpha val="43137"/>
                    </a:srgbClr>
                  </a:outerShdw>
                </a:effectLst>
              </a:rPr>
              <a:t> be confirmed and setup for your requisition role prior to entering your first requisition to ensure a successful experience.</a:t>
            </a:r>
            <a:endParaRPr lang="en-US" b="1" dirty="0">
              <a:effectLst>
                <a:outerShdw blurRad="38100" dist="38100" dir="2700000" algn="tl">
                  <a:srgbClr val="000000">
                    <a:alpha val="43137"/>
                  </a:srgbClr>
                </a:outerShdw>
              </a:effectLst>
            </a:endParaRPr>
          </a:p>
        </p:txBody>
      </p:sp>
      <p:sp>
        <p:nvSpPr>
          <p:cNvPr id="14" name="Footer Placeholder 3"/>
          <p:cNvSpPr>
            <a:spLocks noGrp="1"/>
          </p:cNvSpPr>
          <p:nvPr>
            <p:ph type="ftr" sz="quarter" idx="11"/>
          </p:nvPr>
        </p:nvSpPr>
        <p:spPr>
          <a:xfrm>
            <a:off x="1837880" y="6472462"/>
            <a:ext cx="5468240" cy="365125"/>
          </a:xfrm>
        </p:spPr>
        <p:txBody>
          <a:bodyPr/>
          <a:lstStyle/>
          <a:p>
            <a:r>
              <a:rPr lang="en-US" dirty="0" smtClean="0"/>
              <a:t>SAP Requisition Training </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a:stretch>
            <a:fillRect/>
          </a:stretch>
        </p:blipFill>
        <p:spPr bwMode="auto">
          <a:xfrm>
            <a:off x="2553697" y="1009871"/>
            <a:ext cx="4695825" cy="3562350"/>
          </a:xfrm>
          <a:prstGeom prst="rect">
            <a:avLst/>
          </a:prstGeom>
          <a:noFill/>
          <a:ln w="12700">
            <a:solidFill>
              <a:schemeClr val="accent1"/>
            </a:solidFill>
            <a:miter lim="800000"/>
            <a:headEnd/>
            <a:tailEnd/>
          </a:ln>
          <a:effectLst>
            <a:outerShdw blurRad="63500" sx="102000" sy="102000" algn="ctr" rotWithShape="0">
              <a:prstClr val="black">
                <a:alpha val="40000"/>
              </a:prstClr>
            </a:outerShdw>
          </a:effectLst>
        </p:spPr>
      </p:pic>
      <p:pic>
        <p:nvPicPr>
          <p:cNvPr id="4099" name="Picture 3"/>
          <p:cNvPicPr>
            <a:picLocks noChangeAspect="1" noChangeArrowheads="1"/>
          </p:cNvPicPr>
          <p:nvPr/>
        </p:nvPicPr>
        <p:blipFill>
          <a:blip r:embed="rId3" cstate="print"/>
          <a:srcRect/>
          <a:stretch>
            <a:fillRect/>
          </a:stretch>
        </p:blipFill>
        <p:spPr bwMode="auto">
          <a:xfrm>
            <a:off x="7083499" y="5498251"/>
            <a:ext cx="952500" cy="752475"/>
          </a:xfrm>
          <a:prstGeom prst="rect">
            <a:avLst/>
          </a:prstGeom>
          <a:noFill/>
          <a:ln w="12700">
            <a:solidFill>
              <a:schemeClr val="accent1"/>
            </a:solidFill>
            <a:miter lim="800000"/>
            <a:headEnd/>
            <a:tailEnd/>
          </a:ln>
          <a:effectLst>
            <a:outerShdw blurRad="63500" sx="102000" sy="102000" algn="ctr" rotWithShape="0">
              <a:prstClr val="black">
                <a:alpha val="40000"/>
              </a:prstClr>
            </a:outerShdw>
          </a:effectLst>
        </p:spPr>
      </p:pic>
      <p:sp>
        <p:nvSpPr>
          <p:cNvPr id="2" name="Title 1"/>
          <p:cNvSpPr>
            <a:spLocks noGrp="1"/>
          </p:cNvSpPr>
          <p:nvPr>
            <p:ph type="title"/>
          </p:nvPr>
        </p:nvSpPr>
        <p:spPr>
          <a:xfrm>
            <a:off x="318977" y="83460"/>
            <a:ext cx="8367823" cy="731520"/>
          </a:xfrm>
        </p:spPr>
        <p:txBody>
          <a:bodyPr/>
          <a:lstStyle/>
          <a:p>
            <a:r>
              <a:rPr lang="en-US" dirty="0" smtClean="0"/>
              <a:t>Personal Settings</a:t>
            </a:r>
            <a:endParaRPr lang="en-US" sz="1600" dirty="0"/>
          </a:p>
        </p:txBody>
      </p:sp>
      <p:sp>
        <p:nvSpPr>
          <p:cNvPr id="9" name="Rectangle 8"/>
          <p:cNvSpPr/>
          <p:nvPr/>
        </p:nvSpPr>
        <p:spPr>
          <a:xfrm>
            <a:off x="7485321" y="5911702"/>
            <a:ext cx="329609" cy="297712"/>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ular Callout 11"/>
          <p:cNvSpPr/>
          <p:nvPr/>
        </p:nvSpPr>
        <p:spPr>
          <a:xfrm>
            <a:off x="308344" y="701748"/>
            <a:ext cx="2052084" cy="1360967"/>
          </a:xfrm>
          <a:prstGeom prst="wedgeRectCallout">
            <a:avLst>
              <a:gd name="adj1" fmla="val 59756"/>
              <a:gd name="adj2" fmla="val 73884"/>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2. Under the Default Values tab modify settings to match items notated in red boxes</a:t>
            </a:r>
            <a:endParaRPr lang="en-US" sz="1600" dirty="0">
              <a:solidFill>
                <a:schemeClr val="tx1"/>
              </a:solidFill>
            </a:endParaRPr>
          </a:p>
        </p:txBody>
      </p:sp>
      <p:sp>
        <p:nvSpPr>
          <p:cNvPr id="8" name="TextBox 7"/>
          <p:cNvSpPr txBox="1"/>
          <p:nvPr/>
        </p:nvSpPr>
        <p:spPr>
          <a:xfrm>
            <a:off x="6879267" y="6581001"/>
            <a:ext cx="1868781" cy="276999"/>
          </a:xfrm>
          <a:prstGeom prst="rect">
            <a:avLst/>
          </a:prstGeom>
          <a:noFill/>
        </p:spPr>
        <p:txBody>
          <a:bodyPr wrap="none" rtlCol="0">
            <a:spAutoFit/>
          </a:bodyPr>
          <a:lstStyle/>
          <a:p>
            <a:r>
              <a:rPr lang="en-US" sz="1200" i="1" dirty="0" smtClean="0">
                <a:hlinkClick r:id="rId4" action="ppaction://hlinksldjump"/>
              </a:rPr>
              <a:t>Return to Table of Contents</a:t>
            </a:r>
            <a:endParaRPr lang="en-US" sz="1200" i="1" dirty="0"/>
          </a:p>
        </p:txBody>
      </p:sp>
      <p:sp>
        <p:nvSpPr>
          <p:cNvPr id="11" name="Slide Number Placeholder 10"/>
          <p:cNvSpPr>
            <a:spLocks noGrp="1"/>
          </p:cNvSpPr>
          <p:nvPr>
            <p:ph type="sldNum" sz="quarter" idx="12"/>
          </p:nvPr>
        </p:nvSpPr>
        <p:spPr/>
        <p:txBody>
          <a:bodyPr/>
          <a:lstStyle/>
          <a:p>
            <a:fld id="{289C75C3-8C51-4886-8E78-AD7572BAF07D}" type="slidenum">
              <a:rPr lang="en-US" smtClean="0"/>
              <a:pPr/>
              <a:t>26</a:t>
            </a:fld>
            <a:endParaRPr lang="en-US" dirty="0"/>
          </a:p>
        </p:txBody>
      </p:sp>
      <p:sp>
        <p:nvSpPr>
          <p:cNvPr id="13" name="Rectangular Callout 12"/>
          <p:cNvSpPr/>
          <p:nvPr/>
        </p:nvSpPr>
        <p:spPr>
          <a:xfrm>
            <a:off x="276448" y="4359349"/>
            <a:ext cx="2190306" cy="1488558"/>
          </a:xfrm>
          <a:prstGeom prst="wedgeRectCallout">
            <a:avLst>
              <a:gd name="adj1" fmla="val 50407"/>
              <a:gd name="adj2" fmla="val -81333"/>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If you are missing any Default Values, click More Fields button to access additional Values to move into view</a:t>
            </a:r>
            <a:endParaRPr lang="en-US" sz="1600" dirty="0">
              <a:solidFill>
                <a:schemeClr val="tx1"/>
              </a:solidFill>
            </a:endParaRPr>
          </a:p>
        </p:txBody>
      </p:sp>
      <p:sp>
        <p:nvSpPr>
          <p:cNvPr id="14" name="Rectangular Callout 13"/>
          <p:cNvSpPr/>
          <p:nvPr/>
        </p:nvSpPr>
        <p:spPr>
          <a:xfrm>
            <a:off x="5497033" y="4742121"/>
            <a:ext cx="1591336" cy="857692"/>
          </a:xfrm>
          <a:prstGeom prst="wedgeRectCallout">
            <a:avLst>
              <a:gd name="adj1" fmla="val 70304"/>
              <a:gd name="adj2" fmla="val 95634"/>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3. Click Save icon when finished</a:t>
            </a:r>
            <a:endParaRPr lang="en-US" sz="1600" dirty="0">
              <a:solidFill>
                <a:schemeClr val="tx1"/>
              </a:solidFill>
            </a:endParaRPr>
          </a:p>
        </p:txBody>
      </p:sp>
      <p:sp>
        <p:nvSpPr>
          <p:cNvPr id="15" name="Rectangle 14"/>
          <p:cNvSpPr/>
          <p:nvPr/>
        </p:nvSpPr>
        <p:spPr>
          <a:xfrm>
            <a:off x="2629785" y="3001925"/>
            <a:ext cx="1506280" cy="209108"/>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5536018" y="2169041"/>
            <a:ext cx="1407042" cy="212651"/>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2615609" y="2169041"/>
            <a:ext cx="1435396" cy="202019"/>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2629785" y="1733107"/>
            <a:ext cx="2378150" cy="202019"/>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2612064" y="3568995"/>
            <a:ext cx="1874876" cy="301256"/>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3561906" y="1300716"/>
            <a:ext cx="1265275" cy="272904"/>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ooter Placeholder 3"/>
          <p:cNvSpPr>
            <a:spLocks noGrp="1"/>
          </p:cNvSpPr>
          <p:nvPr>
            <p:ph type="ftr" sz="quarter" idx="11"/>
          </p:nvPr>
        </p:nvSpPr>
        <p:spPr>
          <a:xfrm>
            <a:off x="1837880" y="6472462"/>
            <a:ext cx="5468240" cy="365125"/>
          </a:xfrm>
        </p:spPr>
        <p:txBody>
          <a:bodyPr/>
          <a:lstStyle/>
          <a:p>
            <a:r>
              <a:rPr lang="en-US" dirty="0" smtClean="0"/>
              <a:t>SAP Requisition Training </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3"/>
          <p:cNvSpPr>
            <a:spLocks noGrp="1" noChangeArrowheads="1"/>
          </p:cNvSpPr>
          <p:nvPr>
            <p:ph type="body" idx="1"/>
          </p:nvPr>
        </p:nvSpPr>
        <p:spPr>
          <a:xfrm>
            <a:off x="649023" y="3908262"/>
            <a:ext cx="7706334" cy="1641934"/>
          </a:xfrm>
        </p:spPr>
        <p:txBody>
          <a:bodyPr>
            <a:noAutofit/>
          </a:bodyPr>
          <a:lstStyle/>
          <a:p>
            <a:pPr marL="0" indent="0" algn="ctr" eaLnBrk="1" hangingPunct="1">
              <a:lnSpc>
                <a:spcPct val="90000"/>
              </a:lnSpc>
              <a:spcBef>
                <a:spcPct val="0"/>
              </a:spcBef>
              <a:spcAft>
                <a:spcPct val="0"/>
              </a:spcAft>
              <a:buFontTx/>
              <a:buNone/>
            </a:pPr>
            <a:r>
              <a:rPr lang="en-US" sz="5400" b="1" dirty="0" smtClean="0">
                <a:solidFill>
                  <a:srgbClr val="1F1F7D"/>
                </a:solidFill>
                <a:effectLst>
                  <a:outerShdw blurRad="38100" dist="38100" dir="2700000" algn="tl">
                    <a:srgbClr val="000000">
                      <a:alpha val="43137"/>
                    </a:srgbClr>
                  </a:outerShdw>
                </a:effectLst>
              </a:rPr>
              <a:t>Create Requisition</a:t>
            </a:r>
          </a:p>
        </p:txBody>
      </p:sp>
      <p:sp>
        <p:nvSpPr>
          <p:cNvPr id="7" name="TextBox 6"/>
          <p:cNvSpPr txBox="1"/>
          <p:nvPr/>
        </p:nvSpPr>
        <p:spPr>
          <a:xfrm>
            <a:off x="6879267" y="6581001"/>
            <a:ext cx="1868781" cy="276999"/>
          </a:xfrm>
          <a:prstGeom prst="rect">
            <a:avLst/>
          </a:prstGeom>
          <a:noFill/>
        </p:spPr>
        <p:txBody>
          <a:bodyPr wrap="none" rtlCol="0">
            <a:spAutoFit/>
          </a:bodyPr>
          <a:lstStyle/>
          <a:p>
            <a:r>
              <a:rPr lang="en-US" sz="1200" i="1" dirty="0" smtClean="0">
                <a:hlinkClick r:id="rId4" action="ppaction://hlinksldjump"/>
              </a:rPr>
              <a:t>Return to Table of Contents</a:t>
            </a:r>
            <a:endParaRPr lang="en-US" sz="1200" i="1" dirty="0"/>
          </a:p>
        </p:txBody>
      </p:sp>
      <p:sp>
        <p:nvSpPr>
          <p:cNvPr id="9" name="Slide Number Placeholder 8"/>
          <p:cNvSpPr>
            <a:spLocks noGrp="1"/>
          </p:cNvSpPr>
          <p:nvPr>
            <p:ph type="sldNum" sz="quarter" idx="11"/>
          </p:nvPr>
        </p:nvSpPr>
        <p:spPr/>
        <p:txBody>
          <a:bodyPr/>
          <a:lstStyle/>
          <a:p>
            <a:pPr>
              <a:defRPr/>
            </a:pPr>
            <a:fld id="{468EC4A6-E647-4353-9968-083367511F4C}" type="slidenum">
              <a:rPr lang="en-US" sz="1400" smtClean="0"/>
              <a:pPr>
                <a:defRPr/>
              </a:pPr>
              <a:t>27</a:t>
            </a:fld>
            <a:endParaRPr lang="en-US" sz="1400" dirty="0"/>
          </a:p>
        </p:txBody>
      </p:sp>
      <p:pic>
        <p:nvPicPr>
          <p:cNvPr id="2050" name="Picture 2" descr="C:\Documents and Settings\clocke\Local Settings\Temporary Internet Files\Content.IE5\25VWOI9J\MC900295567[1].wmf"/>
          <p:cNvPicPr>
            <a:picLocks noChangeAspect="1" noChangeArrowheads="1"/>
          </p:cNvPicPr>
          <p:nvPr/>
        </p:nvPicPr>
        <p:blipFill>
          <a:blip r:embed="rId5" cstate="print"/>
          <a:srcRect/>
          <a:stretch>
            <a:fillRect/>
          </a:stretch>
        </p:blipFill>
        <p:spPr bwMode="auto">
          <a:xfrm>
            <a:off x="3338624" y="821601"/>
            <a:ext cx="2296632" cy="2904356"/>
          </a:xfrm>
          <a:prstGeom prst="rect">
            <a:avLst/>
          </a:prstGeom>
          <a:noFill/>
          <a:ln w="12700">
            <a:solidFill>
              <a:schemeClr val="accent1"/>
            </a:solidFill>
          </a:ln>
        </p:spPr>
      </p:pic>
    </p:spTree>
    <p:custDataLst>
      <p:tags r:id="rId1"/>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srcRect b="20963"/>
          <a:stretch>
            <a:fillRect/>
          </a:stretch>
        </p:blipFill>
        <p:spPr bwMode="auto">
          <a:xfrm>
            <a:off x="2578618" y="3831488"/>
            <a:ext cx="6150714" cy="2547932"/>
          </a:xfrm>
          <a:prstGeom prst="rect">
            <a:avLst/>
          </a:prstGeom>
          <a:noFill/>
          <a:ln w="12700">
            <a:solidFill>
              <a:schemeClr val="accent1"/>
            </a:solidFill>
            <a:miter lim="800000"/>
            <a:headEnd/>
            <a:tailEnd/>
          </a:ln>
          <a:effectLst>
            <a:outerShdw blurRad="63500" sx="102000" sy="102000" algn="ctr" rotWithShape="0">
              <a:prstClr val="black">
                <a:alpha val="40000"/>
              </a:prstClr>
            </a:outerShdw>
          </a:effectLst>
        </p:spPr>
      </p:pic>
      <p:sp>
        <p:nvSpPr>
          <p:cNvPr id="2" name="Title 1"/>
          <p:cNvSpPr>
            <a:spLocks noGrp="1"/>
          </p:cNvSpPr>
          <p:nvPr>
            <p:ph type="title"/>
          </p:nvPr>
        </p:nvSpPr>
        <p:spPr>
          <a:xfrm>
            <a:off x="287079" y="83460"/>
            <a:ext cx="8399721" cy="695858"/>
          </a:xfrm>
        </p:spPr>
        <p:txBody>
          <a:bodyPr>
            <a:normAutofit/>
          </a:bodyPr>
          <a:lstStyle/>
          <a:p>
            <a:r>
              <a:rPr lang="en-US" dirty="0" smtClean="0"/>
              <a:t>Requisition Type and Header Note</a:t>
            </a:r>
            <a:endParaRPr lang="en-US" dirty="0"/>
          </a:p>
        </p:txBody>
      </p:sp>
      <p:sp>
        <p:nvSpPr>
          <p:cNvPr id="27" name="Rectangle 26"/>
          <p:cNvSpPr/>
          <p:nvPr/>
        </p:nvSpPr>
        <p:spPr>
          <a:xfrm>
            <a:off x="4136065" y="4327452"/>
            <a:ext cx="3976578" cy="637953"/>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2530547" y="3832734"/>
            <a:ext cx="1307806" cy="207640"/>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ular Callout 21"/>
          <p:cNvSpPr/>
          <p:nvPr/>
        </p:nvSpPr>
        <p:spPr>
          <a:xfrm>
            <a:off x="276447" y="1446028"/>
            <a:ext cx="2913321" cy="1626781"/>
          </a:xfrm>
          <a:prstGeom prst="wedgeRectCallout">
            <a:avLst>
              <a:gd name="adj1" fmla="val 41857"/>
              <a:gd name="adj2" fmla="val 94066"/>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1. NB is the standard purchase requisition type and populates by default. Hospital requisitioners entering type ZB requisitions will select ZB Req Healthcare from the drop down.</a:t>
            </a:r>
            <a:endParaRPr lang="en-US" sz="1600" dirty="0">
              <a:solidFill>
                <a:schemeClr val="tx1"/>
              </a:solidFill>
            </a:endParaRPr>
          </a:p>
        </p:txBody>
      </p:sp>
      <p:sp>
        <p:nvSpPr>
          <p:cNvPr id="19" name="Rectangular Callout 18"/>
          <p:cNvSpPr/>
          <p:nvPr/>
        </p:nvSpPr>
        <p:spPr>
          <a:xfrm>
            <a:off x="574765" y="4965404"/>
            <a:ext cx="2965875" cy="1244010"/>
          </a:xfrm>
          <a:prstGeom prst="wedgeRectCallout">
            <a:avLst>
              <a:gd name="adj1" fmla="val 65675"/>
              <a:gd name="adj2" fmla="val -77444"/>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2. If applicable enter any relevant notes. Requisition header notes are seen internally only; they will not print on the purchase order.</a:t>
            </a:r>
            <a:endParaRPr lang="en-US" sz="1600" dirty="0">
              <a:solidFill>
                <a:schemeClr val="tx1"/>
              </a:solidFill>
            </a:endParaRPr>
          </a:p>
        </p:txBody>
      </p:sp>
      <p:sp>
        <p:nvSpPr>
          <p:cNvPr id="11" name="TextBox 10"/>
          <p:cNvSpPr txBox="1"/>
          <p:nvPr/>
        </p:nvSpPr>
        <p:spPr>
          <a:xfrm>
            <a:off x="6879267" y="6581001"/>
            <a:ext cx="1868781" cy="276999"/>
          </a:xfrm>
          <a:prstGeom prst="rect">
            <a:avLst/>
          </a:prstGeom>
          <a:noFill/>
        </p:spPr>
        <p:txBody>
          <a:bodyPr wrap="none" rtlCol="0">
            <a:spAutoFit/>
          </a:bodyPr>
          <a:lstStyle/>
          <a:p>
            <a:r>
              <a:rPr lang="en-US" sz="1200" i="1" dirty="0" smtClean="0">
                <a:hlinkClick r:id="rId4" action="ppaction://hlinksldjump"/>
              </a:rPr>
              <a:t>Return to Table of Contents</a:t>
            </a:r>
            <a:endParaRPr lang="en-US" sz="1200" i="1" dirty="0"/>
          </a:p>
        </p:txBody>
      </p:sp>
      <p:sp>
        <p:nvSpPr>
          <p:cNvPr id="13" name="Slide Number Placeholder 12"/>
          <p:cNvSpPr>
            <a:spLocks noGrp="1"/>
          </p:cNvSpPr>
          <p:nvPr>
            <p:ph type="sldNum" sz="quarter" idx="12"/>
          </p:nvPr>
        </p:nvSpPr>
        <p:spPr/>
        <p:txBody>
          <a:bodyPr/>
          <a:lstStyle/>
          <a:p>
            <a:fld id="{289C75C3-8C51-4886-8E78-AD7572BAF07D}" type="slidenum">
              <a:rPr lang="en-US" smtClean="0"/>
              <a:pPr/>
              <a:t>28</a:t>
            </a:fld>
            <a:endParaRPr lang="en-US" dirty="0"/>
          </a:p>
        </p:txBody>
      </p:sp>
      <p:pic>
        <p:nvPicPr>
          <p:cNvPr id="9219" name="Picture 3"/>
          <p:cNvPicPr>
            <a:picLocks noChangeAspect="1" noChangeArrowheads="1"/>
          </p:cNvPicPr>
          <p:nvPr/>
        </p:nvPicPr>
        <p:blipFill>
          <a:blip r:embed="rId5" cstate="print"/>
          <a:srcRect/>
          <a:stretch>
            <a:fillRect/>
          </a:stretch>
        </p:blipFill>
        <p:spPr bwMode="auto">
          <a:xfrm>
            <a:off x="3431327" y="1602638"/>
            <a:ext cx="1685925" cy="1504950"/>
          </a:xfrm>
          <a:prstGeom prst="rect">
            <a:avLst/>
          </a:prstGeom>
          <a:noFill/>
          <a:ln w="12700">
            <a:solidFill>
              <a:schemeClr val="accent1"/>
            </a:solidFill>
            <a:miter lim="800000"/>
            <a:headEnd/>
            <a:tailEnd/>
          </a:ln>
          <a:effectLst>
            <a:outerShdw blurRad="63500" sx="102000" sy="102000" algn="ctr" rotWithShape="0">
              <a:prstClr val="black">
                <a:alpha val="40000"/>
              </a:prstClr>
            </a:outerShdw>
          </a:effectLst>
        </p:spPr>
      </p:pic>
      <p:sp>
        <p:nvSpPr>
          <p:cNvPr id="12" name="Rectangle 11"/>
          <p:cNvSpPr/>
          <p:nvPr/>
        </p:nvSpPr>
        <p:spPr>
          <a:xfrm>
            <a:off x="3586714" y="2592267"/>
            <a:ext cx="1307806" cy="207640"/>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508000" y="715720"/>
            <a:ext cx="8069943" cy="646331"/>
          </a:xfrm>
          <a:prstGeom prst="rect">
            <a:avLst/>
          </a:prstGeom>
          <a:solidFill>
            <a:schemeClr val="tx2">
              <a:lumMod val="60000"/>
              <a:lumOff val="40000"/>
            </a:schemeClr>
          </a:solidFill>
          <a:ln>
            <a:solidFill>
              <a:schemeClr val="tx1"/>
            </a:solidFill>
          </a:ln>
          <a:effectLst>
            <a:outerShdw blurRad="63500" sx="102000" sy="102000" algn="ctr"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A vendor quote must be obtained prior to beginning a requisition. Much of the data entered into the requisition is mirror information from the quote.</a:t>
            </a:r>
            <a:endParaRPr lang="en-US" b="1" dirty="0">
              <a:effectLst>
                <a:outerShdw blurRad="38100" dist="38100" dir="2700000" algn="tl">
                  <a:srgbClr val="000000">
                    <a:alpha val="43137"/>
                  </a:srgbClr>
                </a:outerShdw>
              </a:effectLst>
            </a:endParaRPr>
          </a:p>
        </p:txBody>
      </p:sp>
      <p:sp>
        <p:nvSpPr>
          <p:cNvPr id="16" name="Rectangular Callout 15"/>
          <p:cNvSpPr/>
          <p:nvPr/>
        </p:nvSpPr>
        <p:spPr>
          <a:xfrm>
            <a:off x="5741582" y="1488558"/>
            <a:ext cx="2977116" cy="2137143"/>
          </a:xfrm>
          <a:prstGeom prst="wedgeRectCallout">
            <a:avLst>
              <a:gd name="adj1" fmla="val -78727"/>
              <a:gd name="adj2" fmla="val -427"/>
            </a:avLst>
          </a:prstGeom>
          <a:blipFill>
            <a:blip r:embed="rId6" cstate="print"/>
            <a:tile tx="0" ty="0" sx="100000" sy="100000" flip="none" algn="tl"/>
          </a:blip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dirty="0" smtClean="0">
                <a:solidFill>
                  <a:schemeClr val="tx1"/>
                </a:solidFill>
              </a:rPr>
              <a:t>Remember</a:t>
            </a:r>
            <a:r>
              <a:rPr lang="en-US" sz="1600" dirty="0" smtClean="0">
                <a:solidFill>
                  <a:schemeClr val="tx1"/>
                </a:solidFill>
              </a:rPr>
              <a:t>: If you are buying certain commodities for the hospital, you may need to select ZB Req Healthcare as your requisition type. Visit </a:t>
            </a:r>
            <a:r>
              <a:rPr lang="en-US" sz="1600" dirty="0" smtClean="0">
                <a:solidFill>
                  <a:schemeClr val="tx1"/>
                </a:solidFill>
                <a:hlinkClick r:id="rId7"/>
              </a:rPr>
              <a:t>http://www.uky.edu/Purchasing/docs/zbnbmatrix.pdf</a:t>
            </a:r>
            <a:r>
              <a:rPr lang="en-US" sz="1600" dirty="0" smtClean="0">
                <a:solidFill>
                  <a:schemeClr val="tx1"/>
                </a:solidFill>
              </a:rPr>
              <a:t> for more information. </a:t>
            </a:r>
            <a:endParaRPr lang="en-US" sz="1600" dirty="0">
              <a:solidFill>
                <a:schemeClr val="tx1"/>
              </a:solidFill>
            </a:endParaRPr>
          </a:p>
        </p:txBody>
      </p:sp>
      <p:sp>
        <p:nvSpPr>
          <p:cNvPr id="18" name="Rectangle 17"/>
          <p:cNvSpPr/>
          <p:nvPr/>
        </p:nvSpPr>
        <p:spPr>
          <a:xfrm>
            <a:off x="3568994" y="2000388"/>
            <a:ext cx="1307806" cy="207640"/>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ooter Placeholder 3"/>
          <p:cNvSpPr>
            <a:spLocks noGrp="1"/>
          </p:cNvSpPr>
          <p:nvPr>
            <p:ph type="ftr" sz="quarter" idx="11"/>
          </p:nvPr>
        </p:nvSpPr>
        <p:spPr>
          <a:xfrm>
            <a:off x="1837880" y="6472462"/>
            <a:ext cx="5468240" cy="365125"/>
          </a:xfrm>
        </p:spPr>
        <p:txBody>
          <a:bodyPr/>
          <a:lstStyle/>
          <a:p>
            <a:r>
              <a:rPr lang="en-US" dirty="0" smtClean="0"/>
              <a:t>SAP Requisition Training </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p:cNvPicPr>
            <a:picLocks noChangeAspect="1" noChangeArrowheads="1"/>
          </p:cNvPicPr>
          <p:nvPr/>
        </p:nvPicPr>
        <p:blipFill>
          <a:blip r:embed="rId3" cstate="print"/>
          <a:srcRect/>
          <a:stretch>
            <a:fillRect/>
          </a:stretch>
        </p:blipFill>
        <p:spPr bwMode="auto">
          <a:xfrm>
            <a:off x="581358" y="3145022"/>
            <a:ext cx="7894637" cy="2247900"/>
          </a:xfrm>
          <a:prstGeom prst="rect">
            <a:avLst/>
          </a:prstGeom>
          <a:noFill/>
          <a:ln w="12700">
            <a:solidFill>
              <a:schemeClr val="accent1"/>
            </a:solidFill>
            <a:miter lim="800000"/>
            <a:headEnd/>
            <a:tailEnd/>
          </a:ln>
          <a:effectLst>
            <a:outerShdw blurRad="63500" sx="102000" sy="102000" algn="ctr" rotWithShape="0">
              <a:prstClr val="black">
                <a:alpha val="40000"/>
              </a:prstClr>
            </a:outerShdw>
          </a:effectLst>
        </p:spPr>
      </p:pic>
      <p:sp>
        <p:nvSpPr>
          <p:cNvPr id="2" name="Title 1"/>
          <p:cNvSpPr>
            <a:spLocks noGrp="1"/>
          </p:cNvSpPr>
          <p:nvPr>
            <p:ph type="title"/>
          </p:nvPr>
        </p:nvSpPr>
        <p:spPr>
          <a:xfrm>
            <a:off x="287079" y="83460"/>
            <a:ext cx="8399721" cy="695858"/>
          </a:xfrm>
        </p:spPr>
        <p:txBody>
          <a:bodyPr>
            <a:normAutofit/>
          </a:bodyPr>
          <a:lstStyle/>
          <a:p>
            <a:r>
              <a:rPr lang="en-US" dirty="0" smtClean="0"/>
              <a:t>Select Account Assignment Category</a:t>
            </a:r>
            <a:endParaRPr lang="en-US" dirty="0"/>
          </a:p>
        </p:txBody>
      </p:sp>
      <p:sp>
        <p:nvSpPr>
          <p:cNvPr id="27" name="Rectangle 26"/>
          <p:cNvSpPr/>
          <p:nvPr/>
        </p:nvSpPr>
        <p:spPr>
          <a:xfrm>
            <a:off x="1052622" y="3370521"/>
            <a:ext cx="1371601" cy="372140"/>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ular Callout 21"/>
          <p:cNvSpPr/>
          <p:nvPr/>
        </p:nvSpPr>
        <p:spPr>
          <a:xfrm>
            <a:off x="3104707" y="946298"/>
            <a:ext cx="3317358" cy="1775637"/>
          </a:xfrm>
          <a:prstGeom prst="wedgeRectCallout">
            <a:avLst>
              <a:gd name="adj1" fmla="val -67855"/>
              <a:gd name="adj2" fmla="val 93120"/>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4. Enter Account Assignment Category as follows:</a:t>
            </a:r>
          </a:p>
          <a:p>
            <a:pPr algn="ctr"/>
            <a:endParaRPr lang="en-US" sz="1050" dirty="0" smtClean="0">
              <a:solidFill>
                <a:schemeClr val="tx1"/>
              </a:solidFill>
            </a:endParaRPr>
          </a:p>
          <a:p>
            <a:pPr algn="ctr"/>
            <a:r>
              <a:rPr lang="en-US" sz="1600" dirty="0" smtClean="0">
                <a:solidFill>
                  <a:schemeClr val="tx1"/>
                </a:solidFill>
              </a:rPr>
              <a:t>K – if using Cost Center</a:t>
            </a:r>
          </a:p>
          <a:p>
            <a:pPr algn="ctr"/>
            <a:r>
              <a:rPr lang="en-US" sz="1600" dirty="0" smtClean="0">
                <a:solidFill>
                  <a:schemeClr val="tx1"/>
                </a:solidFill>
              </a:rPr>
              <a:t>P – if using WBS element (e.g., grant)</a:t>
            </a:r>
          </a:p>
          <a:p>
            <a:pPr algn="ctr"/>
            <a:r>
              <a:rPr lang="en-US" sz="1600" dirty="0" smtClean="0">
                <a:solidFill>
                  <a:schemeClr val="tx1"/>
                </a:solidFill>
              </a:rPr>
              <a:t>X – if split accounting across multiple cost objects</a:t>
            </a:r>
            <a:endParaRPr lang="en-US" sz="1600" dirty="0">
              <a:solidFill>
                <a:schemeClr val="tx1"/>
              </a:solidFill>
            </a:endParaRPr>
          </a:p>
        </p:txBody>
      </p:sp>
      <p:sp>
        <p:nvSpPr>
          <p:cNvPr id="19" name="Rectangular Callout 18"/>
          <p:cNvSpPr/>
          <p:nvPr/>
        </p:nvSpPr>
        <p:spPr>
          <a:xfrm>
            <a:off x="467833" y="1605516"/>
            <a:ext cx="1286540" cy="712381"/>
          </a:xfrm>
          <a:prstGeom prst="wedgeRectCallout">
            <a:avLst>
              <a:gd name="adj1" fmla="val 18391"/>
              <a:gd name="adj2" fmla="val 206492"/>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3. Enter line item number</a:t>
            </a:r>
            <a:endParaRPr lang="en-US" sz="1600" dirty="0">
              <a:solidFill>
                <a:schemeClr val="tx1"/>
              </a:solidFill>
            </a:endParaRPr>
          </a:p>
        </p:txBody>
      </p:sp>
      <p:sp>
        <p:nvSpPr>
          <p:cNvPr id="11" name="TextBox 10"/>
          <p:cNvSpPr txBox="1"/>
          <p:nvPr/>
        </p:nvSpPr>
        <p:spPr>
          <a:xfrm>
            <a:off x="6879267" y="6581001"/>
            <a:ext cx="1868781" cy="276999"/>
          </a:xfrm>
          <a:prstGeom prst="rect">
            <a:avLst/>
          </a:prstGeom>
          <a:noFill/>
        </p:spPr>
        <p:txBody>
          <a:bodyPr wrap="none" rtlCol="0">
            <a:spAutoFit/>
          </a:bodyPr>
          <a:lstStyle/>
          <a:p>
            <a:r>
              <a:rPr lang="en-US" sz="1200" i="1" dirty="0" smtClean="0">
                <a:hlinkClick r:id="rId4" action="ppaction://hlinksldjump"/>
              </a:rPr>
              <a:t>Return to Table of Contents</a:t>
            </a:r>
            <a:endParaRPr lang="en-US" sz="1200" i="1" dirty="0"/>
          </a:p>
        </p:txBody>
      </p:sp>
      <p:sp>
        <p:nvSpPr>
          <p:cNvPr id="13" name="Slide Number Placeholder 12"/>
          <p:cNvSpPr>
            <a:spLocks noGrp="1"/>
          </p:cNvSpPr>
          <p:nvPr>
            <p:ph type="sldNum" sz="quarter" idx="12"/>
          </p:nvPr>
        </p:nvSpPr>
        <p:spPr/>
        <p:txBody>
          <a:bodyPr/>
          <a:lstStyle/>
          <a:p>
            <a:fld id="{289C75C3-8C51-4886-8E78-AD7572BAF07D}" type="slidenum">
              <a:rPr lang="en-US" smtClean="0"/>
              <a:pPr/>
              <a:t>29</a:t>
            </a:fld>
            <a:endParaRPr lang="en-US" dirty="0"/>
          </a:p>
        </p:txBody>
      </p:sp>
      <p:sp>
        <p:nvSpPr>
          <p:cNvPr id="10" name="Footer Placeholder 3"/>
          <p:cNvSpPr>
            <a:spLocks noGrp="1"/>
          </p:cNvSpPr>
          <p:nvPr>
            <p:ph type="ftr" sz="quarter" idx="11"/>
          </p:nvPr>
        </p:nvSpPr>
        <p:spPr>
          <a:xfrm>
            <a:off x="1837880" y="6472462"/>
            <a:ext cx="5468240" cy="365125"/>
          </a:xfrm>
        </p:spPr>
        <p:txBody>
          <a:bodyPr/>
          <a:lstStyle/>
          <a:p>
            <a:r>
              <a:rPr lang="en-US" dirty="0" smtClean="0"/>
              <a:t>SAP Requisition Training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297713" y="87085"/>
            <a:ext cx="8389088" cy="731520"/>
          </a:xfrm>
        </p:spPr>
        <p:txBody>
          <a:bodyPr/>
          <a:lstStyle/>
          <a:p>
            <a:pPr eaLnBrk="1" hangingPunct="1">
              <a:defRPr/>
            </a:pPr>
            <a:r>
              <a:rPr lang="en-US" dirty="0" smtClean="0"/>
              <a:t>What is SAP Requisition?</a:t>
            </a:r>
          </a:p>
        </p:txBody>
      </p:sp>
      <p:sp>
        <p:nvSpPr>
          <p:cNvPr id="8" name="TextBox 7"/>
          <p:cNvSpPr txBox="1"/>
          <p:nvPr/>
        </p:nvSpPr>
        <p:spPr>
          <a:xfrm>
            <a:off x="344500" y="648487"/>
            <a:ext cx="8150914" cy="1846659"/>
          </a:xfrm>
          <a:prstGeom prst="rect">
            <a:avLst/>
          </a:prstGeom>
          <a:noFill/>
        </p:spPr>
        <p:txBody>
          <a:bodyPr wrap="square" rtlCol="0">
            <a:spAutoFit/>
          </a:bodyPr>
          <a:lstStyle/>
          <a:p>
            <a:r>
              <a:rPr lang="en-US" sz="2200" b="1" dirty="0" smtClean="0">
                <a:solidFill>
                  <a:schemeClr val="accent1">
                    <a:lumMod val="75000"/>
                  </a:schemeClr>
                </a:solidFill>
              </a:rPr>
              <a:t>SAP Requisition </a:t>
            </a:r>
            <a:r>
              <a:rPr lang="en-US" sz="2000" dirty="0" smtClean="0"/>
              <a:t>is the University’s formal procurement system for UK </a:t>
            </a:r>
            <a:r>
              <a:rPr lang="en-US" sz="2000" dirty="0" smtClean="0"/>
              <a:t>Hospital </a:t>
            </a:r>
            <a:r>
              <a:rPr lang="en-US" sz="2000" dirty="0" smtClean="0"/>
              <a:t>and </a:t>
            </a:r>
            <a:r>
              <a:rPr lang="en-US" sz="2000" dirty="0" smtClean="0"/>
              <a:t>Facilities areas using Plant Maintenance (PM).</a:t>
            </a:r>
          </a:p>
          <a:p>
            <a:endParaRPr lang="en-US" sz="1200" dirty="0" smtClean="0"/>
          </a:p>
          <a:p>
            <a:r>
              <a:rPr lang="en-US" sz="2000" dirty="0" smtClean="0"/>
              <a:t>Departmental staff enter requisitions into SAP for purchase of needed goods and services for their areas. Following approval requisitions are processed into purchase orders by the Purchasing Division and placed with vendors.</a:t>
            </a:r>
            <a:endParaRPr lang="en-US" sz="1200" dirty="0" smtClean="0"/>
          </a:p>
        </p:txBody>
      </p:sp>
      <p:sp>
        <p:nvSpPr>
          <p:cNvPr id="7" name="TextBox 6"/>
          <p:cNvSpPr txBox="1"/>
          <p:nvPr/>
        </p:nvSpPr>
        <p:spPr>
          <a:xfrm>
            <a:off x="6879267" y="6581001"/>
            <a:ext cx="1868781" cy="276999"/>
          </a:xfrm>
          <a:prstGeom prst="rect">
            <a:avLst/>
          </a:prstGeom>
          <a:noFill/>
        </p:spPr>
        <p:txBody>
          <a:bodyPr wrap="none" rtlCol="0">
            <a:spAutoFit/>
          </a:bodyPr>
          <a:lstStyle/>
          <a:p>
            <a:r>
              <a:rPr lang="en-US" sz="1200" i="1" dirty="0" smtClean="0">
                <a:hlinkClick r:id="rId4" action="ppaction://hlinksldjump"/>
              </a:rPr>
              <a:t>Return to Table of Contents</a:t>
            </a:r>
            <a:endParaRPr lang="en-US" sz="1200" i="1" dirty="0"/>
          </a:p>
        </p:txBody>
      </p:sp>
      <p:sp>
        <p:nvSpPr>
          <p:cNvPr id="9" name="Slide Number Placeholder 8"/>
          <p:cNvSpPr>
            <a:spLocks noGrp="1"/>
          </p:cNvSpPr>
          <p:nvPr>
            <p:ph type="sldNum" sz="quarter" idx="11"/>
          </p:nvPr>
        </p:nvSpPr>
        <p:spPr/>
        <p:txBody>
          <a:bodyPr/>
          <a:lstStyle/>
          <a:p>
            <a:pPr>
              <a:defRPr/>
            </a:pPr>
            <a:fld id="{468EC4A6-E647-4353-9968-083367511F4C}" type="slidenum">
              <a:rPr lang="en-US" sz="1400" smtClean="0"/>
              <a:pPr>
                <a:defRPr/>
              </a:pPr>
              <a:t>3</a:t>
            </a:fld>
            <a:endParaRPr lang="en-US" sz="1400" dirty="0"/>
          </a:p>
        </p:txBody>
      </p:sp>
      <p:sp>
        <p:nvSpPr>
          <p:cNvPr id="11" name="Footer Placeholder 3"/>
          <p:cNvSpPr>
            <a:spLocks noGrp="1"/>
          </p:cNvSpPr>
          <p:nvPr>
            <p:ph type="ftr" sz="quarter" idx="11"/>
          </p:nvPr>
        </p:nvSpPr>
        <p:spPr>
          <a:xfrm>
            <a:off x="1837880" y="6472462"/>
            <a:ext cx="5468240" cy="365125"/>
          </a:xfrm>
        </p:spPr>
        <p:txBody>
          <a:bodyPr/>
          <a:lstStyle/>
          <a:p>
            <a:pPr algn="ctr"/>
            <a:r>
              <a:rPr lang="en-US" sz="1000" b="1" dirty="0" smtClean="0"/>
              <a:t>SAP Requisition Training </a:t>
            </a:r>
            <a:endParaRPr lang="en-US" sz="1000" b="1" dirty="0"/>
          </a:p>
        </p:txBody>
      </p:sp>
    </p:spTree>
    <p:custDataLst>
      <p:tags r:id="rId1"/>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3" cstate="print"/>
          <a:srcRect/>
          <a:stretch>
            <a:fillRect/>
          </a:stretch>
        </p:blipFill>
        <p:spPr bwMode="auto">
          <a:xfrm>
            <a:off x="3880885" y="1824997"/>
            <a:ext cx="4763386" cy="4640261"/>
          </a:xfrm>
          <a:prstGeom prst="rect">
            <a:avLst/>
          </a:prstGeom>
          <a:noFill/>
          <a:ln w="12700">
            <a:solidFill>
              <a:schemeClr val="accent1"/>
            </a:solidFill>
            <a:miter lim="800000"/>
            <a:headEnd/>
            <a:tailEnd/>
          </a:ln>
          <a:effectLst>
            <a:outerShdw blurRad="63500" sx="102000" sy="102000" algn="ctr" rotWithShape="0">
              <a:prstClr val="black">
                <a:alpha val="40000"/>
              </a:prstClr>
            </a:outerShdw>
          </a:effectLst>
        </p:spPr>
      </p:pic>
      <p:pic>
        <p:nvPicPr>
          <p:cNvPr id="11267" name="Picture 3"/>
          <p:cNvPicPr>
            <a:picLocks noChangeAspect="1" noChangeArrowheads="1"/>
          </p:cNvPicPr>
          <p:nvPr/>
        </p:nvPicPr>
        <p:blipFill>
          <a:blip r:embed="rId4" cstate="print"/>
          <a:srcRect/>
          <a:stretch>
            <a:fillRect/>
          </a:stretch>
        </p:blipFill>
        <p:spPr bwMode="auto">
          <a:xfrm>
            <a:off x="476583" y="2492007"/>
            <a:ext cx="3092854" cy="1484570"/>
          </a:xfrm>
          <a:prstGeom prst="rect">
            <a:avLst/>
          </a:prstGeom>
          <a:noFill/>
          <a:ln w="12700">
            <a:solidFill>
              <a:schemeClr val="accent1"/>
            </a:solidFill>
            <a:miter lim="800000"/>
            <a:headEnd/>
            <a:tailEnd/>
          </a:ln>
          <a:effectLst>
            <a:outerShdw blurRad="63500" sx="102000" sy="102000" algn="ctr" rotWithShape="0">
              <a:prstClr val="black">
                <a:alpha val="40000"/>
              </a:prstClr>
            </a:outerShdw>
          </a:effectLst>
        </p:spPr>
      </p:pic>
      <p:sp>
        <p:nvSpPr>
          <p:cNvPr id="2" name="Title 1"/>
          <p:cNvSpPr>
            <a:spLocks noGrp="1"/>
          </p:cNvSpPr>
          <p:nvPr>
            <p:ph type="title"/>
          </p:nvPr>
        </p:nvSpPr>
        <p:spPr>
          <a:xfrm>
            <a:off x="287079" y="83460"/>
            <a:ext cx="8399721" cy="695858"/>
          </a:xfrm>
        </p:spPr>
        <p:txBody>
          <a:bodyPr>
            <a:normAutofit/>
          </a:bodyPr>
          <a:lstStyle/>
          <a:p>
            <a:r>
              <a:rPr lang="en-US" dirty="0" smtClean="0"/>
              <a:t>Select Vendor</a:t>
            </a:r>
            <a:endParaRPr lang="en-US" dirty="0"/>
          </a:p>
        </p:txBody>
      </p:sp>
      <p:sp>
        <p:nvSpPr>
          <p:cNvPr id="27" name="Rectangle 26"/>
          <p:cNvSpPr/>
          <p:nvPr/>
        </p:nvSpPr>
        <p:spPr>
          <a:xfrm>
            <a:off x="2743199" y="2711303"/>
            <a:ext cx="287080" cy="276446"/>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7899990" y="6097467"/>
            <a:ext cx="332299" cy="282068"/>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ular Callout 18"/>
          <p:cNvSpPr/>
          <p:nvPr/>
        </p:nvSpPr>
        <p:spPr>
          <a:xfrm>
            <a:off x="680483" y="935665"/>
            <a:ext cx="2381693" cy="1105785"/>
          </a:xfrm>
          <a:prstGeom prst="wedgeRectCallout">
            <a:avLst>
              <a:gd name="adj1" fmla="val 42182"/>
              <a:gd name="adj2" fmla="val 107023"/>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5. To search for the Desired Vendor, click the possible entries icon to the right</a:t>
            </a:r>
            <a:endParaRPr lang="en-US" sz="1600" dirty="0">
              <a:solidFill>
                <a:schemeClr val="tx1"/>
              </a:solidFill>
            </a:endParaRPr>
          </a:p>
        </p:txBody>
      </p:sp>
      <p:sp>
        <p:nvSpPr>
          <p:cNvPr id="11" name="TextBox 10"/>
          <p:cNvSpPr txBox="1"/>
          <p:nvPr/>
        </p:nvSpPr>
        <p:spPr>
          <a:xfrm>
            <a:off x="6879267" y="6581001"/>
            <a:ext cx="1868781" cy="276999"/>
          </a:xfrm>
          <a:prstGeom prst="rect">
            <a:avLst/>
          </a:prstGeom>
          <a:noFill/>
        </p:spPr>
        <p:txBody>
          <a:bodyPr wrap="none" rtlCol="0">
            <a:spAutoFit/>
          </a:bodyPr>
          <a:lstStyle/>
          <a:p>
            <a:r>
              <a:rPr lang="en-US" sz="1200" i="1" dirty="0" smtClean="0">
                <a:hlinkClick r:id="rId5" action="ppaction://hlinksldjump"/>
              </a:rPr>
              <a:t>Return to Table of Contents</a:t>
            </a:r>
            <a:endParaRPr lang="en-US" sz="1200" i="1" dirty="0"/>
          </a:p>
        </p:txBody>
      </p:sp>
      <p:sp>
        <p:nvSpPr>
          <p:cNvPr id="13" name="Slide Number Placeholder 12"/>
          <p:cNvSpPr>
            <a:spLocks noGrp="1"/>
          </p:cNvSpPr>
          <p:nvPr>
            <p:ph type="sldNum" sz="quarter" idx="12"/>
          </p:nvPr>
        </p:nvSpPr>
        <p:spPr/>
        <p:txBody>
          <a:bodyPr/>
          <a:lstStyle/>
          <a:p>
            <a:fld id="{289C75C3-8C51-4886-8E78-AD7572BAF07D}" type="slidenum">
              <a:rPr lang="en-US" smtClean="0"/>
              <a:pPr/>
              <a:t>30</a:t>
            </a:fld>
            <a:endParaRPr lang="en-US" dirty="0"/>
          </a:p>
        </p:txBody>
      </p:sp>
      <p:sp>
        <p:nvSpPr>
          <p:cNvPr id="15" name="Rectangle 14"/>
          <p:cNvSpPr/>
          <p:nvPr/>
        </p:nvSpPr>
        <p:spPr>
          <a:xfrm>
            <a:off x="3895060" y="2317898"/>
            <a:ext cx="2877879" cy="216196"/>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ular Callout 15"/>
          <p:cNvSpPr/>
          <p:nvPr/>
        </p:nvSpPr>
        <p:spPr>
          <a:xfrm>
            <a:off x="5603358" y="691116"/>
            <a:ext cx="2636875" cy="1073889"/>
          </a:xfrm>
          <a:prstGeom prst="wedgeRectCallout">
            <a:avLst>
              <a:gd name="adj1" fmla="val -46000"/>
              <a:gd name="adj2" fmla="val 95451"/>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6. Enter a portion of the vendor’s name into the Name box placing (*) on each end</a:t>
            </a:r>
            <a:endParaRPr lang="en-US" sz="1600" dirty="0">
              <a:solidFill>
                <a:schemeClr val="tx1"/>
              </a:solidFill>
            </a:endParaRPr>
          </a:p>
        </p:txBody>
      </p:sp>
      <p:sp>
        <p:nvSpPr>
          <p:cNvPr id="17" name="Rectangular Callout 16"/>
          <p:cNvSpPr/>
          <p:nvPr/>
        </p:nvSpPr>
        <p:spPr>
          <a:xfrm>
            <a:off x="6464595" y="4774019"/>
            <a:ext cx="1332064" cy="870463"/>
          </a:xfrm>
          <a:prstGeom prst="wedgeRectCallout">
            <a:avLst>
              <a:gd name="adj1" fmla="val 51754"/>
              <a:gd name="adj2" fmla="val 109040"/>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7. Click to conduct search</a:t>
            </a:r>
            <a:endParaRPr lang="en-US" sz="1600" dirty="0">
              <a:solidFill>
                <a:schemeClr val="tx1"/>
              </a:solidFill>
            </a:endParaRPr>
          </a:p>
        </p:txBody>
      </p:sp>
      <p:sp>
        <p:nvSpPr>
          <p:cNvPr id="18" name="Folded Corner 17"/>
          <p:cNvSpPr/>
          <p:nvPr/>
        </p:nvSpPr>
        <p:spPr>
          <a:xfrm>
            <a:off x="404037" y="4295554"/>
            <a:ext cx="3189769" cy="1552354"/>
          </a:xfrm>
          <a:prstGeom prst="foldedCorner">
            <a:avLst/>
          </a:prstGeom>
          <a:blipFill>
            <a:blip r:embed="rId6" cstate="print"/>
            <a:tile tx="0" ty="0" sx="100000" sy="100000" flip="none" algn="tl"/>
          </a:blip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smtClean="0">
              <a:solidFill>
                <a:schemeClr val="tx1"/>
              </a:solidFill>
            </a:endParaRPr>
          </a:p>
          <a:p>
            <a:pPr algn="ctr"/>
            <a:r>
              <a:rPr lang="en-US" b="1" dirty="0" smtClean="0">
                <a:solidFill>
                  <a:schemeClr val="tx1"/>
                </a:solidFill>
              </a:rPr>
              <a:t>TIP:</a:t>
            </a:r>
            <a:r>
              <a:rPr lang="en-US" dirty="0" smtClean="0">
                <a:solidFill>
                  <a:schemeClr val="tx1"/>
                </a:solidFill>
              </a:rPr>
              <a:t> If known the requisitioner can enter other search criteria (city, postal code, etc.) to refine searches and produce better results.</a:t>
            </a:r>
          </a:p>
          <a:p>
            <a:pPr algn="ctr"/>
            <a:endParaRPr lang="en-US" dirty="0" smtClean="0">
              <a:solidFill>
                <a:schemeClr val="tx1"/>
              </a:solidFill>
            </a:endParaRPr>
          </a:p>
        </p:txBody>
      </p:sp>
      <p:sp>
        <p:nvSpPr>
          <p:cNvPr id="20" name="Footer Placeholder 3"/>
          <p:cNvSpPr>
            <a:spLocks noGrp="1"/>
          </p:cNvSpPr>
          <p:nvPr>
            <p:ph type="ftr" sz="quarter" idx="11"/>
          </p:nvPr>
        </p:nvSpPr>
        <p:spPr>
          <a:xfrm>
            <a:off x="1837880" y="6472462"/>
            <a:ext cx="5468240" cy="365125"/>
          </a:xfrm>
        </p:spPr>
        <p:txBody>
          <a:bodyPr/>
          <a:lstStyle/>
          <a:p>
            <a:r>
              <a:rPr lang="en-US" dirty="0" smtClean="0"/>
              <a:t>SAP Requisition Training </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srcRect/>
          <a:stretch>
            <a:fillRect/>
          </a:stretch>
        </p:blipFill>
        <p:spPr bwMode="auto">
          <a:xfrm>
            <a:off x="478465" y="2259330"/>
            <a:ext cx="8190688" cy="2089387"/>
          </a:xfrm>
          <a:prstGeom prst="rect">
            <a:avLst/>
          </a:prstGeom>
          <a:noFill/>
          <a:ln w="12700">
            <a:solidFill>
              <a:schemeClr val="accent1"/>
            </a:solidFill>
            <a:miter lim="800000"/>
            <a:headEnd/>
            <a:tailEnd/>
          </a:ln>
          <a:effectLst>
            <a:outerShdw blurRad="63500" sx="102000" sy="102000" algn="ctr" rotWithShape="0">
              <a:prstClr val="black">
                <a:alpha val="40000"/>
              </a:prstClr>
            </a:outerShdw>
          </a:effectLst>
        </p:spPr>
      </p:pic>
      <p:sp>
        <p:nvSpPr>
          <p:cNvPr id="2" name="Title 1"/>
          <p:cNvSpPr>
            <a:spLocks noGrp="1"/>
          </p:cNvSpPr>
          <p:nvPr>
            <p:ph type="title"/>
          </p:nvPr>
        </p:nvSpPr>
        <p:spPr>
          <a:xfrm>
            <a:off x="287079" y="83460"/>
            <a:ext cx="8399721" cy="695858"/>
          </a:xfrm>
        </p:spPr>
        <p:txBody>
          <a:bodyPr>
            <a:normAutofit/>
          </a:bodyPr>
          <a:lstStyle/>
          <a:p>
            <a:r>
              <a:rPr lang="en-US" dirty="0" smtClean="0"/>
              <a:t>Select Vendor</a:t>
            </a:r>
            <a:endParaRPr lang="en-US" dirty="0"/>
          </a:p>
        </p:txBody>
      </p:sp>
      <p:sp>
        <p:nvSpPr>
          <p:cNvPr id="27" name="Rectangle 26"/>
          <p:cNvSpPr/>
          <p:nvPr/>
        </p:nvSpPr>
        <p:spPr>
          <a:xfrm>
            <a:off x="467830" y="3646969"/>
            <a:ext cx="5858541" cy="191385"/>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7581012" y="3641347"/>
            <a:ext cx="329611" cy="197007"/>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ular Callout 21"/>
          <p:cNvSpPr/>
          <p:nvPr/>
        </p:nvSpPr>
        <p:spPr>
          <a:xfrm>
            <a:off x="4210494" y="4646427"/>
            <a:ext cx="2955851" cy="1573619"/>
          </a:xfrm>
          <a:prstGeom prst="wedgeRectCallout">
            <a:avLst>
              <a:gd name="adj1" fmla="val 62781"/>
              <a:gd name="adj2" fmla="val -103901"/>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Note</a:t>
            </a:r>
            <a:r>
              <a:rPr lang="en-US" sz="1600" dirty="0" smtClean="0">
                <a:solidFill>
                  <a:schemeClr val="tx1"/>
                </a:solidFill>
              </a:rPr>
              <a:t>: Vendors for SAP requisitions must be identified with </a:t>
            </a:r>
            <a:r>
              <a:rPr lang="en-US" sz="1600" dirty="0" smtClean="0">
                <a:solidFill>
                  <a:schemeClr val="tx1"/>
                </a:solidFill>
              </a:rPr>
              <a:t>group </a:t>
            </a:r>
            <a:r>
              <a:rPr lang="en-US" sz="1600" dirty="0" smtClean="0">
                <a:solidFill>
                  <a:schemeClr val="tx1"/>
                </a:solidFill>
              </a:rPr>
              <a:t>ZPRO. If the vendor you need is listed with a different group, contact Purchasing for assistance. </a:t>
            </a:r>
            <a:endParaRPr lang="en-US" sz="1600" dirty="0">
              <a:solidFill>
                <a:schemeClr val="tx1"/>
              </a:solidFill>
            </a:endParaRPr>
          </a:p>
        </p:txBody>
      </p:sp>
      <p:sp>
        <p:nvSpPr>
          <p:cNvPr id="19" name="Rectangular Callout 18"/>
          <p:cNvSpPr/>
          <p:nvPr/>
        </p:nvSpPr>
        <p:spPr>
          <a:xfrm>
            <a:off x="1913861" y="1148316"/>
            <a:ext cx="2222204" cy="903768"/>
          </a:xfrm>
          <a:prstGeom prst="wedgeRectCallout">
            <a:avLst>
              <a:gd name="adj1" fmla="val -63825"/>
              <a:gd name="adj2" fmla="val 214722"/>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8. Locate the correct vendor and double click on the entry</a:t>
            </a:r>
          </a:p>
        </p:txBody>
      </p:sp>
      <p:sp>
        <p:nvSpPr>
          <p:cNvPr id="11" name="TextBox 10"/>
          <p:cNvSpPr txBox="1"/>
          <p:nvPr/>
        </p:nvSpPr>
        <p:spPr>
          <a:xfrm>
            <a:off x="6879267" y="6581001"/>
            <a:ext cx="1868781" cy="276999"/>
          </a:xfrm>
          <a:prstGeom prst="rect">
            <a:avLst/>
          </a:prstGeom>
          <a:noFill/>
        </p:spPr>
        <p:txBody>
          <a:bodyPr wrap="none" rtlCol="0">
            <a:spAutoFit/>
          </a:bodyPr>
          <a:lstStyle/>
          <a:p>
            <a:r>
              <a:rPr lang="en-US" sz="1200" i="1" dirty="0" smtClean="0">
                <a:hlinkClick r:id="rId4" action="ppaction://hlinksldjump"/>
              </a:rPr>
              <a:t>Return to Table of Contents</a:t>
            </a:r>
            <a:endParaRPr lang="en-US" sz="1200" i="1" dirty="0"/>
          </a:p>
        </p:txBody>
      </p:sp>
      <p:sp>
        <p:nvSpPr>
          <p:cNvPr id="13" name="Slide Number Placeholder 12"/>
          <p:cNvSpPr>
            <a:spLocks noGrp="1"/>
          </p:cNvSpPr>
          <p:nvPr>
            <p:ph type="sldNum" sz="quarter" idx="12"/>
          </p:nvPr>
        </p:nvSpPr>
        <p:spPr/>
        <p:txBody>
          <a:bodyPr/>
          <a:lstStyle/>
          <a:p>
            <a:fld id="{289C75C3-8C51-4886-8E78-AD7572BAF07D}" type="slidenum">
              <a:rPr lang="en-US" smtClean="0"/>
              <a:pPr/>
              <a:t>31</a:t>
            </a:fld>
            <a:endParaRPr lang="en-US" dirty="0"/>
          </a:p>
        </p:txBody>
      </p:sp>
      <p:sp>
        <p:nvSpPr>
          <p:cNvPr id="12" name="Footer Placeholder 3"/>
          <p:cNvSpPr>
            <a:spLocks noGrp="1"/>
          </p:cNvSpPr>
          <p:nvPr>
            <p:ph type="ftr" sz="quarter" idx="11"/>
          </p:nvPr>
        </p:nvSpPr>
        <p:spPr>
          <a:xfrm>
            <a:off x="1837880" y="6472462"/>
            <a:ext cx="5468240" cy="365125"/>
          </a:xfrm>
        </p:spPr>
        <p:txBody>
          <a:bodyPr/>
          <a:lstStyle/>
          <a:p>
            <a:r>
              <a:rPr lang="en-US" dirty="0" smtClean="0"/>
              <a:t>SAP Requisition Training </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print"/>
          <a:srcRect/>
          <a:stretch>
            <a:fillRect/>
          </a:stretch>
        </p:blipFill>
        <p:spPr bwMode="auto">
          <a:xfrm>
            <a:off x="279363" y="2638094"/>
            <a:ext cx="8462502" cy="1572399"/>
          </a:xfrm>
          <a:prstGeom prst="rect">
            <a:avLst/>
          </a:prstGeom>
          <a:noFill/>
          <a:ln w="12700">
            <a:solidFill>
              <a:schemeClr val="accent1"/>
            </a:solidFill>
            <a:miter lim="800000"/>
            <a:headEnd/>
            <a:tailEnd/>
          </a:ln>
          <a:effectLst>
            <a:outerShdw blurRad="63500" sx="102000" sy="102000" algn="ctr" rotWithShape="0">
              <a:prstClr val="black">
                <a:alpha val="40000"/>
              </a:prstClr>
            </a:outerShdw>
          </a:effectLst>
        </p:spPr>
      </p:pic>
      <p:sp>
        <p:nvSpPr>
          <p:cNvPr id="2" name="Title 1"/>
          <p:cNvSpPr>
            <a:spLocks noGrp="1"/>
          </p:cNvSpPr>
          <p:nvPr>
            <p:ph type="title"/>
          </p:nvPr>
        </p:nvSpPr>
        <p:spPr>
          <a:xfrm>
            <a:off x="287079" y="83460"/>
            <a:ext cx="8399721" cy="695858"/>
          </a:xfrm>
        </p:spPr>
        <p:txBody>
          <a:bodyPr>
            <a:normAutofit/>
          </a:bodyPr>
          <a:lstStyle/>
          <a:p>
            <a:r>
              <a:rPr lang="en-US" dirty="0" smtClean="0"/>
              <a:t>Complete Line Item Overview</a:t>
            </a:r>
            <a:endParaRPr lang="en-US" dirty="0"/>
          </a:p>
        </p:txBody>
      </p:sp>
      <p:sp>
        <p:nvSpPr>
          <p:cNvPr id="27" name="Rectangle 26"/>
          <p:cNvSpPr/>
          <p:nvPr/>
        </p:nvSpPr>
        <p:spPr>
          <a:xfrm>
            <a:off x="2488018" y="2870790"/>
            <a:ext cx="6220047" cy="382773"/>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ular Callout 21"/>
          <p:cNvSpPr/>
          <p:nvPr/>
        </p:nvSpPr>
        <p:spPr>
          <a:xfrm>
            <a:off x="3349255" y="1233377"/>
            <a:ext cx="1573618" cy="871870"/>
          </a:xfrm>
          <a:prstGeom prst="wedgeRectCallout">
            <a:avLst>
              <a:gd name="adj1" fmla="val 31449"/>
              <a:gd name="adj2" fmla="val 132484"/>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10. Enter short text description of item</a:t>
            </a:r>
            <a:endParaRPr lang="en-US" sz="1600" dirty="0">
              <a:solidFill>
                <a:schemeClr val="tx1"/>
              </a:solidFill>
            </a:endParaRPr>
          </a:p>
        </p:txBody>
      </p:sp>
      <p:sp>
        <p:nvSpPr>
          <p:cNvPr id="19" name="Rectangular Callout 18"/>
          <p:cNvSpPr/>
          <p:nvPr/>
        </p:nvSpPr>
        <p:spPr>
          <a:xfrm>
            <a:off x="1041990" y="978195"/>
            <a:ext cx="1871330" cy="893136"/>
          </a:xfrm>
          <a:prstGeom prst="wedgeRectCallout">
            <a:avLst>
              <a:gd name="adj1" fmla="val 42765"/>
              <a:gd name="adj2" fmla="val 150563"/>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9. Enter vendor catalog number from the quote</a:t>
            </a:r>
            <a:endParaRPr lang="en-US" sz="1600" dirty="0">
              <a:solidFill>
                <a:schemeClr val="tx1"/>
              </a:solidFill>
            </a:endParaRPr>
          </a:p>
        </p:txBody>
      </p:sp>
      <p:sp>
        <p:nvSpPr>
          <p:cNvPr id="11" name="TextBox 10"/>
          <p:cNvSpPr txBox="1"/>
          <p:nvPr/>
        </p:nvSpPr>
        <p:spPr>
          <a:xfrm>
            <a:off x="6879267" y="6581001"/>
            <a:ext cx="1868781" cy="276999"/>
          </a:xfrm>
          <a:prstGeom prst="rect">
            <a:avLst/>
          </a:prstGeom>
          <a:noFill/>
        </p:spPr>
        <p:txBody>
          <a:bodyPr wrap="none" rtlCol="0">
            <a:spAutoFit/>
          </a:bodyPr>
          <a:lstStyle/>
          <a:p>
            <a:r>
              <a:rPr lang="en-US" sz="1200" i="1" dirty="0" smtClean="0">
                <a:hlinkClick r:id="rId4" action="ppaction://hlinksldjump"/>
              </a:rPr>
              <a:t>Return to Table of Contents</a:t>
            </a:r>
            <a:endParaRPr lang="en-US" sz="1200" i="1" dirty="0"/>
          </a:p>
        </p:txBody>
      </p:sp>
      <p:sp>
        <p:nvSpPr>
          <p:cNvPr id="13" name="Slide Number Placeholder 12"/>
          <p:cNvSpPr>
            <a:spLocks noGrp="1"/>
          </p:cNvSpPr>
          <p:nvPr>
            <p:ph type="sldNum" sz="quarter" idx="12"/>
          </p:nvPr>
        </p:nvSpPr>
        <p:spPr/>
        <p:txBody>
          <a:bodyPr/>
          <a:lstStyle/>
          <a:p>
            <a:fld id="{289C75C3-8C51-4886-8E78-AD7572BAF07D}" type="slidenum">
              <a:rPr lang="en-US" smtClean="0"/>
              <a:pPr/>
              <a:t>32</a:t>
            </a:fld>
            <a:endParaRPr lang="en-US" dirty="0"/>
          </a:p>
        </p:txBody>
      </p:sp>
      <p:sp>
        <p:nvSpPr>
          <p:cNvPr id="12" name="Rectangular Callout 11"/>
          <p:cNvSpPr/>
          <p:nvPr/>
        </p:nvSpPr>
        <p:spPr>
          <a:xfrm>
            <a:off x="6149162" y="1403499"/>
            <a:ext cx="1729563" cy="861236"/>
          </a:xfrm>
          <a:prstGeom prst="wedgeRectCallout">
            <a:avLst>
              <a:gd name="adj1" fmla="val -59092"/>
              <a:gd name="adj2" fmla="val 112901"/>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11. Enter quantity, unit of measure, and price each</a:t>
            </a:r>
            <a:endParaRPr lang="en-US" sz="1600" dirty="0">
              <a:solidFill>
                <a:schemeClr val="tx1"/>
              </a:solidFill>
            </a:endParaRPr>
          </a:p>
        </p:txBody>
      </p:sp>
      <p:sp>
        <p:nvSpPr>
          <p:cNvPr id="15" name="Rectangular Callout 14"/>
          <p:cNvSpPr/>
          <p:nvPr/>
        </p:nvSpPr>
        <p:spPr>
          <a:xfrm>
            <a:off x="6432697" y="4359349"/>
            <a:ext cx="2062717" cy="1095153"/>
          </a:xfrm>
          <a:prstGeom prst="wedgeRectCallout">
            <a:avLst>
              <a:gd name="adj1" fmla="val 37411"/>
              <a:gd name="adj2" fmla="val -145438"/>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12. Enter the Required Delivery date. </a:t>
            </a:r>
          </a:p>
          <a:p>
            <a:pPr algn="ctr"/>
            <a:r>
              <a:rPr lang="en-US" sz="1600" dirty="0" smtClean="0">
                <a:solidFill>
                  <a:schemeClr val="tx1"/>
                </a:solidFill>
              </a:rPr>
              <a:t>Press Enter when complete. </a:t>
            </a:r>
            <a:endParaRPr lang="en-US" sz="1600" dirty="0">
              <a:solidFill>
                <a:schemeClr val="tx1"/>
              </a:solidFill>
            </a:endParaRPr>
          </a:p>
        </p:txBody>
      </p:sp>
      <p:sp>
        <p:nvSpPr>
          <p:cNvPr id="16" name="Footer Placeholder 3"/>
          <p:cNvSpPr>
            <a:spLocks noGrp="1"/>
          </p:cNvSpPr>
          <p:nvPr>
            <p:ph type="ftr" sz="quarter" idx="11"/>
          </p:nvPr>
        </p:nvSpPr>
        <p:spPr>
          <a:xfrm>
            <a:off x="1837880" y="6472462"/>
            <a:ext cx="5468240" cy="365125"/>
          </a:xfrm>
        </p:spPr>
        <p:txBody>
          <a:bodyPr/>
          <a:lstStyle/>
          <a:p>
            <a:r>
              <a:rPr lang="en-US" dirty="0" smtClean="0"/>
              <a:t>SAP Requisition Training </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p:cNvPicPr>
            <a:picLocks noChangeAspect="1" noChangeArrowheads="1"/>
          </p:cNvPicPr>
          <p:nvPr/>
        </p:nvPicPr>
        <p:blipFill>
          <a:blip r:embed="rId3" cstate="print"/>
          <a:srcRect/>
          <a:stretch>
            <a:fillRect/>
          </a:stretch>
        </p:blipFill>
        <p:spPr bwMode="auto">
          <a:xfrm>
            <a:off x="414670" y="3329602"/>
            <a:ext cx="8054237" cy="2702049"/>
          </a:xfrm>
          <a:prstGeom prst="rect">
            <a:avLst/>
          </a:prstGeom>
          <a:noFill/>
          <a:ln w="12700">
            <a:solidFill>
              <a:schemeClr val="accent1"/>
            </a:solidFill>
            <a:miter lim="800000"/>
            <a:headEnd/>
            <a:tailEnd/>
          </a:ln>
          <a:effectLst>
            <a:outerShdw blurRad="63500" sx="102000" sy="102000" algn="ctr" rotWithShape="0">
              <a:prstClr val="black">
                <a:alpha val="40000"/>
              </a:prstClr>
            </a:outerShdw>
          </a:effectLst>
        </p:spPr>
      </p:pic>
      <p:sp>
        <p:nvSpPr>
          <p:cNvPr id="2" name="Title 1"/>
          <p:cNvSpPr>
            <a:spLocks noGrp="1"/>
          </p:cNvSpPr>
          <p:nvPr>
            <p:ph type="title"/>
          </p:nvPr>
        </p:nvSpPr>
        <p:spPr>
          <a:xfrm>
            <a:off x="287079" y="83460"/>
            <a:ext cx="8399721" cy="695858"/>
          </a:xfrm>
        </p:spPr>
        <p:txBody>
          <a:bodyPr>
            <a:normAutofit/>
          </a:bodyPr>
          <a:lstStyle/>
          <a:p>
            <a:r>
              <a:rPr lang="en-US" dirty="0" smtClean="0"/>
              <a:t>Details – Set Account Assignment</a:t>
            </a:r>
            <a:endParaRPr lang="en-US" dirty="0"/>
          </a:p>
        </p:txBody>
      </p:sp>
      <p:sp>
        <p:nvSpPr>
          <p:cNvPr id="20" name="Rectangle 19"/>
          <p:cNvSpPr/>
          <p:nvPr/>
        </p:nvSpPr>
        <p:spPr>
          <a:xfrm>
            <a:off x="508000" y="715720"/>
            <a:ext cx="8069943" cy="646331"/>
          </a:xfrm>
          <a:prstGeom prst="rect">
            <a:avLst/>
          </a:prstGeom>
          <a:solidFill>
            <a:schemeClr val="tx2">
              <a:lumMod val="60000"/>
              <a:lumOff val="40000"/>
            </a:schemeClr>
          </a:solidFill>
          <a:ln>
            <a:solidFill>
              <a:schemeClr val="tx1"/>
            </a:solidFill>
          </a:ln>
          <a:effectLst>
            <a:outerShdw blurRad="63500" sx="102000" sy="102000" algn="ctr"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There are three tabs within the Item Details section to complete: </a:t>
            </a:r>
          </a:p>
          <a:p>
            <a:pPr algn="ctr"/>
            <a:r>
              <a:rPr lang="en-US" b="1" dirty="0" smtClean="0">
                <a:effectLst>
                  <a:outerShdw blurRad="38100" dist="38100" dir="2700000" algn="tl">
                    <a:srgbClr val="000000">
                      <a:alpha val="43137"/>
                    </a:srgbClr>
                  </a:outerShdw>
                </a:effectLst>
              </a:rPr>
              <a:t>Account Assignment , Texts, and Delivery Address.</a:t>
            </a:r>
            <a:endParaRPr lang="en-US" b="1" dirty="0">
              <a:effectLst>
                <a:outerShdw blurRad="38100" dist="38100" dir="2700000" algn="tl">
                  <a:srgbClr val="000000">
                    <a:alpha val="43137"/>
                  </a:srgbClr>
                </a:outerShdw>
              </a:effectLst>
            </a:endParaRPr>
          </a:p>
        </p:txBody>
      </p:sp>
      <p:sp>
        <p:nvSpPr>
          <p:cNvPr id="27" name="Rectangle 26"/>
          <p:cNvSpPr/>
          <p:nvPr/>
        </p:nvSpPr>
        <p:spPr>
          <a:xfrm>
            <a:off x="542259" y="4316820"/>
            <a:ext cx="1679945" cy="212650"/>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ular Callout 21"/>
          <p:cNvSpPr/>
          <p:nvPr/>
        </p:nvSpPr>
        <p:spPr>
          <a:xfrm>
            <a:off x="4210495" y="5007936"/>
            <a:ext cx="2955850" cy="1446027"/>
          </a:xfrm>
          <a:prstGeom prst="wedgeRectCallout">
            <a:avLst>
              <a:gd name="adj1" fmla="val -114232"/>
              <a:gd name="adj2" fmla="val -36259"/>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Optional</a:t>
            </a:r>
            <a:r>
              <a:rPr lang="en-US" sz="1600" dirty="0" smtClean="0">
                <a:solidFill>
                  <a:schemeClr val="tx1"/>
                </a:solidFill>
              </a:rPr>
              <a:t>: Some departments use a statistical internal order number for additional accounting controls. If applicable, it is entered in the Order blank. </a:t>
            </a:r>
            <a:endParaRPr lang="en-US" sz="1600" dirty="0">
              <a:solidFill>
                <a:schemeClr val="tx1"/>
              </a:solidFill>
            </a:endParaRPr>
          </a:p>
        </p:txBody>
      </p:sp>
      <p:sp>
        <p:nvSpPr>
          <p:cNvPr id="19" name="Rectangular Callout 18"/>
          <p:cNvSpPr/>
          <p:nvPr/>
        </p:nvSpPr>
        <p:spPr>
          <a:xfrm>
            <a:off x="1456660" y="1605518"/>
            <a:ext cx="3179136" cy="1446028"/>
          </a:xfrm>
          <a:prstGeom prst="wedgeRectCallout">
            <a:avLst>
              <a:gd name="adj1" fmla="val -27386"/>
              <a:gd name="adj2" fmla="val 133725"/>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13. Complete Account Assignment tab. Enter the GL Account and Cost Center or WBS Element number and press Enter. The other fields will populate automatically. </a:t>
            </a:r>
            <a:endParaRPr lang="en-US" sz="1600" dirty="0">
              <a:solidFill>
                <a:schemeClr val="tx1"/>
              </a:solidFill>
            </a:endParaRPr>
          </a:p>
        </p:txBody>
      </p:sp>
      <p:sp>
        <p:nvSpPr>
          <p:cNvPr id="11" name="TextBox 10"/>
          <p:cNvSpPr txBox="1"/>
          <p:nvPr/>
        </p:nvSpPr>
        <p:spPr>
          <a:xfrm>
            <a:off x="6879267" y="6581001"/>
            <a:ext cx="1868781" cy="276999"/>
          </a:xfrm>
          <a:prstGeom prst="rect">
            <a:avLst/>
          </a:prstGeom>
          <a:noFill/>
        </p:spPr>
        <p:txBody>
          <a:bodyPr wrap="none" rtlCol="0">
            <a:spAutoFit/>
          </a:bodyPr>
          <a:lstStyle/>
          <a:p>
            <a:r>
              <a:rPr lang="en-US" sz="1200" i="1" dirty="0" smtClean="0">
                <a:hlinkClick r:id="rId4" action="ppaction://hlinksldjump"/>
              </a:rPr>
              <a:t>Return to Table of Contents</a:t>
            </a:r>
            <a:endParaRPr lang="en-US" sz="1200" i="1" dirty="0"/>
          </a:p>
        </p:txBody>
      </p:sp>
      <p:sp>
        <p:nvSpPr>
          <p:cNvPr id="13" name="Slide Number Placeholder 12"/>
          <p:cNvSpPr>
            <a:spLocks noGrp="1"/>
          </p:cNvSpPr>
          <p:nvPr>
            <p:ph type="sldNum" sz="quarter" idx="12"/>
          </p:nvPr>
        </p:nvSpPr>
        <p:spPr/>
        <p:txBody>
          <a:bodyPr/>
          <a:lstStyle/>
          <a:p>
            <a:fld id="{289C75C3-8C51-4886-8E78-AD7572BAF07D}" type="slidenum">
              <a:rPr lang="en-US" smtClean="0"/>
              <a:pPr/>
              <a:t>33</a:t>
            </a:fld>
            <a:endParaRPr lang="en-US" dirty="0"/>
          </a:p>
        </p:txBody>
      </p:sp>
      <p:sp>
        <p:nvSpPr>
          <p:cNvPr id="15" name="Rectangle 14"/>
          <p:cNvSpPr/>
          <p:nvPr/>
        </p:nvSpPr>
        <p:spPr>
          <a:xfrm>
            <a:off x="545804" y="4883890"/>
            <a:ext cx="1825257" cy="198473"/>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olded Corner 13"/>
          <p:cNvSpPr/>
          <p:nvPr/>
        </p:nvSpPr>
        <p:spPr>
          <a:xfrm>
            <a:off x="5178056" y="1477924"/>
            <a:ext cx="3391785" cy="1584251"/>
          </a:xfrm>
          <a:prstGeom prst="foldedCorner">
            <a:avLst>
              <a:gd name="adj" fmla="val 22301"/>
            </a:avLst>
          </a:prstGeom>
          <a:blipFill>
            <a:blip r:embed="rId5" cstate="print"/>
            <a:tile tx="0" ty="0" sx="100000" sy="100000" flip="none" algn="tl"/>
          </a:blip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chemeClr val="tx1"/>
              </a:solidFill>
            </a:endParaRPr>
          </a:p>
          <a:p>
            <a:pPr algn="ctr"/>
            <a:r>
              <a:rPr lang="en-US" b="1" dirty="0" smtClean="0">
                <a:solidFill>
                  <a:schemeClr val="tx1"/>
                </a:solidFill>
              </a:rPr>
              <a:t>TIP:</a:t>
            </a:r>
            <a:r>
              <a:rPr lang="en-US" dirty="0" smtClean="0">
                <a:solidFill>
                  <a:schemeClr val="tx1"/>
                </a:solidFill>
              </a:rPr>
              <a:t> The General Ledger (GL) Account is an accounting component that relates to the description of the goods or services purchased. </a:t>
            </a:r>
          </a:p>
        </p:txBody>
      </p:sp>
      <p:sp>
        <p:nvSpPr>
          <p:cNvPr id="16" name="Footer Placeholder 3"/>
          <p:cNvSpPr>
            <a:spLocks noGrp="1"/>
          </p:cNvSpPr>
          <p:nvPr>
            <p:ph type="ftr" sz="quarter" idx="11"/>
          </p:nvPr>
        </p:nvSpPr>
        <p:spPr>
          <a:xfrm>
            <a:off x="1837880" y="6472462"/>
            <a:ext cx="5468240" cy="365125"/>
          </a:xfrm>
        </p:spPr>
        <p:txBody>
          <a:bodyPr/>
          <a:lstStyle/>
          <a:p>
            <a:r>
              <a:rPr lang="en-US" dirty="0" smtClean="0"/>
              <a:t>SAP Requisition Training </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srcRect/>
          <a:stretch>
            <a:fillRect/>
          </a:stretch>
        </p:blipFill>
        <p:spPr bwMode="auto">
          <a:xfrm>
            <a:off x="404038" y="2613713"/>
            <a:ext cx="7910587" cy="1872561"/>
          </a:xfrm>
          <a:prstGeom prst="rect">
            <a:avLst/>
          </a:prstGeom>
          <a:noFill/>
          <a:ln w="12700">
            <a:solidFill>
              <a:schemeClr val="accent1"/>
            </a:solidFill>
            <a:miter lim="800000"/>
            <a:headEnd/>
            <a:tailEnd/>
          </a:ln>
          <a:effectLst>
            <a:outerShdw blurRad="63500" sx="102000" sy="102000" algn="ctr" rotWithShape="0">
              <a:prstClr val="black">
                <a:alpha val="40000"/>
              </a:prstClr>
            </a:outerShdw>
          </a:effectLst>
        </p:spPr>
      </p:pic>
      <p:sp>
        <p:nvSpPr>
          <p:cNvPr id="2" name="Title 1"/>
          <p:cNvSpPr>
            <a:spLocks noGrp="1"/>
          </p:cNvSpPr>
          <p:nvPr>
            <p:ph type="title"/>
          </p:nvPr>
        </p:nvSpPr>
        <p:spPr>
          <a:xfrm>
            <a:off x="287079" y="83460"/>
            <a:ext cx="8399721" cy="695858"/>
          </a:xfrm>
        </p:spPr>
        <p:txBody>
          <a:bodyPr>
            <a:normAutofit/>
          </a:bodyPr>
          <a:lstStyle/>
          <a:p>
            <a:r>
              <a:rPr lang="en-US" dirty="0" smtClean="0"/>
              <a:t>Details – Text Notes</a:t>
            </a:r>
            <a:endParaRPr lang="en-US" dirty="0"/>
          </a:p>
        </p:txBody>
      </p:sp>
      <p:sp>
        <p:nvSpPr>
          <p:cNvPr id="27" name="Rectangle 26"/>
          <p:cNvSpPr/>
          <p:nvPr/>
        </p:nvSpPr>
        <p:spPr>
          <a:xfrm>
            <a:off x="6709146" y="2775097"/>
            <a:ext cx="733646" cy="265814"/>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2105246" y="3162880"/>
            <a:ext cx="4816550" cy="1132673"/>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ular Callout 18"/>
          <p:cNvSpPr/>
          <p:nvPr/>
        </p:nvSpPr>
        <p:spPr>
          <a:xfrm>
            <a:off x="3285460" y="850605"/>
            <a:ext cx="2711303" cy="1329069"/>
          </a:xfrm>
          <a:prstGeom prst="wedgeRectCallout">
            <a:avLst>
              <a:gd name="adj1" fmla="val 79891"/>
              <a:gd name="adj2" fmla="val 91449"/>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14. If applicable enter text notes regarding the line item. This may include additional specs, etc. identified with the </a:t>
            </a:r>
            <a:r>
              <a:rPr lang="en-US" sz="1600" b="1" i="1" dirty="0" smtClean="0">
                <a:solidFill>
                  <a:schemeClr val="tx1"/>
                </a:solidFill>
              </a:rPr>
              <a:t>line item</a:t>
            </a:r>
            <a:r>
              <a:rPr lang="en-US" sz="1600" dirty="0" smtClean="0">
                <a:solidFill>
                  <a:schemeClr val="tx1"/>
                </a:solidFill>
              </a:rPr>
              <a:t>. </a:t>
            </a:r>
            <a:endParaRPr lang="en-US" sz="1600" dirty="0">
              <a:solidFill>
                <a:schemeClr val="tx1"/>
              </a:solidFill>
            </a:endParaRPr>
          </a:p>
        </p:txBody>
      </p:sp>
      <p:sp>
        <p:nvSpPr>
          <p:cNvPr id="11" name="TextBox 10"/>
          <p:cNvSpPr txBox="1"/>
          <p:nvPr/>
        </p:nvSpPr>
        <p:spPr>
          <a:xfrm>
            <a:off x="6879267" y="6581001"/>
            <a:ext cx="1868781" cy="276999"/>
          </a:xfrm>
          <a:prstGeom prst="rect">
            <a:avLst/>
          </a:prstGeom>
          <a:noFill/>
        </p:spPr>
        <p:txBody>
          <a:bodyPr wrap="none" rtlCol="0">
            <a:spAutoFit/>
          </a:bodyPr>
          <a:lstStyle/>
          <a:p>
            <a:r>
              <a:rPr lang="en-US" sz="1200" i="1" dirty="0" smtClean="0">
                <a:hlinkClick r:id="rId4" action="ppaction://hlinksldjump"/>
              </a:rPr>
              <a:t>Return to Table of Contents</a:t>
            </a:r>
            <a:endParaRPr lang="en-US" sz="1200" i="1" dirty="0"/>
          </a:p>
        </p:txBody>
      </p:sp>
      <p:sp>
        <p:nvSpPr>
          <p:cNvPr id="13" name="Slide Number Placeholder 12"/>
          <p:cNvSpPr>
            <a:spLocks noGrp="1"/>
          </p:cNvSpPr>
          <p:nvPr>
            <p:ph type="sldNum" sz="quarter" idx="12"/>
          </p:nvPr>
        </p:nvSpPr>
        <p:spPr/>
        <p:txBody>
          <a:bodyPr/>
          <a:lstStyle/>
          <a:p>
            <a:fld id="{289C75C3-8C51-4886-8E78-AD7572BAF07D}" type="slidenum">
              <a:rPr lang="en-US" smtClean="0"/>
              <a:pPr/>
              <a:t>34</a:t>
            </a:fld>
            <a:endParaRPr lang="en-US" dirty="0"/>
          </a:p>
        </p:txBody>
      </p:sp>
      <p:sp>
        <p:nvSpPr>
          <p:cNvPr id="10" name="Folded Corner 9"/>
          <p:cNvSpPr/>
          <p:nvPr/>
        </p:nvSpPr>
        <p:spPr>
          <a:xfrm>
            <a:off x="2775096" y="4752754"/>
            <a:ext cx="3466215" cy="1371600"/>
          </a:xfrm>
          <a:prstGeom prst="foldedCorner">
            <a:avLst>
              <a:gd name="adj" fmla="val 18993"/>
            </a:avLst>
          </a:prstGeom>
          <a:blipFill>
            <a:blip r:embed="rId5" cstate="print"/>
            <a:tile tx="0" ty="0" sx="100000" sy="100000" flip="none" algn="tl"/>
          </a:blip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sz="1200" dirty="0" smtClean="0">
              <a:solidFill>
                <a:schemeClr val="tx1"/>
              </a:solidFill>
            </a:endParaRPr>
          </a:p>
          <a:p>
            <a:pPr algn="ctr"/>
            <a:r>
              <a:rPr lang="en-US" b="1" dirty="0" smtClean="0">
                <a:solidFill>
                  <a:schemeClr val="tx1"/>
                </a:solidFill>
              </a:rPr>
              <a:t>Note:</a:t>
            </a:r>
            <a:r>
              <a:rPr lang="en-US" dirty="0" smtClean="0">
                <a:solidFill>
                  <a:schemeClr val="tx1"/>
                </a:solidFill>
              </a:rPr>
              <a:t> While header notes will not print on the purchase order, text notes at the Line Item Details level </a:t>
            </a:r>
            <a:r>
              <a:rPr lang="en-US" b="1" i="1" dirty="0" smtClean="0">
                <a:solidFill>
                  <a:schemeClr val="tx1"/>
                </a:solidFill>
              </a:rPr>
              <a:t>will print </a:t>
            </a:r>
            <a:r>
              <a:rPr lang="en-US" dirty="0" smtClean="0">
                <a:solidFill>
                  <a:schemeClr val="tx1"/>
                </a:solidFill>
              </a:rPr>
              <a:t>on the purchase order.</a:t>
            </a:r>
          </a:p>
          <a:p>
            <a:pPr algn="ctr"/>
            <a:endParaRPr lang="en-US" dirty="0" smtClean="0">
              <a:solidFill>
                <a:schemeClr val="tx1"/>
              </a:solidFill>
            </a:endParaRPr>
          </a:p>
        </p:txBody>
      </p:sp>
      <p:sp>
        <p:nvSpPr>
          <p:cNvPr id="14" name="Footer Placeholder 3"/>
          <p:cNvSpPr>
            <a:spLocks noGrp="1"/>
          </p:cNvSpPr>
          <p:nvPr>
            <p:ph type="ftr" sz="quarter" idx="11"/>
          </p:nvPr>
        </p:nvSpPr>
        <p:spPr>
          <a:xfrm>
            <a:off x="1837880" y="6472462"/>
            <a:ext cx="5468240" cy="365125"/>
          </a:xfrm>
        </p:spPr>
        <p:txBody>
          <a:bodyPr/>
          <a:lstStyle/>
          <a:p>
            <a:r>
              <a:rPr lang="en-US" dirty="0" smtClean="0"/>
              <a:t>SAP Requisition Training </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p:cNvPicPr>
            <a:picLocks noChangeAspect="1" noChangeArrowheads="1"/>
          </p:cNvPicPr>
          <p:nvPr/>
        </p:nvPicPr>
        <p:blipFill>
          <a:blip r:embed="rId3" cstate="print"/>
          <a:srcRect/>
          <a:stretch>
            <a:fillRect/>
          </a:stretch>
        </p:blipFill>
        <p:spPr bwMode="auto">
          <a:xfrm>
            <a:off x="3844005" y="3394223"/>
            <a:ext cx="4640778" cy="3003300"/>
          </a:xfrm>
          <a:prstGeom prst="rect">
            <a:avLst/>
          </a:prstGeom>
          <a:noFill/>
          <a:ln w="12700">
            <a:solidFill>
              <a:schemeClr val="accent1"/>
            </a:solidFill>
            <a:miter lim="800000"/>
            <a:headEnd/>
            <a:tailEnd/>
          </a:ln>
          <a:effectLst>
            <a:outerShdw blurRad="63500" sx="102000" sy="102000" algn="ctr" rotWithShape="0">
              <a:prstClr val="black">
                <a:alpha val="40000"/>
              </a:prstClr>
            </a:outerShdw>
          </a:effectLst>
        </p:spPr>
      </p:pic>
      <p:pic>
        <p:nvPicPr>
          <p:cNvPr id="17410" name="Picture 2"/>
          <p:cNvPicPr>
            <a:picLocks noChangeAspect="1" noChangeArrowheads="1"/>
          </p:cNvPicPr>
          <p:nvPr/>
        </p:nvPicPr>
        <p:blipFill>
          <a:blip r:embed="rId4" cstate="print"/>
          <a:srcRect l="19475"/>
          <a:stretch>
            <a:fillRect/>
          </a:stretch>
        </p:blipFill>
        <p:spPr bwMode="auto">
          <a:xfrm>
            <a:off x="395305" y="2634216"/>
            <a:ext cx="3315458" cy="1803885"/>
          </a:xfrm>
          <a:prstGeom prst="rect">
            <a:avLst/>
          </a:prstGeom>
          <a:noFill/>
          <a:ln w="12700">
            <a:solidFill>
              <a:schemeClr val="accent1"/>
            </a:solidFill>
            <a:miter lim="800000"/>
            <a:headEnd/>
            <a:tailEnd/>
          </a:ln>
          <a:effectLst>
            <a:outerShdw blurRad="63500" sx="102000" sy="102000" algn="ctr" rotWithShape="0">
              <a:prstClr val="black">
                <a:alpha val="40000"/>
              </a:prstClr>
            </a:outerShdw>
          </a:effectLst>
        </p:spPr>
      </p:pic>
      <p:sp>
        <p:nvSpPr>
          <p:cNvPr id="2" name="Title 1"/>
          <p:cNvSpPr>
            <a:spLocks noGrp="1"/>
          </p:cNvSpPr>
          <p:nvPr>
            <p:ph type="title"/>
          </p:nvPr>
        </p:nvSpPr>
        <p:spPr>
          <a:xfrm>
            <a:off x="287079" y="83460"/>
            <a:ext cx="8399721" cy="695858"/>
          </a:xfrm>
        </p:spPr>
        <p:txBody>
          <a:bodyPr>
            <a:normAutofit/>
          </a:bodyPr>
          <a:lstStyle/>
          <a:p>
            <a:r>
              <a:rPr lang="en-US" dirty="0" smtClean="0"/>
              <a:t>Details – Delivery Address</a:t>
            </a:r>
            <a:endParaRPr lang="en-US" dirty="0"/>
          </a:p>
        </p:txBody>
      </p:sp>
      <p:sp>
        <p:nvSpPr>
          <p:cNvPr id="20" name="Rectangle 19"/>
          <p:cNvSpPr/>
          <p:nvPr/>
        </p:nvSpPr>
        <p:spPr>
          <a:xfrm>
            <a:off x="508000" y="715720"/>
            <a:ext cx="8069943" cy="646331"/>
          </a:xfrm>
          <a:prstGeom prst="rect">
            <a:avLst/>
          </a:prstGeom>
          <a:solidFill>
            <a:schemeClr val="tx2">
              <a:lumMod val="60000"/>
              <a:lumOff val="40000"/>
            </a:schemeClr>
          </a:solidFill>
          <a:ln>
            <a:solidFill>
              <a:schemeClr val="tx1"/>
            </a:solidFill>
          </a:ln>
          <a:effectLst>
            <a:outerShdw blurRad="63500" sx="102000" sy="102000" algn="ctr"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Delivery address is entered next. Many campus delivery addresses are </a:t>
            </a:r>
          </a:p>
          <a:p>
            <a:pPr algn="ctr"/>
            <a:r>
              <a:rPr lang="en-US" b="1" dirty="0" smtClean="0">
                <a:effectLst>
                  <a:outerShdw blurRad="38100" dist="38100" dir="2700000" algn="tl">
                    <a:srgbClr val="000000">
                      <a:alpha val="43137"/>
                    </a:srgbClr>
                  </a:outerShdw>
                </a:effectLst>
              </a:rPr>
              <a:t>listed in a database.</a:t>
            </a:r>
            <a:endParaRPr lang="en-US" b="1" dirty="0">
              <a:effectLst>
                <a:outerShdw blurRad="38100" dist="38100" dir="2700000" algn="tl">
                  <a:srgbClr val="000000">
                    <a:alpha val="43137"/>
                  </a:srgbClr>
                </a:outerShdw>
              </a:effectLst>
            </a:endParaRPr>
          </a:p>
        </p:txBody>
      </p:sp>
      <p:sp>
        <p:nvSpPr>
          <p:cNvPr id="27" name="Rectangle 26"/>
          <p:cNvSpPr/>
          <p:nvPr/>
        </p:nvSpPr>
        <p:spPr>
          <a:xfrm>
            <a:off x="2488019" y="2658139"/>
            <a:ext cx="1201480" cy="265814"/>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3902148" y="3848986"/>
            <a:ext cx="2913322" cy="244549"/>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ular Callout 21"/>
          <p:cNvSpPr/>
          <p:nvPr/>
        </p:nvSpPr>
        <p:spPr>
          <a:xfrm>
            <a:off x="3987209" y="1956391"/>
            <a:ext cx="1877871" cy="1190847"/>
          </a:xfrm>
          <a:prstGeom prst="wedgeRectCallout">
            <a:avLst>
              <a:gd name="adj1" fmla="val 45381"/>
              <a:gd name="adj2" fmla="val 108020"/>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16. Enter keyword related to delivery address name with (*) on each end</a:t>
            </a:r>
            <a:endParaRPr lang="en-US" sz="1600" dirty="0">
              <a:solidFill>
                <a:schemeClr val="tx1"/>
              </a:solidFill>
            </a:endParaRPr>
          </a:p>
        </p:txBody>
      </p:sp>
      <p:sp>
        <p:nvSpPr>
          <p:cNvPr id="19" name="Rectangular Callout 18"/>
          <p:cNvSpPr/>
          <p:nvPr/>
        </p:nvSpPr>
        <p:spPr>
          <a:xfrm>
            <a:off x="372141" y="1467293"/>
            <a:ext cx="1924493" cy="999460"/>
          </a:xfrm>
          <a:prstGeom prst="wedgeRectCallout">
            <a:avLst>
              <a:gd name="adj1" fmla="val 40102"/>
              <a:gd name="adj2" fmla="val 164833"/>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15. Click the Possible Entries icon on the Delivery Address tab</a:t>
            </a:r>
            <a:endParaRPr lang="en-US" sz="1600" dirty="0">
              <a:solidFill>
                <a:schemeClr val="tx1"/>
              </a:solidFill>
            </a:endParaRPr>
          </a:p>
        </p:txBody>
      </p:sp>
      <p:sp>
        <p:nvSpPr>
          <p:cNvPr id="11" name="TextBox 10"/>
          <p:cNvSpPr txBox="1"/>
          <p:nvPr/>
        </p:nvSpPr>
        <p:spPr>
          <a:xfrm>
            <a:off x="6879267" y="6581001"/>
            <a:ext cx="1868781" cy="276999"/>
          </a:xfrm>
          <a:prstGeom prst="rect">
            <a:avLst/>
          </a:prstGeom>
          <a:noFill/>
        </p:spPr>
        <p:txBody>
          <a:bodyPr wrap="none" rtlCol="0">
            <a:spAutoFit/>
          </a:bodyPr>
          <a:lstStyle/>
          <a:p>
            <a:r>
              <a:rPr lang="en-US" sz="1200" i="1" dirty="0" smtClean="0">
                <a:hlinkClick r:id="rId5" action="ppaction://hlinksldjump"/>
              </a:rPr>
              <a:t>Return to Table of Contents</a:t>
            </a:r>
            <a:endParaRPr lang="en-US" sz="1200" i="1" dirty="0"/>
          </a:p>
        </p:txBody>
      </p:sp>
      <p:sp>
        <p:nvSpPr>
          <p:cNvPr id="13" name="Slide Number Placeholder 12"/>
          <p:cNvSpPr>
            <a:spLocks noGrp="1"/>
          </p:cNvSpPr>
          <p:nvPr>
            <p:ph type="sldNum" sz="quarter" idx="12"/>
          </p:nvPr>
        </p:nvSpPr>
        <p:spPr/>
        <p:txBody>
          <a:bodyPr/>
          <a:lstStyle/>
          <a:p>
            <a:fld id="{289C75C3-8C51-4886-8E78-AD7572BAF07D}" type="slidenum">
              <a:rPr lang="en-US" smtClean="0"/>
              <a:pPr/>
              <a:t>35</a:t>
            </a:fld>
            <a:endParaRPr lang="en-US" dirty="0"/>
          </a:p>
        </p:txBody>
      </p:sp>
      <p:sp>
        <p:nvSpPr>
          <p:cNvPr id="12" name="Rectangular Callout 11"/>
          <p:cNvSpPr/>
          <p:nvPr/>
        </p:nvSpPr>
        <p:spPr>
          <a:xfrm>
            <a:off x="6315741" y="5050465"/>
            <a:ext cx="1095154" cy="616687"/>
          </a:xfrm>
          <a:prstGeom prst="wedgeRectCallout">
            <a:avLst>
              <a:gd name="adj1" fmla="val 76674"/>
              <a:gd name="adj2" fmla="val 119101"/>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17. Click OK</a:t>
            </a:r>
            <a:endParaRPr lang="en-US" sz="1600" dirty="0">
              <a:solidFill>
                <a:schemeClr val="tx1"/>
              </a:solidFill>
            </a:endParaRPr>
          </a:p>
        </p:txBody>
      </p:sp>
      <p:sp>
        <p:nvSpPr>
          <p:cNvPr id="14" name="Rectangle 13"/>
          <p:cNvSpPr/>
          <p:nvPr/>
        </p:nvSpPr>
        <p:spPr>
          <a:xfrm>
            <a:off x="7786576" y="6021574"/>
            <a:ext cx="315433" cy="283534"/>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1959934" y="3724940"/>
            <a:ext cx="251638" cy="251637"/>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ooter Placeholder 3"/>
          <p:cNvSpPr>
            <a:spLocks noGrp="1"/>
          </p:cNvSpPr>
          <p:nvPr>
            <p:ph type="ftr" sz="quarter" idx="11"/>
          </p:nvPr>
        </p:nvSpPr>
        <p:spPr>
          <a:xfrm>
            <a:off x="1837880" y="6472462"/>
            <a:ext cx="5468240" cy="365125"/>
          </a:xfrm>
        </p:spPr>
        <p:txBody>
          <a:bodyPr/>
          <a:lstStyle/>
          <a:p>
            <a:r>
              <a:rPr lang="en-US" dirty="0" smtClean="0"/>
              <a:t>SAP Requisition Training </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cstate="print"/>
          <a:srcRect t="13965"/>
          <a:stretch>
            <a:fillRect/>
          </a:stretch>
        </p:blipFill>
        <p:spPr bwMode="auto">
          <a:xfrm>
            <a:off x="437154" y="1049733"/>
            <a:ext cx="5781675" cy="2253560"/>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1026" name="Picture 2"/>
          <p:cNvPicPr>
            <a:picLocks noChangeAspect="1" noChangeArrowheads="1"/>
          </p:cNvPicPr>
          <p:nvPr/>
        </p:nvPicPr>
        <p:blipFill>
          <a:blip r:embed="rId4" cstate="print"/>
          <a:srcRect/>
          <a:stretch>
            <a:fillRect/>
          </a:stretch>
        </p:blipFill>
        <p:spPr bwMode="auto">
          <a:xfrm>
            <a:off x="893136" y="4399123"/>
            <a:ext cx="6840464" cy="2012312"/>
          </a:xfrm>
          <a:prstGeom prst="rect">
            <a:avLst/>
          </a:prstGeom>
          <a:noFill/>
          <a:ln w="12700">
            <a:solidFill>
              <a:schemeClr val="accent1"/>
            </a:solidFill>
            <a:miter lim="800000"/>
            <a:headEnd/>
            <a:tailEnd/>
          </a:ln>
          <a:effectLst>
            <a:outerShdw blurRad="63500" sx="102000" sy="102000" algn="ctr" rotWithShape="0">
              <a:prstClr val="black">
                <a:alpha val="40000"/>
              </a:prstClr>
            </a:outerShdw>
          </a:effectLst>
        </p:spPr>
      </p:pic>
      <p:sp>
        <p:nvSpPr>
          <p:cNvPr id="2" name="Title 1"/>
          <p:cNvSpPr>
            <a:spLocks noGrp="1"/>
          </p:cNvSpPr>
          <p:nvPr>
            <p:ph type="title"/>
          </p:nvPr>
        </p:nvSpPr>
        <p:spPr>
          <a:xfrm>
            <a:off x="287079" y="83460"/>
            <a:ext cx="8399721" cy="695858"/>
          </a:xfrm>
        </p:spPr>
        <p:txBody>
          <a:bodyPr>
            <a:normAutofit/>
          </a:bodyPr>
          <a:lstStyle/>
          <a:p>
            <a:r>
              <a:rPr lang="en-US" dirty="0" smtClean="0"/>
              <a:t>Details – Delivery Address</a:t>
            </a:r>
            <a:endParaRPr lang="en-US" dirty="0"/>
          </a:p>
        </p:txBody>
      </p:sp>
      <p:sp>
        <p:nvSpPr>
          <p:cNvPr id="23" name="Rectangle 22"/>
          <p:cNvSpPr/>
          <p:nvPr/>
        </p:nvSpPr>
        <p:spPr>
          <a:xfrm>
            <a:off x="956929" y="4959782"/>
            <a:ext cx="4593265" cy="1249631"/>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ular Callout 18"/>
          <p:cNvSpPr/>
          <p:nvPr/>
        </p:nvSpPr>
        <p:spPr>
          <a:xfrm>
            <a:off x="6475838" y="3030279"/>
            <a:ext cx="2434245" cy="1116417"/>
          </a:xfrm>
          <a:prstGeom prst="wedgeRectCallout">
            <a:avLst>
              <a:gd name="adj1" fmla="val -39232"/>
              <a:gd name="adj2" fmla="val 154344"/>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Note</a:t>
            </a:r>
            <a:r>
              <a:rPr lang="en-US" sz="1600" dirty="0" smtClean="0">
                <a:solidFill>
                  <a:schemeClr val="tx1"/>
                </a:solidFill>
              </a:rPr>
              <a:t>: If you have multiple lines, click the Repeat Address on button to copy to all lines</a:t>
            </a:r>
            <a:endParaRPr lang="en-US" sz="1600" dirty="0">
              <a:solidFill>
                <a:schemeClr val="tx1"/>
              </a:solidFill>
            </a:endParaRPr>
          </a:p>
        </p:txBody>
      </p:sp>
      <p:sp>
        <p:nvSpPr>
          <p:cNvPr id="11" name="TextBox 10"/>
          <p:cNvSpPr txBox="1"/>
          <p:nvPr/>
        </p:nvSpPr>
        <p:spPr>
          <a:xfrm>
            <a:off x="6879267" y="6581001"/>
            <a:ext cx="1868781" cy="276999"/>
          </a:xfrm>
          <a:prstGeom prst="rect">
            <a:avLst/>
          </a:prstGeom>
          <a:noFill/>
        </p:spPr>
        <p:txBody>
          <a:bodyPr wrap="none" rtlCol="0">
            <a:spAutoFit/>
          </a:bodyPr>
          <a:lstStyle/>
          <a:p>
            <a:r>
              <a:rPr lang="en-US" sz="1200" i="1" dirty="0" smtClean="0">
                <a:hlinkClick r:id="rId5" action="ppaction://hlinksldjump"/>
              </a:rPr>
              <a:t>Return to Table of Contents</a:t>
            </a:r>
            <a:endParaRPr lang="en-US" sz="1200" i="1" dirty="0"/>
          </a:p>
        </p:txBody>
      </p:sp>
      <p:sp>
        <p:nvSpPr>
          <p:cNvPr id="13" name="Slide Number Placeholder 12"/>
          <p:cNvSpPr>
            <a:spLocks noGrp="1"/>
          </p:cNvSpPr>
          <p:nvPr>
            <p:ph type="sldNum" sz="quarter" idx="12"/>
          </p:nvPr>
        </p:nvSpPr>
        <p:spPr/>
        <p:txBody>
          <a:bodyPr/>
          <a:lstStyle/>
          <a:p>
            <a:fld id="{289C75C3-8C51-4886-8E78-AD7572BAF07D}" type="slidenum">
              <a:rPr lang="en-US" smtClean="0"/>
              <a:pPr/>
              <a:t>36</a:t>
            </a:fld>
            <a:endParaRPr lang="en-US" dirty="0"/>
          </a:p>
        </p:txBody>
      </p:sp>
      <p:sp>
        <p:nvSpPr>
          <p:cNvPr id="12" name="Rectangle 11"/>
          <p:cNvSpPr/>
          <p:nvPr/>
        </p:nvSpPr>
        <p:spPr>
          <a:xfrm>
            <a:off x="396947" y="3038834"/>
            <a:ext cx="5769935" cy="257259"/>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ular Callout 13"/>
          <p:cNvSpPr/>
          <p:nvPr/>
        </p:nvSpPr>
        <p:spPr>
          <a:xfrm>
            <a:off x="311887" y="712382"/>
            <a:ext cx="2165499" cy="1360967"/>
          </a:xfrm>
          <a:prstGeom prst="wedgeRectCallout">
            <a:avLst>
              <a:gd name="adj1" fmla="val 58952"/>
              <a:gd name="adj2" fmla="val 120118"/>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18. Locate and double click on the correct delivery address from within the search results</a:t>
            </a:r>
            <a:endParaRPr lang="en-US" sz="1600" dirty="0">
              <a:solidFill>
                <a:schemeClr val="tx1"/>
              </a:solidFill>
            </a:endParaRPr>
          </a:p>
        </p:txBody>
      </p:sp>
      <p:sp>
        <p:nvSpPr>
          <p:cNvPr id="15" name="Rectangle 14"/>
          <p:cNvSpPr/>
          <p:nvPr/>
        </p:nvSpPr>
        <p:spPr>
          <a:xfrm>
            <a:off x="5858539" y="5369442"/>
            <a:ext cx="1594884" cy="233916"/>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ular Callout 21"/>
          <p:cNvSpPr/>
          <p:nvPr/>
        </p:nvSpPr>
        <p:spPr>
          <a:xfrm>
            <a:off x="4104166" y="3540641"/>
            <a:ext cx="1648049" cy="980333"/>
          </a:xfrm>
          <a:prstGeom prst="wedgeRectCallout">
            <a:avLst>
              <a:gd name="adj1" fmla="val -43255"/>
              <a:gd name="adj2" fmla="val 113378"/>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Delivery address populates automatically</a:t>
            </a:r>
            <a:endParaRPr lang="en-US" sz="1600" dirty="0">
              <a:solidFill>
                <a:schemeClr val="tx1"/>
              </a:solidFill>
            </a:endParaRPr>
          </a:p>
        </p:txBody>
      </p:sp>
      <p:sp>
        <p:nvSpPr>
          <p:cNvPr id="17" name="Footer Placeholder 3"/>
          <p:cNvSpPr>
            <a:spLocks noGrp="1"/>
          </p:cNvSpPr>
          <p:nvPr>
            <p:ph type="ftr" sz="quarter" idx="11"/>
          </p:nvPr>
        </p:nvSpPr>
        <p:spPr>
          <a:xfrm>
            <a:off x="1837880" y="6472462"/>
            <a:ext cx="5468240" cy="365125"/>
          </a:xfrm>
        </p:spPr>
        <p:txBody>
          <a:bodyPr/>
          <a:lstStyle/>
          <a:p>
            <a:r>
              <a:rPr lang="en-US" dirty="0" smtClean="0"/>
              <a:t>SAP Requisition Training </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ChangeAspect="1" noChangeArrowheads="1"/>
          </p:cNvPicPr>
          <p:nvPr/>
        </p:nvPicPr>
        <p:blipFill>
          <a:blip r:embed="rId3" cstate="print"/>
          <a:srcRect/>
          <a:stretch>
            <a:fillRect/>
          </a:stretch>
        </p:blipFill>
        <p:spPr bwMode="auto">
          <a:xfrm>
            <a:off x="265812" y="1719959"/>
            <a:ext cx="8585750" cy="2277883"/>
          </a:xfrm>
          <a:prstGeom prst="rect">
            <a:avLst/>
          </a:prstGeom>
          <a:noFill/>
          <a:ln w="12700">
            <a:solidFill>
              <a:schemeClr val="accent1"/>
            </a:solidFill>
            <a:miter lim="800000"/>
            <a:headEnd/>
            <a:tailEnd/>
          </a:ln>
          <a:effectLst>
            <a:outerShdw blurRad="63500" sx="102000" sy="102000" algn="ctr" rotWithShape="0">
              <a:prstClr val="black">
                <a:alpha val="40000"/>
              </a:prstClr>
            </a:outerShdw>
          </a:effectLst>
        </p:spPr>
      </p:pic>
      <p:sp>
        <p:nvSpPr>
          <p:cNvPr id="2" name="Title 1"/>
          <p:cNvSpPr>
            <a:spLocks noGrp="1"/>
          </p:cNvSpPr>
          <p:nvPr>
            <p:ph type="title"/>
          </p:nvPr>
        </p:nvSpPr>
        <p:spPr>
          <a:xfrm>
            <a:off x="287079" y="83460"/>
            <a:ext cx="8399721" cy="695858"/>
          </a:xfrm>
        </p:spPr>
        <p:txBody>
          <a:bodyPr>
            <a:normAutofit/>
          </a:bodyPr>
          <a:lstStyle/>
          <a:p>
            <a:r>
              <a:rPr lang="en-US" dirty="0" smtClean="0"/>
              <a:t>Details – Delivery Address</a:t>
            </a:r>
            <a:endParaRPr lang="en-US" dirty="0"/>
          </a:p>
        </p:txBody>
      </p:sp>
      <p:sp>
        <p:nvSpPr>
          <p:cNvPr id="20" name="Rectangle 19"/>
          <p:cNvSpPr/>
          <p:nvPr/>
        </p:nvSpPr>
        <p:spPr>
          <a:xfrm>
            <a:off x="508000" y="715720"/>
            <a:ext cx="8069943" cy="646331"/>
          </a:xfrm>
          <a:prstGeom prst="rect">
            <a:avLst/>
          </a:prstGeom>
          <a:solidFill>
            <a:schemeClr val="tx2">
              <a:lumMod val="60000"/>
              <a:lumOff val="40000"/>
            </a:schemeClr>
          </a:solidFill>
          <a:ln>
            <a:solidFill>
              <a:schemeClr val="tx1"/>
            </a:solidFill>
          </a:ln>
          <a:effectLst>
            <a:outerShdw blurRad="63500" sx="102000" sy="102000" algn="ctr"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If your campus delivery address is not found in the database, you may enter it directly into the form via freehand.</a:t>
            </a:r>
            <a:endParaRPr lang="en-US" b="1" dirty="0">
              <a:effectLst>
                <a:outerShdw blurRad="38100" dist="38100" dir="2700000" algn="tl">
                  <a:srgbClr val="000000">
                    <a:alpha val="43137"/>
                  </a:srgbClr>
                </a:outerShdw>
              </a:effectLst>
            </a:endParaRPr>
          </a:p>
        </p:txBody>
      </p:sp>
      <p:sp>
        <p:nvSpPr>
          <p:cNvPr id="27" name="Rectangle 26"/>
          <p:cNvSpPr/>
          <p:nvPr/>
        </p:nvSpPr>
        <p:spPr>
          <a:xfrm>
            <a:off x="393404" y="2349797"/>
            <a:ext cx="4954773" cy="1414129"/>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6879267" y="6581001"/>
            <a:ext cx="1868781" cy="276999"/>
          </a:xfrm>
          <a:prstGeom prst="rect">
            <a:avLst/>
          </a:prstGeom>
          <a:noFill/>
        </p:spPr>
        <p:txBody>
          <a:bodyPr wrap="none" rtlCol="0">
            <a:spAutoFit/>
          </a:bodyPr>
          <a:lstStyle/>
          <a:p>
            <a:r>
              <a:rPr lang="en-US" sz="1200" i="1" dirty="0" smtClean="0">
                <a:hlinkClick r:id="rId4" action="ppaction://hlinksldjump"/>
              </a:rPr>
              <a:t>Return to Table of Contents</a:t>
            </a:r>
            <a:endParaRPr lang="en-US" sz="1200" i="1" dirty="0"/>
          </a:p>
        </p:txBody>
      </p:sp>
      <p:sp>
        <p:nvSpPr>
          <p:cNvPr id="13" name="Slide Number Placeholder 12"/>
          <p:cNvSpPr>
            <a:spLocks noGrp="1"/>
          </p:cNvSpPr>
          <p:nvPr>
            <p:ph type="sldNum" sz="quarter" idx="12"/>
          </p:nvPr>
        </p:nvSpPr>
        <p:spPr/>
        <p:txBody>
          <a:bodyPr/>
          <a:lstStyle/>
          <a:p>
            <a:fld id="{289C75C3-8C51-4886-8E78-AD7572BAF07D}" type="slidenum">
              <a:rPr lang="en-US" smtClean="0"/>
              <a:pPr/>
              <a:t>37</a:t>
            </a:fld>
            <a:endParaRPr lang="en-US" dirty="0"/>
          </a:p>
        </p:txBody>
      </p:sp>
      <p:sp>
        <p:nvSpPr>
          <p:cNvPr id="12" name="Folded Corner 11"/>
          <p:cNvSpPr/>
          <p:nvPr/>
        </p:nvSpPr>
        <p:spPr>
          <a:xfrm>
            <a:off x="2817627" y="4423145"/>
            <a:ext cx="3200402" cy="882501"/>
          </a:xfrm>
          <a:prstGeom prst="foldedCorner">
            <a:avLst>
              <a:gd name="adj" fmla="val 29215"/>
            </a:avLst>
          </a:prstGeom>
          <a:blipFill>
            <a:blip r:embed="rId5" cstate="print"/>
            <a:tile tx="0" ty="0" sx="100000" sy="100000" flip="none" algn="tl"/>
          </a:blip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sz="1200" dirty="0" smtClean="0">
              <a:solidFill>
                <a:schemeClr val="tx1"/>
              </a:solidFill>
            </a:endParaRPr>
          </a:p>
          <a:p>
            <a:pPr algn="ctr"/>
            <a:r>
              <a:rPr lang="en-US" b="1" dirty="0" smtClean="0">
                <a:solidFill>
                  <a:schemeClr val="tx1"/>
                </a:solidFill>
              </a:rPr>
              <a:t>Note:</a:t>
            </a:r>
            <a:r>
              <a:rPr lang="en-US" dirty="0" smtClean="0">
                <a:solidFill>
                  <a:schemeClr val="tx1"/>
                </a:solidFill>
              </a:rPr>
              <a:t> Only one delivery address is allowed per requisition</a:t>
            </a:r>
          </a:p>
          <a:p>
            <a:pPr algn="ctr"/>
            <a:endParaRPr lang="en-US" dirty="0" smtClean="0">
              <a:solidFill>
                <a:schemeClr val="tx1"/>
              </a:solidFill>
            </a:endParaRPr>
          </a:p>
        </p:txBody>
      </p:sp>
      <p:sp>
        <p:nvSpPr>
          <p:cNvPr id="10" name="Footer Placeholder 3"/>
          <p:cNvSpPr>
            <a:spLocks noGrp="1"/>
          </p:cNvSpPr>
          <p:nvPr>
            <p:ph type="ftr" sz="quarter" idx="11"/>
          </p:nvPr>
        </p:nvSpPr>
        <p:spPr>
          <a:xfrm>
            <a:off x="1837880" y="6472462"/>
            <a:ext cx="5468240" cy="365125"/>
          </a:xfrm>
        </p:spPr>
        <p:txBody>
          <a:bodyPr/>
          <a:lstStyle/>
          <a:p>
            <a:r>
              <a:rPr lang="en-US" dirty="0" smtClean="0"/>
              <a:t>SAP Requisition Training </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cstate="print"/>
          <a:srcRect/>
          <a:stretch>
            <a:fillRect/>
          </a:stretch>
        </p:blipFill>
        <p:spPr bwMode="auto">
          <a:xfrm>
            <a:off x="1882849" y="2525454"/>
            <a:ext cx="4953000" cy="3295650"/>
          </a:xfrm>
          <a:prstGeom prst="rect">
            <a:avLst/>
          </a:prstGeom>
          <a:noFill/>
          <a:ln w="12700">
            <a:solidFill>
              <a:schemeClr val="accent1"/>
            </a:solidFill>
            <a:miter lim="800000"/>
            <a:headEnd/>
            <a:tailEnd/>
          </a:ln>
          <a:effectLst>
            <a:outerShdw blurRad="63500" sx="102000" sy="102000" algn="ctr" rotWithShape="0">
              <a:prstClr val="black">
                <a:alpha val="40000"/>
              </a:prstClr>
            </a:outerShdw>
          </a:effectLst>
        </p:spPr>
      </p:pic>
      <p:sp>
        <p:nvSpPr>
          <p:cNvPr id="2" name="Title 1"/>
          <p:cNvSpPr>
            <a:spLocks noGrp="1"/>
          </p:cNvSpPr>
          <p:nvPr>
            <p:ph type="title"/>
          </p:nvPr>
        </p:nvSpPr>
        <p:spPr>
          <a:xfrm>
            <a:off x="287079" y="83460"/>
            <a:ext cx="8399721" cy="695858"/>
          </a:xfrm>
        </p:spPr>
        <p:txBody>
          <a:bodyPr>
            <a:normAutofit/>
          </a:bodyPr>
          <a:lstStyle/>
          <a:p>
            <a:r>
              <a:rPr lang="en-US" dirty="0" smtClean="0"/>
              <a:t>Create Attachment</a:t>
            </a:r>
            <a:endParaRPr lang="en-US" dirty="0"/>
          </a:p>
        </p:txBody>
      </p:sp>
      <p:sp>
        <p:nvSpPr>
          <p:cNvPr id="20" name="Rectangle 19"/>
          <p:cNvSpPr/>
          <p:nvPr/>
        </p:nvSpPr>
        <p:spPr>
          <a:xfrm>
            <a:off x="508000" y="736985"/>
            <a:ext cx="8069943" cy="369332"/>
          </a:xfrm>
          <a:prstGeom prst="rect">
            <a:avLst/>
          </a:prstGeom>
          <a:solidFill>
            <a:schemeClr val="tx2">
              <a:lumMod val="60000"/>
              <a:lumOff val="40000"/>
            </a:schemeClr>
          </a:solidFill>
          <a:ln>
            <a:solidFill>
              <a:schemeClr val="tx1"/>
            </a:solidFill>
          </a:ln>
          <a:effectLst>
            <a:outerShdw blurRad="63500" sx="102000" sy="102000" algn="ctr"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The vendor quote should be electronically attached to the requisition. </a:t>
            </a:r>
            <a:endParaRPr lang="en-US" b="1" dirty="0">
              <a:effectLst>
                <a:outerShdw blurRad="38100" dist="38100" dir="2700000" algn="tl">
                  <a:srgbClr val="000000">
                    <a:alpha val="43137"/>
                  </a:srgbClr>
                </a:outerShdw>
              </a:effectLst>
            </a:endParaRPr>
          </a:p>
        </p:txBody>
      </p:sp>
      <p:sp>
        <p:nvSpPr>
          <p:cNvPr id="27" name="Rectangle 26"/>
          <p:cNvSpPr/>
          <p:nvPr/>
        </p:nvSpPr>
        <p:spPr>
          <a:xfrm>
            <a:off x="2041450" y="3189768"/>
            <a:ext cx="478467" cy="276446"/>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ular Callout 21"/>
          <p:cNvSpPr/>
          <p:nvPr/>
        </p:nvSpPr>
        <p:spPr>
          <a:xfrm>
            <a:off x="3902149" y="1796903"/>
            <a:ext cx="1722474" cy="980333"/>
          </a:xfrm>
          <a:prstGeom prst="wedgeRectCallout">
            <a:avLst>
              <a:gd name="adj1" fmla="val 41905"/>
              <a:gd name="adj2" fmla="val 133985"/>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20. Select Create Document in SAP DB</a:t>
            </a:r>
            <a:endParaRPr lang="en-US" sz="1600" dirty="0">
              <a:solidFill>
                <a:schemeClr val="tx1"/>
              </a:solidFill>
            </a:endParaRPr>
          </a:p>
        </p:txBody>
      </p:sp>
      <p:sp>
        <p:nvSpPr>
          <p:cNvPr id="19" name="Rectangular Callout 18"/>
          <p:cNvSpPr/>
          <p:nvPr/>
        </p:nvSpPr>
        <p:spPr>
          <a:xfrm>
            <a:off x="489097" y="1477927"/>
            <a:ext cx="2211571" cy="978194"/>
          </a:xfrm>
          <a:prstGeom prst="wedgeRectCallout">
            <a:avLst>
              <a:gd name="adj1" fmla="val 34115"/>
              <a:gd name="adj2" fmla="val 123642"/>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19. Click black triangle on right side of Services for Object icon</a:t>
            </a:r>
            <a:endParaRPr lang="en-US" sz="1600" dirty="0">
              <a:solidFill>
                <a:schemeClr val="tx1"/>
              </a:solidFill>
            </a:endParaRPr>
          </a:p>
        </p:txBody>
      </p:sp>
      <p:sp>
        <p:nvSpPr>
          <p:cNvPr id="11" name="TextBox 10"/>
          <p:cNvSpPr txBox="1"/>
          <p:nvPr/>
        </p:nvSpPr>
        <p:spPr>
          <a:xfrm>
            <a:off x="6879267" y="6581001"/>
            <a:ext cx="1868781" cy="276999"/>
          </a:xfrm>
          <a:prstGeom prst="rect">
            <a:avLst/>
          </a:prstGeom>
          <a:noFill/>
        </p:spPr>
        <p:txBody>
          <a:bodyPr wrap="none" rtlCol="0">
            <a:spAutoFit/>
          </a:bodyPr>
          <a:lstStyle/>
          <a:p>
            <a:r>
              <a:rPr lang="en-US" sz="1200" i="1" dirty="0" smtClean="0">
                <a:hlinkClick r:id="rId4" action="ppaction://hlinksldjump"/>
              </a:rPr>
              <a:t>Return to Table of Contents</a:t>
            </a:r>
            <a:endParaRPr lang="en-US" sz="1200" i="1" dirty="0"/>
          </a:p>
        </p:txBody>
      </p:sp>
      <p:sp>
        <p:nvSpPr>
          <p:cNvPr id="13" name="Slide Number Placeholder 12"/>
          <p:cNvSpPr>
            <a:spLocks noGrp="1"/>
          </p:cNvSpPr>
          <p:nvPr>
            <p:ph type="sldNum" sz="quarter" idx="12"/>
          </p:nvPr>
        </p:nvSpPr>
        <p:spPr/>
        <p:txBody>
          <a:bodyPr/>
          <a:lstStyle/>
          <a:p>
            <a:fld id="{289C75C3-8C51-4886-8E78-AD7572BAF07D}" type="slidenum">
              <a:rPr lang="en-US" smtClean="0"/>
              <a:pPr/>
              <a:t>38</a:t>
            </a:fld>
            <a:endParaRPr lang="en-US" dirty="0"/>
          </a:p>
        </p:txBody>
      </p:sp>
      <p:sp>
        <p:nvSpPr>
          <p:cNvPr id="12" name="Rectangle 11"/>
          <p:cNvSpPr/>
          <p:nvPr/>
        </p:nvSpPr>
        <p:spPr>
          <a:xfrm>
            <a:off x="2342705" y="3469759"/>
            <a:ext cx="2059174" cy="251637"/>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4408966" y="3664689"/>
            <a:ext cx="2342709" cy="248093"/>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ooter Placeholder 3"/>
          <p:cNvSpPr>
            <a:spLocks noGrp="1"/>
          </p:cNvSpPr>
          <p:nvPr>
            <p:ph type="ftr" sz="quarter" idx="11"/>
          </p:nvPr>
        </p:nvSpPr>
        <p:spPr>
          <a:xfrm>
            <a:off x="1837880" y="6472462"/>
            <a:ext cx="5468240" cy="365125"/>
          </a:xfrm>
        </p:spPr>
        <p:txBody>
          <a:bodyPr/>
          <a:lstStyle/>
          <a:p>
            <a:r>
              <a:rPr lang="en-US" dirty="0" smtClean="0"/>
              <a:t>SAP Requisition Training </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srcRect/>
          <a:stretch>
            <a:fillRect/>
          </a:stretch>
        </p:blipFill>
        <p:spPr bwMode="auto">
          <a:xfrm>
            <a:off x="2145894" y="1084076"/>
            <a:ext cx="5362575" cy="3924300"/>
          </a:xfrm>
          <a:prstGeom prst="rect">
            <a:avLst/>
          </a:prstGeom>
          <a:noFill/>
          <a:ln w="12700">
            <a:solidFill>
              <a:schemeClr val="accent1"/>
            </a:solidFill>
            <a:miter lim="800000"/>
            <a:headEnd/>
            <a:tailEnd/>
          </a:ln>
          <a:effectLst>
            <a:outerShdw blurRad="63500" sx="102000" sy="102000" algn="ctr" rotWithShape="0">
              <a:prstClr val="black">
                <a:alpha val="40000"/>
              </a:prstClr>
            </a:outerShdw>
          </a:effectLst>
        </p:spPr>
      </p:pic>
      <p:pic>
        <p:nvPicPr>
          <p:cNvPr id="20483" name="Picture 3"/>
          <p:cNvPicPr>
            <a:picLocks noChangeAspect="1" noChangeArrowheads="1"/>
          </p:cNvPicPr>
          <p:nvPr/>
        </p:nvPicPr>
        <p:blipFill>
          <a:blip r:embed="rId4" cstate="print"/>
          <a:srcRect t="56478" r="35560"/>
          <a:stretch>
            <a:fillRect/>
          </a:stretch>
        </p:blipFill>
        <p:spPr bwMode="auto">
          <a:xfrm>
            <a:off x="6164558" y="5543045"/>
            <a:ext cx="2154372" cy="916124"/>
          </a:xfrm>
          <a:prstGeom prst="rect">
            <a:avLst/>
          </a:prstGeom>
          <a:noFill/>
          <a:ln w="12700">
            <a:solidFill>
              <a:schemeClr val="accent1"/>
            </a:solidFill>
            <a:miter lim="800000"/>
            <a:headEnd/>
            <a:tailEnd/>
          </a:ln>
          <a:effectLst>
            <a:outerShdw blurRad="63500" sx="102000" sy="102000" algn="ctr" rotWithShape="0">
              <a:prstClr val="black">
                <a:alpha val="40000"/>
              </a:prstClr>
            </a:outerShdw>
          </a:effectLst>
        </p:spPr>
      </p:pic>
      <p:sp>
        <p:nvSpPr>
          <p:cNvPr id="2" name="Title 1"/>
          <p:cNvSpPr>
            <a:spLocks noGrp="1"/>
          </p:cNvSpPr>
          <p:nvPr>
            <p:ph type="title"/>
          </p:nvPr>
        </p:nvSpPr>
        <p:spPr>
          <a:xfrm>
            <a:off x="287079" y="83460"/>
            <a:ext cx="8399721" cy="695858"/>
          </a:xfrm>
        </p:spPr>
        <p:txBody>
          <a:bodyPr>
            <a:normAutofit/>
          </a:bodyPr>
          <a:lstStyle/>
          <a:p>
            <a:r>
              <a:rPr lang="en-US" dirty="0" smtClean="0"/>
              <a:t>Create Attachment</a:t>
            </a:r>
            <a:endParaRPr lang="en-US" dirty="0"/>
          </a:p>
        </p:txBody>
      </p:sp>
      <p:sp>
        <p:nvSpPr>
          <p:cNvPr id="27" name="Rectangle 26"/>
          <p:cNvSpPr/>
          <p:nvPr/>
        </p:nvSpPr>
        <p:spPr>
          <a:xfrm>
            <a:off x="3104705" y="1807535"/>
            <a:ext cx="4231760" cy="255181"/>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6592184" y="4380614"/>
            <a:ext cx="829341" cy="329609"/>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ular Callout 21"/>
          <p:cNvSpPr/>
          <p:nvPr/>
        </p:nvSpPr>
        <p:spPr>
          <a:xfrm>
            <a:off x="4359350" y="3009013"/>
            <a:ext cx="1414130" cy="765544"/>
          </a:xfrm>
          <a:prstGeom prst="wedgeRectCallout">
            <a:avLst>
              <a:gd name="adj1" fmla="val 101963"/>
              <a:gd name="adj2" fmla="val 140985"/>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22. Click Open to attach</a:t>
            </a:r>
            <a:endParaRPr lang="en-US" sz="1600" dirty="0">
              <a:solidFill>
                <a:schemeClr val="tx1"/>
              </a:solidFill>
            </a:endParaRPr>
          </a:p>
        </p:txBody>
      </p:sp>
      <p:sp>
        <p:nvSpPr>
          <p:cNvPr id="19" name="Rectangular Callout 18"/>
          <p:cNvSpPr/>
          <p:nvPr/>
        </p:nvSpPr>
        <p:spPr>
          <a:xfrm>
            <a:off x="574769" y="744280"/>
            <a:ext cx="2210960" cy="733646"/>
          </a:xfrm>
          <a:prstGeom prst="wedgeRectCallout">
            <a:avLst>
              <a:gd name="adj1" fmla="val 61886"/>
              <a:gd name="adj2" fmla="val 107477"/>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21. Locate and highlight file within your drive(s)</a:t>
            </a:r>
            <a:endParaRPr lang="en-US" sz="1600" dirty="0">
              <a:solidFill>
                <a:schemeClr val="tx1"/>
              </a:solidFill>
            </a:endParaRPr>
          </a:p>
        </p:txBody>
      </p:sp>
      <p:sp>
        <p:nvSpPr>
          <p:cNvPr id="11" name="TextBox 10"/>
          <p:cNvSpPr txBox="1"/>
          <p:nvPr/>
        </p:nvSpPr>
        <p:spPr>
          <a:xfrm>
            <a:off x="6879267" y="6581001"/>
            <a:ext cx="1868781" cy="276999"/>
          </a:xfrm>
          <a:prstGeom prst="rect">
            <a:avLst/>
          </a:prstGeom>
          <a:noFill/>
        </p:spPr>
        <p:txBody>
          <a:bodyPr wrap="none" rtlCol="0">
            <a:spAutoFit/>
          </a:bodyPr>
          <a:lstStyle/>
          <a:p>
            <a:r>
              <a:rPr lang="en-US" sz="1200" i="1" dirty="0" smtClean="0">
                <a:hlinkClick r:id="rId5" action="ppaction://hlinksldjump"/>
              </a:rPr>
              <a:t>Return to Table of Contents</a:t>
            </a:r>
            <a:endParaRPr lang="en-US" sz="1200" i="1" dirty="0"/>
          </a:p>
        </p:txBody>
      </p:sp>
      <p:sp>
        <p:nvSpPr>
          <p:cNvPr id="13" name="Slide Number Placeholder 12"/>
          <p:cNvSpPr>
            <a:spLocks noGrp="1"/>
          </p:cNvSpPr>
          <p:nvPr>
            <p:ph type="sldNum" sz="quarter" idx="12"/>
          </p:nvPr>
        </p:nvSpPr>
        <p:spPr/>
        <p:txBody>
          <a:bodyPr/>
          <a:lstStyle/>
          <a:p>
            <a:fld id="{289C75C3-8C51-4886-8E78-AD7572BAF07D}" type="slidenum">
              <a:rPr lang="en-US" smtClean="0"/>
              <a:pPr/>
              <a:t>39</a:t>
            </a:fld>
            <a:endParaRPr lang="en-US" dirty="0"/>
          </a:p>
        </p:txBody>
      </p:sp>
      <p:sp>
        <p:nvSpPr>
          <p:cNvPr id="12" name="Rectangle 11"/>
          <p:cNvSpPr/>
          <p:nvPr/>
        </p:nvSpPr>
        <p:spPr>
          <a:xfrm>
            <a:off x="6191692" y="6156251"/>
            <a:ext cx="1421220" cy="329608"/>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ular Callout 13"/>
          <p:cNvSpPr/>
          <p:nvPr/>
        </p:nvSpPr>
        <p:spPr>
          <a:xfrm>
            <a:off x="2998381" y="5103628"/>
            <a:ext cx="2434857" cy="1307805"/>
          </a:xfrm>
          <a:prstGeom prst="wedgeRectCallout">
            <a:avLst>
              <a:gd name="adj1" fmla="val 77750"/>
              <a:gd name="adj2" fmla="val 43203"/>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Attachment successful message shows at bottom left of screen. Attachment will execute when document is Saved.</a:t>
            </a:r>
            <a:endParaRPr lang="en-US" sz="1600" dirty="0">
              <a:solidFill>
                <a:schemeClr val="tx1"/>
              </a:solidFill>
            </a:endParaRPr>
          </a:p>
        </p:txBody>
      </p:sp>
      <p:sp>
        <p:nvSpPr>
          <p:cNvPr id="16" name="Footer Placeholder 3"/>
          <p:cNvSpPr>
            <a:spLocks noGrp="1"/>
          </p:cNvSpPr>
          <p:nvPr>
            <p:ph type="ftr" sz="quarter" idx="11"/>
          </p:nvPr>
        </p:nvSpPr>
        <p:spPr>
          <a:xfrm>
            <a:off x="1837880" y="6472462"/>
            <a:ext cx="5468240" cy="365125"/>
          </a:xfrm>
        </p:spPr>
        <p:txBody>
          <a:bodyPr/>
          <a:lstStyle/>
          <a:p>
            <a:r>
              <a:rPr lang="en-US" dirty="0" smtClean="0"/>
              <a:t>SAP Requisition Training </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815" y="83460"/>
            <a:ext cx="8420986" cy="731520"/>
          </a:xfrm>
        </p:spPr>
        <p:txBody>
          <a:bodyPr>
            <a:normAutofit/>
          </a:bodyPr>
          <a:lstStyle/>
          <a:p>
            <a:r>
              <a:rPr lang="en-US" dirty="0" smtClean="0"/>
              <a:t>Who Should Receive SAP Requisition Training?</a:t>
            </a:r>
          </a:p>
        </p:txBody>
      </p:sp>
      <p:sp>
        <p:nvSpPr>
          <p:cNvPr id="5" name="Rectangle 4"/>
          <p:cNvSpPr/>
          <p:nvPr/>
        </p:nvSpPr>
        <p:spPr>
          <a:xfrm>
            <a:off x="414672" y="679457"/>
            <a:ext cx="8399720" cy="2446824"/>
          </a:xfrm>
          <a:prstGeom prst="rect">
            <a:avLst/>
          </a:prstGeom>
        </p:spPr>
        <p:txBody>
          <a:bodyPr wrap="square" lIns="0" tIns="0" rIns="0" bIns="0">
            <a:spAutoFit/>
          </a:bodyPr>
          <a:lstStyle/>
          <a:p>
            <a:pPr>
              <a:spcAft>
                <a:spcPts val="300"/>
              </a:spcAft>
            </a:pPr>
            <a:r>
              <a:rPr lang="en-US" sz="2000" dirty="0" smtClean="0"/>
              <a:t>Any persons authorized to perform procurement functions within the following areas:</a:t>
            </a:r>
          </a:p>
          <a:p>
            <a:pPr lvl="1">
              <a:spcAft>
                <a:spcPts val="300"/>
              </a:spcAft>
              <a:buFont typeface="Arial" pitchFamily="34" charset="0"/>
              <a:buChar char="•"/>
            </a:pPr>
            <a:r>
              <a:rPr lang="en-US" sz="2000" dirty="0" smtClean="0">
                <a:ea typeface="Calibri"/>
                <a:cs typeface="Times New Roman"/>
              </a:rPr>
              <a:t>UK </a:t>
            </a:r>
            <a:r>
              <a:rPr lang="en-US" sz="2000" dirty="0" smtClean="0">
                <a:ea typeface="Calibri"/>
                <a:cs typeface="Times New Roman"/>
              </a:rPr>
              <a:t>Hospital</a:t>
            </a:r>
            <a:endParaRPr lang="en-US" sz="2000" dirty="0" smtClean="0">
              <a:ea typeface="Calibri"/>
              <a:cs typeface="Times New Roman"/>
            </a:endParaRPr>
          </a:p>
          <a:p>
            <a:pPr lvl="1">
              <a:spcAft>
                <a:spcPts val="300"/>
              </a:spcAft>
              <a:buFont typeface="Arial" pitchFamily="34" charset="0"/>
              <a:buChar char="•"/>
            </a:pPr>
            <a:r>
              <a:rPr lang="en-US" sz="2000" dirty="0" smtClean="0">
                <a:ea typeface="Calibri"/>
                <a:cs typeface="Times New Roman"/>
              </a:rPr>
              <a:t>Facilities </a:t>
            </a:r>
            <a:r>
              <a:rPr lang="en-US" sz="2000" dirty="0" smtClean="0">
                <a:ea typeface="Calibri"/>
                <a:cs typeface="Times New Roman"/>
              </a:rPr>
              <a:t>areas using Plant Maintenance (PM)</a:t>
            </a:r>
          </a:p>
          <a:p>
            <a:pPr>
              <a:spcAft>
                <a:spcPts val="300"/>
              </a:spcAft>
            </a:pPr>
            <a:endParaRPr lang="en-US" sz="1200" dirty="0" smtClean="0"/>
          </a:p>
          <a:p>
            <a:pPr>
              <a:spcAft>
                <a:spcPts val="300"/>
              </a:spcAft>
            </a:pPr>
            <a:r>
              <a:rPr lang="en-US" sz="2000" dirty="0" smtClean="0"/>
              <a:t>This includes administrative/other staff or faculty conducting purchases on behalf of their departments or units.</a:t>
            </a:r>
          </a:p>
          <a:p>
            <a:pPr>
              <a:spcAft>
                <a:spcPts val="300"/>
              </a:spcAft>
            </a:pPr>
            <a:endParaRPr lang="en-US" sz="1200" dirty="0" smtClean="0"/>
          </a:p>
        </p:txBody>
      </p:sp>
      <p:sp>
        <p:nvSpPr>
          <p:cNvPr id="8" name="TextBox 7"/>
          <p:cNvSpPr txBox="1"/>
          <p:nvPr/>
        </p:nvSpPr>
        <p:spPr>
          <a:xfrm>
            <a:off x="6879267" y="6581001"/>
            <a:ext cx="1868781" cy="276999"/>
          </a:xfrm>
          <a:prstGeom prst="rect">
            <a:avLst/>
          </a:prstGeom>
          <a:noFill/>
        </p:spPr>
        <p:txBody>
          <a:bodyPr wrap="none" rtlCol="0">
            <a:spAutoFit/>
          </a:bodyPr>
          <a:lstStyle/>
          <a:p>
            <a:r>
              <a:rPr lang="en-US" sz="1200" i="1" dirty="0" smtClean="0">
                <a:hlinkClick r:id="rId2" action="ppaction://hlinksldjump"/>
              </a:rPr>
              <a:t>Return to Table of Contents</a:t>
            </a:r>
            <a:endParaRPr lang="en-US" sz="1200" i="1" dirty="0"/>
          </a:p>
        </p:txBody>
      </p:sp>
      <p:sp>
        <p:nvSpPr>
          <p:cNvPr id="6" name="Slide Number Placeholder 5"/>
          <p:cNvSpPr>
            <a:spLocks noGrp="1"/>
          </p:cNvSpPr>
          <p:nvPr>
            <p:ph type="sldNum" sz="quarter" idx="12"/>
          </p:nvPr>
        </p:nvSpPr>
        <p:spPr/>
        <p:txBody>
          <a:bodyPr/>
          <a:lstStyle/>
          <a:p>
            <a:fld id="{289C75C3-8C51-4886-8E78-AD7572BAF07D}" type="slidenum">
              <a:rPr lang="en-US" smtClean="0"/>
              <a:pPr/>
              <a:t>4</a:t>
            </a:fld>
            <a:endParaRPr lang="en-US" dirty="0"/>
          </a:p>
        </p:txBody>
      </p:sp>
      <p:sp>
        <p:nvSpPr>
          <p:cNvPr id="9" name="Footer Placeholder 3"/>
          <p:cNvSpPr>
            <a:spLocks noGrp="1"/>
          </p:cNvSpPr>
          <p:nvPr>
            <p:ph type="ftr" sz="quarter" idx="11"/>
          </p:nvPr>
        </p:nvSpPr>
        <p:spPr>
          <a:xfrm>
            <a:off x="1837880" y="6472462"/>
            <a:ext cx="5468240" cy="365125"/>
          </a:xfrm>
        </p:spPr>
        <p:txBody>
          <a:bodyPr/>
          <a:lstStyle/>
          <a:p>
            <a:r>
              <a:rPr lang="en-US" dirty="0" smtClean="0"/>
              <a:t>SAP Requisition Training </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3" cstate="print"/>
          <a:srcRect r="4305" b="6809"/>
          <a:stretch>
            <a:fillRect/>
          </a:stretch>
        </p:blipFill>
        <p:spPr bwMode="auto">
          <a:xfrm>
            <a:off x="792791" y="4738689"/>
            <a:ext cx="4065259" cy="1251574"/>
          </a:xfrm>
          <a:prstGeom prst="rect">
            <a:avLst/>
          </a:prstGeom>
          <a:noFill/>
          <a:ln w="12700">
            <a:solidFill>
              <a:schemeClr val="accent1"/>
            </a:solidFill>
            <a:miter lim="800000"/>
            <a:headEnd/>
            <a:tailEnd/>
          </a:ln>
          <a:effectLst>
            <a:outerShdw blurRad="63500" sx="102000" sy="102000" algn="ctr" rotWithShape="0">
              <a:prstClr val="black">
                <a:alpha val="40000"/>
              </a:prstClr>
            </a:outerShdw>
          </a:effectLst>
        </p:spPr>
      </p:pic>
      <p:pic>
        <p:nvPicPr>
          <p:cNvPr id="21508" name="Picture 4"/>
          <p:cNvPicPr>
            <a:picLocks noChangeAspect="1" noChangeArrowheads="1"/>
          </p:cNvPicPr>
          <p:nvPr/>
        </p:nvPicPr>
        <p:blipFill>
          <a:blip r:embed="rId4" cstate="print"/>
          <a:srcRect t="50915"/>
          <a:stretch>
            <a:fillRect/>
          </a:stretch>
        </p:blipFill>
        <p:spPr bwMode="auto">
          <a:xfrm>
            <a:off x="5286374" y="5769036"/>
            <a:ext cx="3143250" cy="617145"/>
          </a:xfrm>
          <a:prstGeom prst="rect">
            <a:avLst/>
          </a:prstGeom>
          <a:noFill/>
          <a:ln w="12700">
            <a:solidFill>
              <a:schemeClr val="accent1"/>
            </a:solidFill>
            <a:miter lim="800000"/>
            <a:headEnd/>
            <a:tailEnd/>
          </a:ln>
          <a:effectLst>
            <a:outerShdw blurRad="63500" sx="102000" sy="102000" algn="ctr" rotWithShape="0">
              <a:prstClr val="black">
                <a:alpha val="40000"/>
              </a:prstClr>
            </a:outerShdw>
          </a:effectLst>
        </p:spPr>
      </p:pic>
      <p:pic>
        <p:nvPicPr>
          <p:cNvPr id="21506" name="Picture 2"/>
          <p:cNvPicPr>
            <a:picLocks noChangeAspect="1" noChangeArrowheads="1"/>
          </p:cNvPicPr>
          <p:nvPr/>
        </p:nvPicPr>
        <p:blipFill>
          <a:blip r:embed="rId3" cstate="print"/>
          <a:srcRect/>
          <a:stretch>
            <a:fillRect/>
          </a:stretch>
        </p:blipFill>
        <p:spPr bwMode="auto">
          <a:xfrm>
            <a:off x="246986" y="1077545"/>
            <a:ext cx="4248150" cy="1343025"/>
          </a:xfrm>
          <a:prstGeom prst="rect">
            <a:avLst/>
          </a:prstGeom>
          <a:noFill/>
          <a:ln w="12700">
            <a:solidFill>
              <a:schemeClr val="accent1"/>
            </a:solidFill>
            <a:miter lim="800000"/>
            <a:headEnd/>
            <a:tailEnd/>
          </a:ln>
          <a:effectLst>
            <a:outerShdw blurRad="63500" sx="102000" sy="102000" algn="ctr" rotWithShape="0">
              <a:prstClr val="black">
                <a:alpha val="40000"/>
              </a:prstClr>
            </a:outerShdw>
          </a:effectLst>
        </p:spPr>
      </p:pic>
      <p:sp>
        <p:nvSpPr>
          <p:cNvPr id="2" name="Title 1"/>
          <p:cNvSpPr>
            <a:spLocks noGrp="1"/>
          </p:cNvSpPr>
          <p:nvPr>
            <p:ph type="title"/>
          </p:nvPr>
        </p:nvSpPr>
        <p:spPr>
          <a:xfrm>
            <a:off x="287079" y="83460"/>
            <a:ext cx="8399721" cy="695858"/>
          </a:xfrm>
        </p:spPr>
        <p:txBody>
          <a:bodyPr>
            <a:normAutofit/>
          </a:bodyPr>
          <a:lstStyle/>
          <a:p>
            <a:r>
              <a:rPr lang="en-US" dirty="0" smtClean="0"/>
              <a:t>Check for Errors and Save</a:t>
            </a:r>
            <a:endParaRPr lang="en-US" dirty="0"/>
          </a:p>
        </p:txBody>
      </p:sp>
      <p:sp>
        <p:nvSpPr>
          <p:cNvPr id="27" name="Rectangle 26"/>
          <p:cNvSpPr/>
          <p:nvPr/>
        </p:nvSpPr>
        <p:spPr>
          <a:xfrm>
            <a:off x="2817627" y="2041451"/>
            <a:ext cx="350875" cy="297712"/>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ular Callout 21"/>
          <p:cNvSpPr/>
          <p:nvPr/>
        </p:nvSpPr>
        <p:spPr>
          <a:xfrm>
            <a:off x="5465135" y="4189228"/>
            <a:ext cx="1839432" cy="1084521"/>
          </a:xfrm>
          <a:prstGeom prst="wedgeRectCallout">
            <a:avLst>
              <a:gd name="adj1" fmla="val 42270"/>
              <a:gd name="adj2" fmla="val 120498"/>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Requisition number will show at bottom left of screen</a:t>
            </a:r>
            <a:endParaRPr lang="en-US" sz="1600" dirty="0">
              <a:solidFill>
                <a:schemeClr val="tx1"/>
              </a:solidFill>
            </a:endParaRPr>
          </a:p>
        </p:txBody>
      </p:sp>
      <p:sp>
        <p:nvSpPr>
          <p:cNvPr id="19" name="Rectangular Callout 18"/>
          <p:cNvSpPr/>
          <p:nvPr/>
        </p:nvSpPr>
        <p:spPr>
          <a:xfrm>
            <a:off x="744279" y="691118"/>
            <a:ext cx="1701210" cy="637952"/>
          </a:xfrm>
          <a:prstGeom prst="wedgeRectCallout">
            <a:avLst>
              <a:gd name="adj1" fmla="val 68412"/>
              <a:gd name="adj2" fmla="val 160393"/>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23. Click Check to check for errors.</a:t>
            </a:r>
            <a:endParaRPr lang="en-US" sz="1600" dirty="0">
              <a:solidFill>
                <a:schemeClr val="tx1"/>
              </a:solidFill>
            </a:endParaRPr>
          </a:p>
        </p:txBody>
      </p:sp>
      <p:sp>
        <p:nvSpPr>
          <p:cNvPr id="11" name="TextBox 10"/>
          <p:cNvSpPr txBox="1"/>
          <p:nvPr/>
        </p:nvSpPr>
        <p:spPr>
          <a:xfrm>
            <a:off x="6879267" y="6581001"/>
            <a:ext cx="1868781" cy="276999"/>
          </a:xfrm>
          <a:prstGeom prst="rect">
            <a:avLst/>
          </a:prstGeom>
          <a:noFill/>
        </p:spPr>
        <p:txBody>
          <a:bodyPr wrap="none" rtlCol="0">
            <a:spAutoFit/>
          </a:bodyPr>
          <a:lstStyle/>
          <a:p>
            <a:r>
              <a:rPr lang="en-US" sz="1200" i="1" dirty="0" smtClean="0">
                <a:hlinkClick r:id="rId5" action="ppaction://hlinksldjump"/>
              </a:rPr>
              <a:t>Return to Table of Contents</a:t>
            </a:r>
            <a:endParaRPr lang="en-US" sz="1200" i="1" dirty="0"/>
          </a:p>
        </p:txBody>
      </p:sp>
      <p:sp>
        <p:nvSpPr>
          <p:cNvPr id="13" name="Slide Number Placeholder 12"/>
          <p:cNvSpPr>
            <a:spLocks noGrp="1"/>
          </p:cNvSpPr>
          <p:nvPr>
            <p:ph type="sldNum" sz="quarter" idx="12"/>
          </p:nvPr>
        </p:nvSpPr>
        <p:spPr/>
        <p:txBody>
          <a:bodyPr/>
          <a:lstStyle/>
          <a:p>
            <a:fld id="{289C75C3-8C51-4886-8E78-AD7572BAF07D}" type="slidenum">
              <a:rPr lang="en-US" smtClean="0"/>
              <a:pPr/>
              <a:t>40</a:t>
            </a:fld>
            <a:endParaRPr lang="en-US" dirty="0"/>
          </a:p>
        </p:txBody>
      </p:sp>
      <p:sp>
        <p:nvSpPr>
          <p:cNvPr id="12" name="Rectangle 11"/>
          <p:cNvSpPr/>
          <p:nvPr/>
        </p:nvSpPr>
        <p:spPr>
          <a:xfrm>
            <a:off x="5341085" y="6122276"/>
            <a:ext cx="3069267" cy="299789"/>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ular Callout 13"/>
          <p:cNvSpPr/>
          <p:nvPr/>
        </p:nvSpPr>
        <p:spPr>
          <a:xfrm>
            <a:off x="1158949" y="3551274"/>
            <a:ext cx="1860698" cy="978195"/>
          </a:xfrm>
          <a:prstGeom prst="wedgeRectCallout">
            <a:avLst>
              <a:gd name="adj1" fmla="val 40503"/>
              <a:gd name="adj2" fmla="val 94813"/>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24. If no errors exist, click Save icon at top to finish. </a:t>
            </a:r>
            <a:endParaRPr lang="en-US" sz="1600" dirty="0">
              <a:solidFill>
                <a:schemeClr val="tx1"/>
              </a:solidFill>
            </a:endParaRPr>
          </a:p>
        </p:txBody>
      </p:sp>
      <p:pic>
        <p:nvPicPr>
          <p:cNvPr id="21507" name="Picture 3"/>
          <p:cNvPicPr>
            <a:picLocks noChangeAspect="1" noChangeArrowheads="1"/>
          </p:cNvPicPr>
          <p:nvPr/>
        </p:nvPicPr>
        <p:blipFill>
          <a:blip r:embed="rId6" cstate="print"/>
          <a:srcRect t="33987" r="20213"/>
          <a:stretch>
            <a:fillRect/>
          </a:stretch>
        </p:blipFill>
        <p:spPr bwMode="auto">
          <a:xfrm>
            <a:off x="3342278" y="2682486"/>
            <a:ext cx="2165912" cy="710520"/>
          </a:xfrm>
          <a:prstGeom prst="rect">
            <a:avLst/>
          </a:prstGeom>
          <a:noFill/>
          <a:ln w="12700">
            <a:solidFill>
              <a:schemeClr val="accent1"/>
            </a:solidFill>
            <a:miter lim="800000"/>
            <a:headEnd/>
            <a:tailEnd/>
          </a:ln>
          <a:effectLst>
            <a:outerShdw blurRad="63500" sx="102000" sy="102000" algn="ctr" rotWithShape="0">
              <a:prstClr val="black">
                <a:alpha val="40000"/>
              </a:prstClr>
            </a:outerShdw>
          </a:effectLst>
        </p:spPr>
      </p:pic>
      <p:sp>
        <p:nvSpPr>
          <p:cNvPr id="17" name="Rectangle 16"/>
          <p:cNvSpPr/>
          <p:nvPr/>
        </p:nvSpPr>
        <p:spPr>
          <a:xfrm>
            <a:off x="2835349" y="5025656"/>
            <a:ext cx="279992" cy="269358"/>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3359888" y="3125972"/>
            <a:ext cx="2052084" cy="276445"/>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olded Corner 20"/>
          <p:cNvSpPr/>
          <p:nvPr/>
        </p:nvSpPr>
        <p:spPr>
          <a:xfrm>
            <a:off x="4922874" y="733647"/>
            <a:ext cx="3763925" cy="1786269"/>
          </a:xfrm>
          <a:prstGeom prst="foldedCorner">
            <a:avLst/>
          </a:prstGeom>
          <a:blipFill>
            <a:blip r:embed="rId7" cstate="print"/>
            <a:tile tx="0" ty="0" sx="100000" sy="100000" flip="none" algn="tl"/>
          </a:blip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smtClean="0">
              <a:solidFill>
                <a:schemeClr val="tx1"/>
              </a:solidFill>
            </a:endParaRPr>
          </a:p>
          <a:p>
            <a:pPr algn="ctr"/>
            <a:r>
              <a:rPr lang="en-US" b="1" dirty="0" smtClean="0">
                <a:solidFill>
                  <a:schemeClr val="tx1"/>
                </a:solidFill>
              </a:rPr>
              <a:t>TIP:</a:t>
            </a:r>
            <a:r>
              <a:rPr lang="en-US" dirty="0" smtClean="0">
                <a:solidFill>
                  <a:schemeClr val="tx1"/>
                </a:solidFill>
              </a:rPr>
              <a:t> The check button will expose any errors that may exist. An error with a red icon must be corrected before saving. A yellow icon error is only an advisory and does not require correction.</a:t>
            </a:r>
          </a:p>
          <a:p>
            <a:pPr algn="ctr"/>
            <a:endParaRPr lang="en-US" dirty="0" smtClean="0">
              <a:solidFill>
                <a:schemeClr val="tx1"/>
              </a:solidFill>
            </a:endParaRPr>
          </a:p>
        </p:txBody>
      </p:sp>
      <p:sp>
        <p:nvSpPr>
          <p:cNvPr id="23" name="Footer Placeholder 3"/>
          <p:cNvSpPr>
            <a:spLocks noGrp="1"/>
          </p:cNvSpPr>
          <p:nvPr>
            <p:ph type="ftr" sz="quarter" idx="11"/>
          </p:nvPr>
        </p:nvSpPr>
        <p:spPr>
          <a:xfrm>
            <a:off x="1837880" y="6472462"/>
            <a:ext cx="5468240" cy="365125"/>
          </a:xfrm>
        </p:spPr>
        <p:txBody>
          <a:bodyPr/>
          <a:lstStyle/>
          <a:p>
            <a:r>
              <a:rPr lang="en-US" dirty="0" smtClean="0"/>
              <a:t>SAP Requisition Training </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7028675" y="1962262"/>
            <a:ext cx="1381125" cy="3209925"/>
          </a:xfrm>
          <a:prstGeom prst="rect">
            <a:avLst/>
          </a:prstGeom>
          <a:noFill/>
          <a:ln w="12700">
            <a:solidFill>
              <a:schemeClr val="accent1"/>
            </a:solidFill>
            <a:miter lim="800000"/>
            <a:headEnd/>
            <a:tailEnd/>
          </a:ln>
          <a:effectLst>
            <a:outerShdw blurRad="63500" sx="102000" sy="102000" algn="ctr" rotWithShape="0">
              <a:prstClr val="black">
                <a:alpha val="40000"/>
              </a:prstClr>
            </a:outerShdw>
          </a:effectLst>
        </p:spPr>
      </p:pic>
      <p:pic>
        <p:nvPicPr>
          <p:cNvPr id="1026" name="Picture 2"/>
          <p:cNvPicPr>
            <a:picLocks noChangeAspect="1" noChangeArrowheads="1"/>
          </p:cNvPicPr>
          <p:nvPr/>
        </p:nvPicPr>
        <p:blipFill>
          <a:blip r:embed="rId4" cstate="print"/>
          <a:srcRect/>
          <a:stretch>
            <a:fillRect/>
          </a:stretch>
        </p:blipFill>
        <p:spPr bwMode="auto">
          <a:xfrm>
            <a:off x="2491897" y="1636195"/>
            <a:ext cx="2352675" cy="3819525"/>
          </a:xfrm>
          <a:prstGeom prst="rect">
            <a:avLst/>
          </a:prstGeom>
          <a:noFill/>
          <a:ln w="12700">
            <a:solidFill>
              <a:schemeClr val="accent1"/>
            </a:solidFill>
            <a:miter lim="800000"/>
            <a:headEnd/>
            <a:tailEnd/>
          </a:ln>
          <a:effectLst>
            <a:outerShdw blurRad="63500" sx="102000" sy="102000" algn="ctr" rotWithShape="0">
              <a:prstClr val="black">
                <a:alpha val="40000"/>
              </a:prstClr>
            </a:outerShdw>
          </a:effectLst>
        </p:spPr>
      </p:pic>
      <p:sp>
        <p:nvSpPr>
          <p:cNvPr id="2" name="Title 1"/>
          <p:cNvSpPr>
            <a:spLocks noGrp="1"/>
          </p:cNvSpPr>
          <p:nvPr>
            <p:ph type="title"/>
          </p:nvPr>
        </p:nvSpPr>
        <p:spPr>
          <a:xfrm>
            <a:off x="287079" y="83460"/>
            <a:ext cx="8399721" cy="695858"/>
          </a:xfrm>
        </p:spPr>
        <p:txBody>
          <a:bodyPr>
            <a:normAutofit/>
          </a:bodyPr>
          <a:lstStyle/>
          <a:p>
            <a:r>
              <a:rPr lang="en-US" dirty="0" smtClean="0"/>
              <a:t>Document Overview</a:t>
            </a:r>
            <a:endParaRPr lang="en-US" dirty="0"/>
          </a:p>
        </p:txBody>
      </p:sp>
      <p:sp>
        <p:nvSpPr>
          <p:cNvPr id="20" name="Rectangle 19"/>
          <p:cNvSpPr/>
          <p:nvPr/>
        </p:nvSpPr>
        <p:spPr>
          <a:xfrm>
            <a:off x="508000" y="715720"/>
            <a:ext cx="8069943" cy="369332"/>
          </a:xfrm>
          <a:prstGeom prst="rect">
            <a:avLst/>
          </a:prstGeom>
          <a:solidFill>
            <a:schemeClr val="tx2">
              <a:lumMod val="60000"/>
              <a:lumOff val="40000"/>
            </a:schemeClr>
          </a:solidFill>
          <a:ln>
            <a:solidFill>
              <a:schemeClr val="tx1"/>
            </a:solidFill>
          </a:ln>
          <a:effectLst>
            <a:outerShdw blurRad="40000" dist="23000" dir="5400000" rotWithShape="0">
              <a:schemeClr val="tx1">
                <a:lumMod val="65000"/>
                <a:lumOff val="35000"/>
                <a:alpha val="35000"/>
              </a:schemeClr>
            </a:outerShdw>
          </a:effectLst>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Document Overview holds a record of all requisitions you create </a:t>
            </a:r>
            <a:endParaRPr lang="en-US" b="1" dirty="0">
              <a:effectLst>
                <a:outerShdw blurRad="38100" dist="38100" dir="2700000" algn="tl">
                  <a:srgbClr val="000000">
                    <a:alpha val="43137"/>
                  </a:srgbClr>
                </a:outerShdw>
              </a:effectLst>
            </a:endParaRPr>
          </a:p>
        </p:txBody>
      </p:sp>
      <p:sp>
        <p:nvSpPr>
          <p:cNvPr id="27" name="Rectangle 26"/>
          <p:cNvSpPr/>
          <p:nvPr/>
        </p:nvSpPr>
        <p:spPr>
          <a:xfrm>
            <a:off x="2541181" y="2838896"/>
            <a:ext cx="393406" cy="265812"/>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2647505" y="5214965"/>
            <a:ext cx="1892597" cy="228905"/>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ular Callout 21"/>
          <p:cNvSpPr/>
          <p:nvPr/>
        </p:nvSpPr>
        <p:spPr>
          <a:xfrm>
            <a:off x="5135526" y="1796902"/>
            <a:ext cx="1765005" cy="1137684"/>
          </a:xfrm>
          <a:prstGeom prst="wedgeRectCallout">
            <a:avLst>
              <a:gd name="adj1" fmla="val 54698"/>
              <a:gd name="adj2" fmla="val 125516"/>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Requisitions you create will appear within Document Overview</a:t>
            </a:r>
            <a:endParaRPr lang="en-US" sz="1600" dirty="0">
              <a:solidFill>
                <a:schemeClr val="tx1"/>
              </a:solidFill>
            </a:endParaRPr>
          </a:p>
        </p:txBody>
      </p:sp>
      <p:sp>
        <p:nvSpPr>
          <p:cNvPr id="19" name="Rectangular Callout 18"/>
          <p:cNvSpPr/>
          <p:nvPr/>
        </p:nvSpPr>
        <p:spPr>
          <a:xfrm>
            <a:off x="319588" y="1275908"/>
            <a:ext cx="2040839" cy="1063255"/>
          </a:xfrm>
          <a:prstGeom prst="wedgeRectCallout">
            <a:avLst>
              <a:gd name="adj1" fmla="val 55154"/>
              <a:gd name="adj2" fmla="val 104280"/>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Click on the Selection Variant and select My purchase requisitions</a:t>
            </a:r>
            <a:endParaRPr lang="en-US" sz="1600" dirty="0">
              <a:solidFill>
                <a:schemeClr val="tx1"/>
              </a:solidFill>
            </a:endParaRPr>
          </a:p>
        </p:txBody>
      </p:sp>
      <p:sp>
        <p:nvSpPr>
          <p:cNvPr id="11" name="TextBox 10"/>
          <p:cNvSpPr txBox="1"/>
          <p:nvPr/>
        </p:nvSpPr>
        <p:spPr>
          <a:xfrm>
            <a:off x="6879267" y="6581001"/>
            <a:ext cx="1868781" cy="276999"/>
          </a:xfrm>
          <a:prstGeom prst="rect">
            <a:avLst/>
          </a:prstGeom>
          <a:noFill/>
        </p:spPr>
        <p:txBody>
          <a:bodyPr wrap="none" rtlCol="0">
            <a:spAutoFit/>
          </a:bodyPr>
          <a:lstStyle/>
          <a:p>
            <a:r>
              <a:rPr lang="en-US" sz="1200" i="1" dirty="0" smtClean="0">
                <a:hlinkClick r:id="rId5" action="ppaction://hlinksldjump"/>
              </a:rPr>
              <a:t>Return to Table of Contents</a:t>
            </a:r>
            <a:endParaRPr lang="en-US" sz="1200" i="1" dirty="0"/>
          </a:p>
        </p:txBody>
      </p:sp>
      <p:sp>
        <p:nvSpPr>
          <p:cNvPr id="13" name="Slide Number Placeholder 12"/>
          <p:cNvSpPr>
            <a:spLocks noGrp="1"/>
          </p:cNvSpPr>
          <p:nvPr>
            <p:ph type="sldNum" sz="quarter" idx="12"/>
          </p:nvPr>
        </p:nvSpPr>
        <p:spPr/>
        <p:txBody>
          <a:bodyPr/>
          <a:lstStyle/>
          <a:p>
            <a:fld id="{289C75C3-8C51-4886-8E78-AD7572BAF07D}" type="slidenum">
              <a:rPr lang="en-US" smtClean="0"/>
              <a:pPr/>
              <a:t>41</a:t>
            </a:fld>
            <a:endParaRPr lang="en-US" dirty="0"/>
          </a:p>
        </p:txBody>
      </p:sp>
      <p:sp>
        <p:nvSpPr>
          <p:cNvPr id="12" name="Rectangle 11"/>
          <p:cNvSpPr/>
          <p:nvPr/>
        </p:nvSpPr>
        <p:spPr>
          <a:xfrm>
            <a:off x="7063563" y="3549197"/>
            <a:ext cx="1049079" cy="1352412"/>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3"/>
          <p:cNvSpPr>
            <a:spLocks noGrp="1"/>
          </p:cNvSpPr>
          <p:nvPr>
            <p:ph type="ftr" sz="quarter" idx="11"/>
          </p:nvPr>
        </p:nvSpPr>
        <p:spPr>
          <a:xfrm>
            <a:off x="1837880" y="6472462"/>
            <a:ext cx="5468240" cy="365125"/>
          </a:xfrm>
        </p:spPr>
        <p:txBody>
          <a:bodyPr/>
          <a:lstStyle/>
          <a:p>
            <a:r>
              <a:rPr lang="en-US" dirty="0" smtClean="0"/>
              <a:t>SAP Requisition Training </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srcRect b="11763"/>
          <a:stretch>
            <a:fillRect/>
          </a:stretch>
        </p:blipFill>
        <p:spPr bwMode="auto">
          <a:xfrm>
            <a:off x="1169581" y="1909915"/>
            <a:ext cx="7507214" cy="4525420"/>
          </a:xfrm>
          <a:prstGeom prst="rect">
            <a:avLst/>
          </a:prstGeom>
          <a:noFill/>
          <a:ln w="12700">
            <a:solidFill>
              <a:schemeClr val="accent1"/>
            </a:solidFill>
            <a:miter lim="800000"/>
            <a:headEnd/>
            <a:tailEnd/>
          </a:ln>
          <a:effectLst>
            <a:outerShdw blurRad="63500" sx="102000" sy="102000" algn="ctr" rotWithShape="0">
              <a:prstClr val="black">
                <a:alpha val="40000"/>
              </a:prstClr>
            </a:outerShdw>
          </a:effectLst>
        </p:spPr>
      </p:pic>
      <p:sp>
        <p:nvSpPr>
          <p:cNvPr id="2" name="Title 1"/>
          <p:cNvSpPr>
            <a:spLocks noGrp="1"/>
          </p:cNvSpPr>
          <p:nvPr>
            <p:ph type="title"/>
          </p:nvPr>
        </p:nvSpPr>
        <p:spPr>
          <a:xfrm>
            <a:off x="287079" y="83460"/>
            <a:ext cx="8399721" cy="695858"/>
          </a:xfrm>
        </p:spPr>
        <p:txBody>
          <a:bodyPr>
            <a:normAutofit/>
          </a:bodyPr>
          <a:lstStyle/>
          <a:p>
            <a:r>
              <a:rPr lang="en-US" dirty="0" smtClean="0"/>
              <a:t>Display Requisition</a:t>
            </a:r>
            <a:endParaRPr lang="en-US" dirty="0"/>
          </a:p>
        </p:txBody>
      </p:sp>
      <p:sp>
        <p:nvSpPr>
          <p:cNvPr id="20" name="Rectangle 19"/>
          <p:cNvSpPr/>
          <p:nvPr/>
        </p:nvSpPr>
        <p:spPr>
          <a:xfrm>
            <a:off x="318978" y="715720"/>
            <a:ext cx="8258966" cy="646331"/>
          </a:xfrm>
          <a:prstGeom prst="rect">
            <a:avLst/>
          </a:prstGeom>
          <a:solidFill>
            <a:schemeClr val="tx2">
              <a:lumMod val="60000"/>
              <a:lumOff val="40000"/>
            </a:schemeClr>
          </a:solidFill>
          <a:ln>
            <a:solidFill>
              <a:schemeClr val="tx1"/>
            </a:solidFill>
          </a:ln>
          <a:effectLst>
            <a:outerShdw blurRad="63500" sx="102000" sy="102000" algn="ctr"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You can display the contents of any requisition within Document Overview by double clicking on the requisition number. This is identical to using T-code ME53N.</a:t>
            </a:r>
            <a:endParaRPr lang="en-US" b="1" dirty="0">
              <a:effectLst>
                <a:outerShdw blurRad="38100" dist="38100" dir="2700000" algn="tl">
                  <a:srgbClr val="000000">
                    <a:alpha val="43137"/>
                  </a:srgbClr>
                </a:outerShdw>
              </a:effectLst>
            </a:endParaRPr>
          </a:p>
        </p:txBody>
      </p:sp>
      <p:sp>
        <p:nvSpPr>
          <p:cNvPr id="27" name="Rectangle 26"/>
          <p:cNvSpPr/>
          <p:nvPr/>
        </p:nvSpPr>
        <p:spPr>
          <a:xfrm>
            <a:off x="1222743" y="3678864"/>
            <a:ext cx="829341" cy="191387"/>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ular Callout 21"/>
          <p:cNvSpPr/>
          <p:nvPr/>
        </p:nvSpPr>
        <p:spPr>
          <a:xfrm>
            <a:off x="4699591" y="1435395"/>
            <a:ext cx="1446028" cy="850605"/>
          </a:xfrm>
          <a:prstGeom prst="wedgeRectCallout">
            <a:avLst>
              <a:gd name="adj1" fmla="val -67912"/>
              <a:gd name="adj2" fmla="val 139922"/>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Requisition enters display mode</a:t>
            </a:r>
            <a:endParaRPr lang="en-US" sz="1600" dirty="0">
              <a:solidFill>
                <a:schemeClr val="tx1"/>
              </a:solidFill>
            </a:endParaRPr>
          </a:p>
        </p:txBody>
      </p:sp>
      <p:sp>
        <p:nvSpPr>
          <p:cNvPr id="19" name="Rectangular Callout 18"/>
          <p:cNvSpPr/>
          <p:nvPr/>
        </p:nvSpPr>
        <p:spPr>
          <a:xfrm>
            <a:off x="233917" y="1605516"/>
            <a:ext cx="1329070" cy="1073889"/>
          </a:xfrm>
          <a:prstGeom prst="wedgeRectCallout">
            <a:avLst>
              <a:gd name="adj1" fmla="val 52586"/>
              <a:gd name="adj2" fmla="val 141039"/>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Double-click any requisition number</a:t>
            </a:r>
            <a:endParaRPr lang="en-US" sz="1600" dirty="0">
              <a:solidFill>
                <a:schemeClr val="tx1"/>
              </a:solidFill>
            </a:endParaRPr>
          </a:p>
        </p:txBody>
      </p:sp>
      <p:sp>
        <p:nvSpPr>
          <p:cNvPr id="11" name="TextBox 10"/>
          <p:cNvSpPr txBox="1"/>
          <p:nvPr/>
        </p:nvSpPr>
        <p:spPr>
          <a:xfrm>
            <a:off x="6879267" y="6581001"/>
            <a:ext cx="1868781" cy="276999"/>
          </a:xfrm>
          <a:prstGeom prst="rect">
            <a:avLst/>
          </a:prstGeom>
          <a:noFill/>
        </p:spPr>
        <p:txBody>
          <a:bodyPr wrap="none" rtlCol="0">
            <a:spAutoFit/>
          </a:bodyPr>
          <a:lstStyle/>
          <a:p>
            <a:r>
              <a:rPr lang="en-US" sz="1200" i="1" dirty="0" smtClean="0">
                <a:hlinkClick r:id="rId4" action="ppaction://hlinksldjump"/>
              </a:rPr>
              <a:t>Return to Table of Contents</a:t>
            </a:r>
            <a:endParaRPr lang="en-US" sz="1200" i="1" dirty="0"/>
          </a:p>
        </p:txBody>
      </p:sp>
      <p:sp>
        <p:nvSpPr>
          <p:cNvPr id="13" name="Slide Number Placeholder 12"/>
          <p:cNvSpPr>
            <a:spLocks noGrp="1"/>
          </p:cNvSpPr>
          <p:nvPr>
            <p:ph type="sldNum" sz="quarter" idx="12"/>
          </p:nvPr>
        </p:nvSpPr>
        <p:spPr/>
        <p:txBody>
          <a:bodyPr/>
          <a:lstStyle/>
          <a:p>
            <a:fld id="{289C75C3-8C51-4886-8E78-AD7572BAF07D}" type="slidenum">
              <a:rPr lang="en-US" smtClean="0"/>
              <a:pPr/>
              <a:t>42</a:t>
            </a:fld>
            <a:endParaRPr lang="en-US" dirty="0"/>
          </a:p>
        </p:txBody>
      </p:sp>
      <p:sp>
        <p:nvSpPr>
          <p:cNvPr id="12" name="Footer Placeholder 3"/>
          <p:cNvSpPr>
            <a:spLocks noGrp="1"/>
          </p:cNvSpPr>
          <p:nvPr>
            <p:ph type="ftr" sz="quarter" idx="11"/>
          </p:nvPr>
        </p:nvSpPr>
        <p:spPr>
          <a:xfrm>
            <a:off x="1837880" y="6472462"/>
            <a:ext cx="5468240" cy="365125"/>
          </a:xfrm>
        </p:spPr>
        <p:txBody>
          <a:bodyPr/>
          <a:lstStyle/>
          <a:p>
            <a:r>
              <a:rPr lang="en-US" dirty="0" smtClean="0"/>
              <a:t>SAP Requisition Training </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srcRect/>
          <a:stretch>
            <a:fillRect/>
          </a:stretch>
        </p:blipFill>
        <p:spPr bwMode="auto">
          <a:xfrm>
            <a:off x="1462089" y="4570671"/>
            <a:ext cx="6219825" cy="1714500"/>
          </a:xfrm>
          <a:prstGeom prst="rect">
            <a:avLst/>
          </a:prstGeom>
          <a:noFill/>
          <a:ln w="12700">
            <a:solidFill>
              <a:schemeClr val="accent1"/>
            </a:solidFill>
            <a:miter lim="800000"/>
            <a:headEnd/>
            <a:tailEnd/>
          </a:ln>
          <a:effectLst>
            <a:outerShdw blurRad="63500" sx="102000" sy="102000" algn="ctr" rotWithShape="0">
              <a:prstClr val="black">
                <a:alpha val="40000"/>
              </a:prstClr>
            </a:outerShdw>
          </a:effectLst>
        </p:spPr>
      </p:pic>
      <p:sp>
        <p:nvSpPr>
          <p:cNvPr id="2" name="Title 1"/>
          <p:cNvSpPr>
            <a:spLocks noGrp="1"/>
          </p:cNvSpPr>
          <p:nvPr>
            <p:ph type="title"/>
          </p:nvPr>
        </p:nvSpPr>
        <p:spPr>
          <a:xfrm>
            <a:off x="287079" y="83460"/>
            <a:ext cx="8399721" cy="695858"/>
          </a:xfrm>
        </p:spPr>
        <p:txBody>
          <a:bodyPr>
            <a:normAutofit/>
          </a:bodyPr>
          <a:lstStyle/>
          <a:p>
            <a:r>
              <a:rPr lang="en-US" dirty="0" smtClean="0"/>
              <a:t>Edit Requisition</a:t>
            </a:r>
            <a:endParaRPr lang="en-US" dirty="0"/>
          </a:p>
        </p:txBody>
      </p:sp>
      <p:sp>
        <p:nvSpPr>
          <p:cNvPr id="11" name="TextBox 10"/>
          <p:cNvSpPr txBox="1"/>
          <p:nvPr/>
        </p:nvSpPr>
        <p:spPr>
          <a:xfrm>
            <a:off x="6879267" y="6581001"/>
            <a:ext cx="1868781" cy="276999"/>
          </a:xfrm>
          <a:prstGeom prst="rect">
            <a:avLst/>
          </a:prstGeom>
          <a:noFill/>
        </p:spPr>
        <p:txBody>
          <a:bodyPr wrap="none" rtlCol="0">
            <a:spAutoFit/>
          </a:bodyPr>
          <a:lstStyle/>
          <a:p>
            <a:r>
              <a:rPr lang="en-US" sz="1200" i="1" dirty="0" smtClean="0">
                <a:hlinkClick r:id="rId4" action="ppaction://hlinksldjump"/>
              </a:rPr>
              <a:t>Return to Table of Contents</a:t>
            </a:r>
            <a:endParaRPr lang="en-US" sz="1200" i="1" dirty="0"/>
          </a:p>
        </p:txBody>
      </p:sp>
      <p:sp>
        <p:nvSpPr>
          <p:cNvPr id="13" name="Slide Number Placeholder 12"/>
          <p:cNvSpPr>
            <a:spLocks noGrp="1"/>
          </p:cNvSpPr>
          <p:nvPr>
            <p:ph type="sldNum" sz="quarter" idx="12"/>
          </p:nvPr>
        </p:nvSpPr>
        <p:spPr/>
        <p:txBody>
          <a:bodyPr/>
          <a:lstStyle/>
          <a:p>
            <a:fld id="{289C75C3-8C51-4886-8E78-AD7572BAF07D}" type="slidenum">
              <a:rPr lang="en-US" smtClean="0"/>
              <a:pPr/>
              <a:t>43</a:t>
            </a:fld>
            <a:endParaRPr lang="en-US" dirty="0"/>
          </a:p>
        </p:txBody>
      </p:sp>
      <p:sp>
        <p:nvSpPr>
          <p:cNvPr id="15" name="TextBox 14"/>
          <p:cNvSpPr txBox="1"/>
          <p:nvPr/>
        </p:nvSpPr>
        <p:spPr>
          <a:xfrm>
            <a:off x="280582" y="645794"/>
            <a:ext cx="8480645" cy="3416320"/>
          </a:xfrm>
          <a:prstGeom prst="rect">
            <a:avLst/>
          </a:prstGeom>
          <a:noFill/>
        </p:spPr>
        <p:txBody>
          <a:bodyPr wrap="square" rtlCol="0">
            <a:spAutoFit/>
          </a:bodyPr>
          <a:lstStyle/>
          <a:p>
            <a:r>
              <a:rPr lang="en-US" sz="2000" dirty="0" smtClean="0"/>
              <a:t>A requisition can be edited after creation. Common edits may include:</a:t>
            </a:r>
          </a:p>
          <a:p>
            <a:endParaRPr lang="en-US" sz="1200" dirty="0" smtClean="0"/>
          </a:p>
          <a:p>
            <a:pPr lvl="1">
              <a:buFont typeface="Arial" pitchFamily="34" charset="0"/>
              <a:buChar char="•"/>
            </a:pPr>
            <a:r>
              <a:rPr lang="en-US" sz="2000" dirty="0" smtClean="0"/>
              <a:t>Add, delete, or modify line items</a:t>
            </a:r>
          </a:p>
          <a:p>
            <a:pPr lvl="1">
              <a:buFont typeface="Arial" pitchFamily="34" charset="0"/>
              <a:buChar char="•"/>
            </a:pPr>
            <a:r>
              <a:rPr lang="en-US" sz="2000" dirty="0" smtClean="0"/>
              <a:t>Modify Account Assignment</a:t>
            </a:r>
          </a:p>
          <a:p>
            <a:pPr lvl="1">
              <a:buFont typeface="Arial" pitchFamily="34" charset="0"/>
              <a:buChar char="•"/>
            </a:pPr>
            <a:r>
              <a:rPr lang="en-US" sz="2000" dirty="0" smtClean="0"/>
              <a:t>Add Attachment</a:t>
            </a:r>
          </a:p>
          <a:p>
            <a:endParaRPr lang="en-US" sz="1200" dirty="0" smtClean="0"/>
          </a:p>
          <a:p>
            <a:r>
              <a:rPr lang="en-US" sz="2000" dirty="0" smtClean="0"/>
              <a:t>The requisitioner or approver can edit the document provided the purchase order has not been processed.</a:t>
            </a:r>
          </a:p>
          <a:p>
            <a:endParaRPr lang="en-US" sz="1200" dirty="0" smtClean="0"/>
          </a:p>
          <a:p>
            <a:r>
              <a:rPr lang="en-US" sz="2000" b="1" dirty="0" smtClean="0"/>
              <a:t>Important</a:t>
            </a:r>
            <a:r>
              <a:rPr lang="en-US" sz="2000" dirty="0" smtClean="0"/>
              <a:t>: The requisition should not be edited after the purchase order is created. If you have modifications to an order after the PO is processed, contact Purchasing for guidance. </a:t>
            </a:r>
          </a:p>
        </p:txBody>
      </p:sp>
      <p:sp>
        <p:nvSpPr>
          <p:cNvPr id="16" name="Rectangle 15"/>
          <p:cNvSpPr/>
          <p:nvPr/>
        </p:nvSpPr>
        <p:spPr>
          <a:xfrm>
            <a:off x="1531089" y="5879805"/>
            <a:ext cx="1775638" cy="414669"/>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6840279" y="4777561"/>
            <a:ext cx="836428" cy="283537"/>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ular Callout 17"/>
          <p:cNvSpPr/>
          <p:nvPr/>
        </p:nvSpPr>
        <p:spPr>
          <a:xfrm>
            <a:off x="3349256" y="3848986"/>
            <a:ext cx="2434855" cy="1169582"/>
          </a:xfrm>
          <a:prstGeom prst="wedgeRectCallout">
            <a:avLst>
              <a:gd name="adj1" fmla="val -56732"/>
              <a:gd name="adj2" fmla="val 119256"/>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If a purchase order has been processed, it will appear on the Status tab within the Details section.</a:t>
            </a:r>
            <a:endParaRPr lang="en-US" sz="1600" dirty="0">
              <a:solidFill>
                <a:schemeClr val="tx1"/>
              </a:solidFill>
            </a:endParaRPr>
          </a:p>
        </p:txBody>
      </p:sp>
      <p:sp>
        <p:nvSpPr>
          <p:cNvPr id="12" name="Footer Placeholder 3"/>
          <p:cNvSpPr>
            <a:spLocks noGrp="1"/>
          </p:cNvSpPr>
          <p:nvPr>
            <p:ph type="ftr" sz="quarter" idx="11"/>
          </p:nvPr>
        </p:nvSpPr>
        <p:spPr>
          <a:xfrm>
            <a:off x="1837880" y="6472462"/>
            <a:ext cx="5468240" cy="365125"/>
          </a:xfrm>
        </p:spPr>
        <p:txBody>
          <a:bodyPr/>
          <a:lstStyle/>
          <a:p>
            <a:r>
              <a:rPr lang="en-US" dirty="0" smtClean="0"/>
              <a:t>SAP Requisition Training </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cstate="print"/>
          <a:srcRect b="10022"/>
          <a:stretch>
            <a:fillRect/>
          </a:stretch>
        </p:blipFill>
        <p:spPr bwMode="auto">
          <a:xfrm>
            <a:off x="584791" y="2542965"/>
            <a:ext cx="7886774" cy="3643870"/>
          </a:xfrm>
          <a:prstGeom prst="rect">
            <a:avLst/>
          </a:prstGeom>
          <a:noFill/>
          <a:ln w="12700">
            <a:solidFill>
              <a:schemeClr val="accent1"/>
            </a:solidFill>
            <a:miter lim="800000"/>
            <a:headEnd/>
            <a:tailEnd/>
          </a:ln>
          <a:effectLst>
            <a:outerShdw blurRad="63500" sx="102000" sy="102000" algn="ctr" rotWithShape="0">
              <a:prstClr val="black">
                <a:alpha val="40000"/>
              </a:prstClr>
            </a:outerShdw>
          </a:effectLst>
        </p:spPr>
      </p:pic>
      <p:pic>
        <p:nvPicPr>
          <p:cNvPr id="4099" name="Picture 3"/>
          <p:cNvPicPr>
            <a:picLocks noChangeAspect="1" noChangeArrowheads="1"/>
          </p:cNvPicPr>
          <p:nvPr/>
        </p:nvPicPr>
        <p:blipFill>
          <a:blip r:embed="rId4" cstate="print"/>
          <a:srcRect/>
          <a:stretch>
            <a:fillRect/>
          </a:stretch>
        </p:blipFill>
        <p:spPr bwMode="auto">
          <a:xfrm>
            <a:off x="4917560" y="1786272"/>
            <a:ext cx="1631032" cy="627320"/>
          </a:xfrm>
          <a:prstGeom prst="rect">
            <a:avLst/>
          </a:prstGeom>
          <a:noFill/>
          <a:ln w="12700">
            <a:solidFill>
              <a:schemeClr val="accent1"/>
            </a:solidFill>
            <a:miter lim="800000"/>
            <a:headEnd/>
            <a:tailEnd/>
          </a:ln>
          <a:effectLst>
            <a:outerShdw blurRad="63500" sx="102000" sy="102000" algn="ctr" rotWithShape="0">
              <a:prstClr val="black">
                <a:alpha val="40000"/>
              </a:prstClr>
            </a:outerShdw>
          </a:effectLst>
        </p:spPr>
      </p:pic>
      <p:sp>
        <p:nvSpPr>
          <p:cNvPr id="2" name="Title 1"/>
          <p:cNvSpPr>
            <a:spLocks noGrp="1"/>
          </p:cNvSpPr>
          <p:nvPr>
            <p:ph type="title"/>
          </p:nvPr>
        </p:nvSpPr>
        <p:spPr>
          <a:xfrm>
            <a:off x="287079" y="83460"/>
            <a:ext cx="8399721" cy="695858"/>
          </a:xfrm>
        </p:spPr>
        <p:txBody>
          <a:bodyPr>
            <a:normAutofit/>
          </a:bodyPr>
          <a:lstStyle/>
          <a:p>
            <a:r>
              <a:rPr lang="en-US" dirty="0" smtClean="0"/>
              <a:t>Edit Requisition</a:t>
            </a:r>
            <a:endParaRPr lang="en-US" dirty="0"/>
          </a:p>
        </p:txBody>
      </p:sp>
      <p:sp>
        <p:nvSpPr>
          <p:cNvPr id="27" name="Rectangle 26"/>
          <p:cNvSpPr/>
          <p:nvPr/>
        </p:nvSpPr>
        <p:spPr>
          <a:xfrm>
            <a:off x="2232836" y="3423684"/>
            <a:ext cx="233917" cy="212651"/>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659219" y="4997303"/>
            <a:ext cx="903767" cy="202018"/>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ular Callout 21"/>
          <p:cNvSpPr/>
          <p:nvPr/>
        </p:nvSpPr>
        <p:spPr>
          <a:xfrm>
            <a:off x="2498649" y="712381"/>
            <a:ext cx="2275370" cy="1254642"/>
          </a:xfrm>
          <a:prstGeom prst="wedgeRectCallout">
            <a:avLst>
              <a:gd name="adj1" fmla="val -52240"/>
              <a:gd name="adj2" fmla="val 161618"/>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2. Click the pencil/glasses icon to move document into edit mode (screen will turn white)</a:t>
            </a:r>
            <a:endParaRPr lang="en-US" sz="1600" dirty="0">
              <a:solidFill>
                <a:schemeClr val="tx1"/>
              </a:solidFill>
            </a:endParaRPr>
          </a:p>
        </p:txBody>
      </p:sp>
      <p:sp>
        <p:nvSpPr>
          <p:cNvPr id="19" name="Rectangular Callout 18"/>
          <p:cNvSpPr/>
          <p:nvPr/>
        </p:nvSpPr>
        <p:spPr>
          <a:xfrm>
            <a:off x="298323" y="1765005"/>
            <a:ext cx="2040839" cy="1116419"/>
          </a:xfrm>
          <a:prstGeom prst="wedgeRectCallout">
            <a:avLst>
              <a:gd name="adj1" fmla="val -10972"/>
              <a:gd name="adj2" fmla="val 237267"/>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1. Double-click the requisition number from within Document Overview</a:t>
            </a:r>
            <a:endParaRPr lang="en-US" sz="1600" dirty="0">
              <a:solidFill>
                <a:schemeClr val="tx1"/>
              </a:solidFill>
            </a:endParaRPr>
          </a:p>
        </p:txBody>
      </p:sp>
      <p:sp>
        <p:nvSpPr>
          <p:cNvPr id="11" name="TextBox 10"/>
          <p:cNvSpPr txBox="1"/>
          <p:nvPr/>
        </p:nvSpPr>
        <p:spPr>
          <a:xfrm>
            <a:off x="6879267" y="6581001"/>
            <a:ext cx="1868781" cy="276999"/>
          </a:xfrm>
          <a:prstGeom prst="rect">
            <a:avLst/>
          </a:prstGeom>
          <a:noFill/>
        </p:spPr>
        <p:txBody>
          <a:bodyPr wrap="none" rtlCol="0">
            <a:spAutoFit/>
          </a:bodyPr>
          <a:lstStyle/>
          <a:p>
            <a:r>
              <a:rPr lang="en-US" sz="1200" i="1" dirty="0" smtClean="0">
                <a:hlinkClick r:id="rId5" action="ppaction://hlinksldjump"/>
              </a:rPr>
              <a:t>Return to Table of Contents</a:t>
            </a:r>
            <a:endParaRPr lang="en-US" sz="1200" i="1" dirty="0"/>
          </a:p>
        </p:txBody>
      </p:sp>
      <p:sp>
        <p:nvSpPr>
          <p:cNvPr id="13" name="Slide Number Placeholder 12"/>
          <p:cNvSpPr>
            <a:spLocks noGrp="1"/>
          </p:cNvSpPr>
          <p:nvPr>
            <p:ph type="sldNum" sz="quarter" idx="12"/>
          </p:nvPr>
        </p:nvSpPr>
        <p:spPr/>
        <p:txBody>
          <a:bodyPr/>
          <a:lstStyle/>
          <a:p>
            <a:fld id="{289C75C3-8C51-4886-8E78-AD7572BAF07D}" type="slidenum">
              <a:rPr lang="en-US" smtClean="0"/>
              <a:pPr/>
              <a:t>44</a:t>
            </a:fld>
            <a:endParaRPr lang="en-US" dirty="0"/>
          </a:p>
        </p:txBody>
      </p:sp>
      <p:sp>
        <p:nvSpPr>
          <p:cNvPr id="15" name="Rectangle 14"/>
          <p:cNvSpPr/>
          <p:nvPr/>
        </p:nvSpPr>
        <p:spPr>
          <a:xfrm>
            <a:off x="5532472" y="1924493"/>
            <a:ext cx="496188" cy="361507"/>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ooter Placeholder 3"/>
          <p:cNvSpPr>
            <a:spLocks noGrp="1"/>
          </p:cNvSpPr>
          <p:nvPr>
            <p:ph type="ftr" sz="quarter" idx="11"/>
          </p:nvPr>
        </p:nvSpPr>
        <p:spPr>
          <a:xfrm>
            <a:off x="1837880" y="6472462"/>
            <a:ext cx="5468240" cy="365125"/>
          </a:xfrm>
        </p:spPr>
        <p:txBody>
          <a:bodyPr/>
          <a:lstStyle/>
          <a:p>
            <a:r>
              <a:rPr lang="en-US" dirty="0" smtClean="0"/>
              <a:t>SAP Requisition Training </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cstate="print"/>
          <a:srcRect/>
          <a:stretch>
            <a:fillRect/>
          </a:stretch>
        </p:blipFill>
        <p:spPr bwMode="auto">
          <a:xfrm>
            <a:off x="850604" y="982466"/>
            <a:ext cx="7225783" cy="4839081"/>
          </a:xfrm>
          <a:prstGeom prst="rect">
            <a:avLst/>
          </a:prstGeom>
          <a:noFill/>
          <a:ln w="12700">
            <a:solidFill>
              <a:schemeClr val="accent1"/>
            </a:solidFill>
            <a:miter lim="800000"/>
            <a:headEnd/>
            <a:tailEnd/>
          </a:ln>
          <a:effectLst>
            <a:outerShdw blurRad="63500" sx="102000" sy="102000" algn="ctr" rotWithShape="0">
              <a:prstClr val="black">
                <a:alpha val="40000"/>
              </a:prstClr>
            </a:outerShdw>
          </a:effectLst>
        </p:spPr>
      </p:pic>
      <p:sp>
        <p:nvSpPr>
          <p:cNvPr id="2" name="Title 1"/>
          <p:cNvSpPr>
            <a:spLocks noGrp="1"/>
          </p:cNvSpPr>
          <p:nvPr>
            <p:ph type="title"/>
          </p:nvPr>
        </p:nvSpPr>
        <p:spPr>
          <a:xfrm>
            <a:off x="287079" y="83460"/>
            <a:ext cx="8399721" cy="695858"/>
          </a:xfrm>
        </p:spPr>
        <p:txBody>
          <a:bodyPr>
            <a:normAutofit/>
          </a:bodyPr>
          <a:lstStyle/>
          <a:p>
            <a:r>
              <a:rPr lang="en-US" dirty="0" smtClean="0"/>
              <a:t>Edit Requisition</a:t>
            </a:r>
            <a:endParaRPr lang="en-US" dirty="0"/>
          </a:p>
        </p:txBody>
      </p:sp>
      <p:sp>
        <p:nvSpPr>
          <p:cNvPr id="27" name="Rectangle 26"/>
          <p:cNvSpPr/>
          <p:nvPr/>
        </p:nvSpPr>
        <p:spPr>
          <a:xfrm>
            <a:off x="2498650" y="1180214"/>
            <a:ext cx="233917" cy="212652"/>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5879804" y="3827720"/>
            <a:ext cx="435936" cy="372139"/>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ular Callout 18"/>
          <p:cNvSpPr/>
          <p:nvPr/>
        </p:nvSpPr>
        <p:spPr>
          <a:xfrm>
            <a:off x="5018567" y="1658677"/>
            <a:ext cx="1733107" cy="903768"/>
          </a:xfrm>
          <a:prstGeom prst="wedgeRectCallout">
            <a:avLst>
              <a:gd name="adj1" fmla="val -177344"/>
              <a:gd name="adj2" fmla="val -80336"/>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4. Click Save </a:t>
            </a:r>
          </a:p>
          <a:p>
            <a:pPr algn="ctr"/>
            <a:r>
              <a:rPr lang="en-US" sz="1600" dirty="0" smtClean="0">
                <a:solidFill>
                  <a:schemeClr val="tx1"/>
                </a:solidFill>
              </a:rPr>
              <a:t>when finished with edits</a:t>
            </a:r>
            <a:endParaRPr lang="en-US" sz="1600" dirty="0">
              <a:solidFill>
                <a:schemeClr val="tx1"/>
              </a:solidFill>
            </a:endParaRPr>
          </a:p>
        </p:txBody>
      </p:sp>
      <p:sp>
        <p:nvSpPr>
          <p:cNvPr id="11" name="TextBox 10"/>
          <p:cNvSpPr txBox="1"/>
          <p:nvPr/>
        </p:nvSpPr>
        <p:spPr>
          <a:xfrm>
            <a:off x="6879267" y="6581001"/>
            <a:ext cx="1868781" cy="276999"/>
          </a:xfrm>
          <a:prstGeom prst="rect">
            <a:avLst/>
          </a:prstGeom>
          <a:noFill/>
        </p:spPr>
        <p:txBody>
          <a:bodyPr wrap="none" rtlCol="0">
            <a:spAutoFit/>
          </a:bodyPr>
          <a:lstStyle/>
          <a:p>
            <a:r>
              <a:rPr lang="en-US" sz="1200" i="1" dirty="0" smtClean="0">
                <a:hlinkClick r:id="rId4" action="ppaction://hlinksldjump"/>
              </a:rPr>
              <a:t>Return to Table of Contents</a:t>
            </a:r>
            <a:endParaRPr lang="en-US" sz="1200" i="1" dirty="0"/>
          </a:p>
        </p:txBody>
      </p:sp>
      <p:sp>
        <p:nvSpPr>
          <p:cNvPr id="13" name="Slide Number Placeholder 12"/>
          <p:cNvSpPr>
            <a:spLocks noGrp="1"/>
          </p:cNvSpPr>
          <p:nvPr>
            <p:ph type="sldNum" sz="quarter" idx="12"/>
          </p:nvPr>
        </p:nvSpPr>
        <p:spPr/>
        <p:txBody>
          <a:bodyPr/>
          <a:lstStyle/>
          <a:p>
            <a:fld id="{289C75C3-8C51-4886-8E78-AD7572BAF07D}" type="slidenum">
              <a:rPr lang="en-US" smtClean="0"/>
              <a:pPr/>
              <a:t>45</a:t>
            </a:fld>
            <a:endParaRPr lang="en-US" dirty="0"/>
          </a:p>
        </p:txBody>
      </p:sp>
      <p:sp>
        <p:nvSpPr>
          <p:cNvPr id="14" name="Rectangular Callout 13"/>
          <p:cNvSpPr/>
          <p:nvPr/>
        </p:nvSpPr>
        <p:spPr>
          <a:xfrm>
            <a:off x="1839432" y="2108791"/>
            <a:ext cx="1881963" cy="942753"/>
          </a:xfrm>
          <a:prstGeom prst="wedgeRectCallout">
            <a:avLst>
              <a:gd name="adj1" fmla="val 158258"/>
              <a:gd name="adj2" fmla="val 137494"/>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3. Make changes as needed to the requisition</a:t>
            </a:r>
            <a:endParaRPr lang="en-US" sz="1600" dirty="0">
              <a:solidFill>
                <a:schemeClr val="tx1"/>
              </a:solidFill>
            </a:endParaRPr>
          </a:p>
        </p:txBody>
      </p:sp>
      <p:sp>
        <p:nvSpPr>
          <p:cNvPr id="12" name="Footer Placeholder 3"/>
          <p:cNvSpPr>
            <a:spLocks noGrp="1"/>
          </p:cNvSpPr>
          <p:nvPr>
            <p:ph type="ftr" sz="quarter" idx="11"/>
          </p:nvPr>
        </p:nvSpPr>
        <p:spPr>
          <a:xfrm>
            <a:off x="1837880" y="6472462"/>
            <a:ext cx="5468240" cy="365125"/>
          </a:xfrm>
        </p:spPr>
        <p:txBody>
          <a:bodyPr/>
          <a:lstStyle/>
          <a:p>
            <a:r>
              <a:rPr lang="en-US" dirty="0" smtClean="0"/>
              <a:t>SAP Requisition Training </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3"/>
          <p:cNvSpPr>
            <a:spLocks noGrp="1" noChangeArrowheads="1"/>
          </p:cNvSpPr>
          <p:nvPr>
            <p:ph type="body" idx="1"/>
          </p:nvPr>
        </p:nvSpPr>
        <p:spPr>
          <a:xfrm>
            <a:off x="595422" y="3690464"/>
            <a:ext cx="7995685" cy="1594886"/>
          </a:xfrm>
        </p:spPr>
        <p:txBody>
          <a:bodyPr>
            <a:normAutofit/>
          </a:bodyPr>
          <a:lstStyle/>
          <a:p>
            <a:pPr marL="0" indent="0" algn="ctr">
              <a:lnSpc>
                <a:spcPct val="90000"/>
              </a:lnSpc>
              <a:spcBef>
                <a:spcPct val="0"/>
              </a:spcBef>
              <a:spcAft>
                <a:spcPct val="0"/>
              </a:spcAft>
              <a:buNone/>
            </a:pPr>
            <a:r>
              <a:rPr lang="en-US" sz="6000" b="1" dirty="0" smtClean="0">
                <a:solidFill>
                  <a:srgbClr val="1F1F7D"/>
                </a:solidFill>
                <a:effectLst>
                  <a:outerShdw blurRad="38100" dist="38100" dir="2700000" algn="tl">
                    <a:srgbClr val="000000">
                      <a:alpha val="43137"/>
                    </a:srgbClr>
                  </a:outerShdw>
                </a:effectLst>
              </a:rPr>
              <a:t>Supplementary Tasks</a:t>
            </a:r>
          </a:p>
          <a:p>
            <a:pPr marL="0" indent="0" algn="ctr" eaLnBrk="1" hangingPunct="1">
              <a:lnSpc>
                <a:spcPct val="90000"/>
              </a:lnSpc>
              <a:spcBef>
                <a:spcPct val="0"/>
              </a:spcBef>
              <a:spcAft>
                <a:spcPct val="0"/>
              </a:spcAft>
              <a:buFontTx/>
              <a:buNone/>
            </a:pPr>
            <a:endParaRPr lang="en-US" sz="6000" b="1" dirty="0" smtClean="0">
              <a:solidFill>
                <a:srgbClr val="1F1F7D"/>
              </a:solidFill>
              <a:effectLst>
                <a:outerShdw blurRad="38100" dist="38100" dir="2700000" algn="tl">
                  <a:srgbClr val="000000">
                    <a:alpha val="43137"/>
                  </a:srgbClr>
                </a:outerShdw>
              </a:effectLst>
            </a:endParaRPr>
          </a:p>
        </p:txBody>
      </p:sp>
      <p:sp>
        <p:nvSpPr>
          <p:cNvPr id="6" name="TextBox 5"/>
          <p:cNvSpPr txBox="1"/>
          <p:nvPr/>
        </p:nvSpPr>
        <p:spPr>
          <a:xfrm>
            <a:off x="6879267" y="6581001"/>
            <a:ext cx="1868781" cy="276999"/>
          </a:xfrm>
          <a:prstGeom prst="rect">
            <a:avLst/>
          </a:prstGeom>
          <a:noFill/>
        </p:spPr>
        <p:txBody>
          <a:bodyPr wrap="none" rtlCol="0">
            <a:spAutoFit/>
          </a:bodyPr>
          <a:lstStyle/>
          <a:p>
            <a:r>
              <a:rPr lang="en-US" sz="1200" i="1" dirty="0" smtClean="0">
                <a:hlinkClick r:id="rId4" action="ppaction://hlinksldjump"/>
              </a:rPr>
              <a:t>Return to Table of Contents</a:t>
            </a:r>
            <a:endParaRPr lang="en-US" sz="1200" i="1" dirty="0"/>
          </a:p>
        </p:txBody>
      </p:sp>
      <p:sp>
        <p:nvSpPr>
          <p:cNvPr id="8" name="Slide Number Placeholder 7"/>
          <p:cNvSpPr>
            <a:spLocks noGrp="1"/>
          </p:cNvSpPr>
          <p:nvPr>
            <p:ph type="sldNum" sz="quarter" idx="11"/>
          </p:nvPr>
        </p:nvSpPr>
        <p:spPr/>
        <p:txBody>
          <a:bodyPr/>
          <a:lstStyle/>
          <a:p>
            <a:pPr>
              <a:defRPr/>
            </a:pPr>
            <a:fld id="{468EC4A6-E647-4353-9968-083367511F4C}" type="slidenum">
              <a:rPr lang="en-US" sz="1400" smtClean="0"/>
              <a:pPr>
                <a:defRPr/>
              </a:pPr>
              <a:t>46</a:t>
            </a:fld>
            <a:endParaRPr lang="en-US" sz="1400" dirty="0"/>
          </a:p>
        </p:txBody>
      </p:sp>
      <p:pic>
        <p:nvPicPr>
          <p:cNvPr id="2051" name="Picture 3" descr="C:\Documents and Settings\clocke\Local Settings\Temporary Internet Files\Content.IE5\25VWOI9J\MC900250283[1].wmf"/>
          <p:cNvPicPr>
            <a:picLocks noChangeAspect="1" noChangeArrowheads="1"/>
          </p:cNvPicPr>
          <p:nvPr/>
        </p:nvPicPr>
        <p:blipFill>
          <a:blip r:embed="rId5" cstate="print"/>
          <a:srcRect/>
          <a:stretch>
            <a:fillRect/>
          </a:stretch>
        </p:blipFill>
        <p:spPr bwMode="auto">
          <a:xfrm>
            <a:off x="2728772" y="967563"/>
            <a:ext cx="3521623" cy="2434855"/>
          </a:xfrm>
          <a:prstGeom prst="rect">
            <a:avLst/>
          </a:prstGeom>
          <a:noFill/>
          <a:ln w="12700">
            <a:solidFill>
              <a:schemeClr val="accent1"/>
            </a:solidFill>
          </a:ln>
          <a:effectLst>
            <a:outerShdw blurRad="63500" sx="102000" sy="102000" algn="ctr" rotWithShape="0">
              <a:prstClr val="black">
                <a:alpha val="40000"/>
              </a:prstClr>
            </a:outerShdw>
          </a:effectLst>
        </p:spPr>
      </p:pic>
    </p:spTree>
    <p:custDataLst>
      <p:tags r:id="rId1"/>
    </p:custData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a:stretch>
            <a:fillRect/>
          </a:stretch>
        </p:blipFill>
        <p:spPr bwMode="auto">
          <a:xfrm>
            <a:off x="489097" y="2231192"/>
            <a:ext cx="7433340" cy="3188645"/>
          </a:xfrm>
          <a:prstGeom prst="rect">
            <a:avLst/>
          </a:prstGeom>
          <a:noFill/>
          <a:ln w="12700">
            <a:solidFill>
              <a:schemeClr val="accent1"/>
            </a:solidFill>
            <a:miter lim="800000"/>
            <a:headEnd/>
            <a:tailEnd/>
          </a:ln>
          <a:effectLst>
            <a:outerShdw blurRad="63500" sx="102000" sy="102000" algn="ctr" rotWithShape="0">
              <a:prstClr val="black">
                <a:alpha val="40000"/>
              </a:prstClr>
            </a:outerShdw>
          </a:effectLst>
        </p:spPr>
      </p:pic>
      <p:sp>
        <p:nvSpPr>
          <p:cNvPr id="2" name="Title 1"/>
          <p:cNvSpPr>
            <a:spLocks noGrp="1"/>
          </p:cNvSpPr>
          <p:nvPr>
            <p:ph type="title"/>
          </p:nvPr>
        </p:nvSpPr>
        <p:spPr>
          <a:xfrm>
            <a:off x="287079" y="83460"/>
            <a:ext cx="8399721" cy="695858"/>
          </a:xfrm>
        </p:spPr>
        <p:txBody>
          <a:bodyPr>
            <a:normAutofit/>
          </a:bodyPr>
          <a:lstStyle/>
          <a:p>
            <a:r>
              <a:rPr lang="en-US" dirty="0" smtClean="0"/>
              <a:t>Approval</a:t>
            </a:r>
            <a:endParaRPr lang="en-US" dirty="0"/>
          </a:p>
        </p:txBody>
      </p:sp>
      <p:sp>
        <p:nvSpPr>
          <p:cNvPr id="20" name="Rectangle 19"/>
          <p:cNvSpPr/>
          <p:nvPr/>
        </p:nvSpPr>
        <p:spPr>
          <a:xfrm>
            <a:off x="508000" y="715720"/>
            <a:ext cx="8069943" cy="646331"/>
          </a:xfrm>
          <a:prstGeom prst="rect">
            <a:avLst/>
          </a:prstGeom>
          <a:solidFill>
            <a:schemeClr val="tx2">
              <a:lumMod val="60000"/>
              <a:lumOff val="40000"/>
            </a:schemeClr>
          </a:solidFill>
          <a:ln>
            <a:solidFill>
              <a:schemeClr val="tx1"/>
            </a:solidFill>
          </a:ln>
          <a:effectLst>
            <a:outerShdw blurRad="63500" sx="102000" sy="102000" algn="ctr"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After the requisition is created, it next moves to the Approval process. Approval status can be viewed on the requisition.</a:t>
            </a:r>
            <a:endParaRPr lang="en-US" b="1" dirty="0">
              <a:effectLst>
                <a:outerShdw blurRad="38100" dist="38100" dir="2700000" algn="tl">
                  <a:srgbClr val="000000">
                    <a:alpha val="43137"/>
                  </a:srgbClr>
                </a:outerShdw>
              </a:effectLst>
            </a:endParaRPr>
          </a:p>
        </p:txBody>
      </p:sp>
      <p:sp>
        <p:nvSpPr>
          <p:cNvPr id="27" name="Rectangle 26"/>
          <p:cNvSpPr/>
          <p:nvPr/>
        </p:nvSpPr>
        <p:spPr>
          <a:xfrm>
            <a:off x="4348715" y="3359890"/>
            <a:ext cx="2732569" cy="414668"/>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552891" y="4056016"/>
            <a:ext cx="839973" cy="175742"/>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ular Callout 21"/>
          <p:cNvSpPr/>
          <p:nvPr/>
        </p:nvSpPr>
        <p:spPr>
          <a:xfrm>
            <a:off x="6496493" y="4327452"/>
            <a:ext cx="2041452" cy="1477926"/>
          </a:xfrm>
          <a:prstGeom prst="wedgeRectCallout">
            <a:avLst>
              <a:gd name="adj1" fmla="val -87361"/>
              <a:gd name="adj2" fmla="val 65495"/>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Green check mark indicates approval completed and document has moved to Purchasing</a:t>
            </a:r>
            <a:endParaRPr lang="en-US" sz="1600" dirty="0">
              <a:solidFill>
                <a:schemeClr val="tx1"/>
              </a:solidFill>
            </a:endParaRPr>
          </a:p>
        </p:txBody>
      </p:sp>
      <p:sp>
        <p:nvSpPr>
          <p:cNvPr id="19" name="Rectangular Callout 18"/>
          <p:cNvSpPr/>
          <p:nvPr/>
        </p:nvSpPr>
        <p:spPr>
          <a:xfrm>
            <a:off x="394016" y="1488559"/>
            <a:ext cx="2338552" cy="999460"/>
          </a:xfrm>
          <a:prstGeom prst="wedgeRectCallout">
            <a:avLst>
              <a:gd name="adj1" fmla="val -17577"/>
              <a:gd name="adj2" fmla="val 200191"/>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1. Double-click requisition from within Document Overview  to display</a:t>
            </a:r>
            <a:endParaRPr lang="en-US" sz="1600" dirty="0">
              <a:solidFill>
                <a:schemeClr val="tx1"/>
              </a:solidFill>
            </a:endParaRPr>
          </a:p>
        </p:txBody>
      </p:sp>
      <p:sp>
        <p:nvSpPr>
          <p:cNvPr id="11" name="TextBox 10"/>
          <p:cNvSpPr txBox="1"/>
          <p:nvPr/>
        </p:nvSpPr>
        <p:spPr>
          <a:xfrm>
            <a:off x="6879267" y="6581001"/>
            <a:ext cx="1868781" cy="276999"/>
          </a:xfrm>
          <a:prstGeom prst="rect">
            <a:avLst/>
          </a:prstGeom>
          <a:noFill/>
        </p:spPr>
        <p:txBody>
          <a:bodyPr wrap="none" rtlCol="0">
            <a:spAutoFit/>
          </a:bodyPr>
          <a:lstStyle/>
          <a:p>
            <a:r>
              <a:rPr lang="en-US" sz="1200" i="1" dirty="0" smtClean="0">
                <a:hlinkClick r:id="rId4" action="ppaction://hlinksldjump"/>
              </a:rPr>
              <a:t>Return to Table of Contents</a:t>
            </a:r>
            <a:endParaRPr lang="en-US" sz="1200" i="1" dirty="0"/>
          </a:p>
        </p:txBody>
      </p:sp>
      <p:sp>
        <p:nvSpPr>
          <p:cNvPr id="13" name="Slide Number Placeholder 12"/>
          <p:cNvSpPr>
            <a:spLocks noGrp="1"/>
          </p:cNvSpPr>
          <p:nvPr>
            <p:ph type="sldNum" sz="quarter" idx="12"/>
          </p:nvPr>
        </p:nvSpPr>
        <p:spPr/>
        <p:txBody>
          <a:bodyPr/>
          <a:lstStyle/>
          <a:p>
            <a:fld id="{289C75C3-8C51-4886-8E78-AD7572BAF07D}" type="slidenum">
              <a:rPr lang="en-US" smtClean="0"/>
              <a:pPr/>
              <a:t>47</a:t>
            </a:fld>
            <a:endParaRPr lang="en-US" dirty="0"/>
          </a:p>
        </p:txBody>
      </p:sp>
      <p:sp>
        <p:nvSpPr>
          <p:cNvPr id="12" name="Rectangle 11"/>
          <p:cNvSpPr/>
          <p:nvPr/>
        </p:nvSpPr>
        <p:spPr>
          <a:xfrm>
            <a:off x="2268278" y="2996303"/>
            <a:ext cx="1112875" cy="246627"/>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ular Callout 13"/>
          <p:cNvSpPr/>
          <p:nvPr/>
        </p:nvSpPr>
        <p:spPr>
          <a:xfrm>
            <a:off x="4412513" y="1520455"/>
            <a:ext cx="2232838" cy="1339702"/>
          </a:xfrm>
          <a:prstGeom prst="wedgeRectCallout">
            <a:avLst>
              <a:gd name="adj1" fmla="val 49544"/>
              <a:gd name="adj2" fmla="val 83225"/>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2. Release Strategy tab shows approver status. Yellow icon means document has not been approved.</a:t>
            </a:r>
            <a:endParaRPr lang="en-US" sz="1600" dirty="0">
              <a:solidFill>
                <a:schemeClr val="tx1"/>
              </a:solidFill>
            </a:endParaRPr>
          </a:p>
        </p:txBody>
      </p:sp>
      <p:pic>
        <p:nvPicPr>
          <p:cNvPr id="7171" name="Picture 3"/>
          <p:cNvPicPr>
            <a:picLocks noChangeAspect="1" noChangeArrowheads="1"/>
          </p:cNvPicPr>
          <p:nvPr/>
        </p:nvPicPr>
        <p:blipFill>
          <a:blip r:embed="rId5" cstate="print"/>
          <a:srcRect b="49418"/>
          <a:stretch>
            <a:fillRect/>
          </a:stretch>
        </p:blipFill>
        <p:spPr bwMode="auto">
          <a:xfrm>
            <a:off x="2449366" y="5758417"/>
            <a:ext cx="3267075" cy="655237"/>
          </a:xfrm>
          <a:prstGeom prst="rect">
            <a:avLst/>
          </a:prstGeom>
          <a:noFill/>
          <a:ln w="12700">
            <a:solidFill>
              <a:schemeClr val="accent1"/>
            </a:solidFill>
            <a:miter lim="800000"/>
            <a:headEnd/>
            <a:tailEnd/>
          </a:ln>
          <a:effectLst>
            <a:outerShdw blurRad="63500" sx="102000" sy="102000" algn="ctr" rotWithShape="0">
              <a:prstClr val="black">
                <a:alpha val="40000"/>
              </a:prstClr>
            </a:outerShdw>
          </a:effectLst>
        </p:spPr>
      </p:pic>
      <p:sp>
        <p:nvSpPr>
          <p:cNvPr id="15" name="Rectangle 14"/>
          <p:cNvSpPr/>
          <p:nvPr/>
        </p:nvSpPr>
        <p:spPr>
          <a:xfrm>
            <a:off x="5234762" y="5898993"/>
            <a:ext cx="411127" cy="395482"/>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ooter Placeholder 3"/>
          <p:cNvSpPr>
            <a:spLocks noGrp="1"/>
          </p:cNvSpPr>
          <p:nvPr>
            <p:ph type="ftr" sz="quarter" idx="11"/>
          </p:nvPr>
        </p:nvSpPr>
        <p:spPr>
          <a:xfrm>
            <a:off x="1837880" y="6472462"/>
            <a:ext cx="5468240" cy="365125"/>
          </a:xfrm>
        </p:spPr>
        <p:txBody>
          <a:bodyPr/>
          <a:lstStyle/>
          <a:p>
            <a:r>
              <a:rPr lang="en-US" dirty="0" smtClean="0"/>
              <a:t>SAP Requisition Training </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381000" y="83460"/>
            <a:ext cx="8305800" cy="731520"/>
          </a:xfrm>
        </p:spPr>
        <p:txBody>
          <a:bodyPr/>
          <a:lstStyle/>
          <a:p>
            <a:r>
              <a:rPr lang="en-US" dirty="0" smtClean="0"/>
              <a:t>Approver Levels</a:t>
            </a:r>
          </a:p>
        </p:txBody>
      </p:sp>
      <p:graphicFrame>
        <p:nvGraphicFramePr>
          <p:cNvPr id="9" name="Table 8"/>
          <p:cNvGraphicFramePr>
            <a:graphicFrameLocks noGrp="1"/>
          </p:cNvGraphicFramePr>
          <p:nvPr/>
        </p:nvGraphicFramePr>
        <p:xfrm>
          <a:off x="1830855" y="1851612"/>
          <a:ext cx="5438747" cy="1493421"/>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2816139"/>
                <a:gridCol w="2622608"/>
              </a:tblGrid>
              <a:tr h="497807">
                <a:tc>
                  <a:txBody>
                    <a:bodyPr/>
                    <a:lstStyle/>
                    <a:p>
                      <a:pPr algn="ctr"/>
                      <a:r>
                        <a:rPr lang="en-US" b="1" baseline="0" dirty="0" smtClean="0">
                          <a:effectLst>
                            <a:outerShdw blurRad="38100" dist="38100" dir="2700000" algn="tl">
                              <a:srgbClr val="000000">
                                <a:alpha val="43137"/>
                              </a:srgbClr>
                            </a:outerShdw>
                          </a:effectLst>
                        </a:rPr>
                        <a:t>Total value of document</a:t>
                      </a:r>
                      <a:endParaRPr lang="en-US" b="1" dirty="0">
                        <a:effectLst>
                          <a:outerShdw blurRad="38100" dist="38100" dir="2700000" algn="tl">
                            <a:srgbClr val="000000">
                              <a:alpha val="43137"/>
                            </a:srgbClr>
                          </a:outerShdw>
                        </a:effectLst>
                      </a:endParaRPr>
                    </a:p>
                  </a:txBody>
                  <a:tcPr anchor="ctr"/>
                </a:tc>
                <a:tc>
                  <a:txBody>
                    <a:bodyPr/>
                    <a:lstStyle/>
                    <a:p>
                      <a:pPr algn="ctr"/>
                      <a:r>
                        <a:rPr lang="en-US" b="1" dirty="0" smtClean="0">
                          <a:effectLst>
                            <a:outerShdw blurRad="38100" dist="38100" dir="2700000" algn="tl">
                              <a:srgbClr val="000000">
                                <a:alpha val="43137"/>
                              </a:srgbClr>
                            </a:outerShdw>
                          </a:effectLst>
                        </a:rPr>
                        <a:t>Approval(s)</a:t>
                      </a:r>
                      <a:r>
                        <a:rPr lang="en-US" b="1" baseline="0" dirty="0" smtClean="0">
                          <a:effectLst>
                            <a:outerShdw blurRad="38100" dist="38100" dir="2700000" algn="tl">
                              <a:srgbClr val="000000">
                                <a:alpha val="43137"/>
                              </a:srgbClr>
                            </a:outerShdw>
                          </a:effectLst>
                        </a:rPr>
                        <a:t> Required</a:t>
                      </a:r>
                      <a:endParaRPr lang="en-US" b="1" dirty="0">
                        <a:effectLst>
                          <a:outerShdw blurRad="38100" dist="38100" dir="2700000" algn="tl">
                            <a:srgbClr val="000000">
                              <a:alpha val="43137"/>
                            </a:srgbClr>
                          </a:outerShdw>
                        </a:effectLst>
                      </a:endParaRPr>
                    </a:p>
                  </a:txBody>
                  <a:tcPr anchor="ctr"/>
                </a:tc>
              </a:tr>
              <a:tr h="497807">
                <a:tc>
                  <a:txBody>
                    <a:bodyPr/>
                    <a:lstStyle/>
                    <a:p>
                      <a:r>
                        <a:rPr lang="en-US" b="1" dirty="0" smtClean="0">
                          <a:effectLst/>
                        </a:rPr>
                        <a:t>Less</a:t>
                      </a:r>
                      <a:r>
                        <a:rPr lang="en-US" b="1" baseline="0" dirty="0" smtClean="0">
                          <a:effectLst/>
                        </a:rPr>
                        <a:t> than $10,000</a:t>
                      </a:r>
                      <a:endParaRPr lang="en-US" b="1" dirty="0">
                        <a:effectLst/>
                      </a:endParaRPr>
                    </a:p>
                  </a:txBody>
                  <a:tcPr anchor="ctr"/>
                </a:tc>
                <a:tc>
                  <a:txBody>
                    <a:bodyPr/>
                    <a:lstStyle/>
                    <a:p>
                      <a:r>
                        <a:rPr lang="en-US" b="1" dirty="0" smtClean="0">
                          <a:effectLst/>
                        </a:rPr>
                        <a:t>Level 1 only</a:t>
                      </a:r>
                      <a:endParaRPr lang="en-US" b="1" dirty="0">
                        <a:effectLst/>
                      </a:endParaRPr>
                    </a:p>
                  </a:txBody>
                  <a:tcPr anchor="ctr"/>
                </a:tc>
              </a:tr>
              <a:tr h="497807">
                <a:tc>
                  <a:txBody>
                    <a:bodyPr/>
                    <a:lstStyle/>
                    <a:p>
                      <a:r>
                        <a:rPr lang="en-US" b="1" baseline="0" dirty="0" smtClean="0">
                          <a:effectLst/>
                        </a:rPr>
                        <a:t>$10,000 or greater</a:t>
                      </a:r>
                      <a:endParaRPr lang="en-US" b="1" dirty="0">
                        <a:effectLst/>
                      </a:endParaRPr>
                    </a:p>
                  </a:txBody>
                  <a:tcPr anchor="ctr"/>
                </a:tc>
                <a:tc>
                  <a:txBody>
                    <a:bodyPr/>
                    <a:lstStyle/>
                    <a:p>
                      <a:r>
                        <a:rPr lang="en-US" b="1" dirty="0" smtClean="0">
                          <a:effectLst/>
                        </a:rPr>
                        <a:t>Level 1 &amp;</a:t>
                      </a:r>
                      <a:r>
                        <a:rPr lang="en-US" b="1" baseline="0" dirty="0" smtClean="0">
                          <a:effectLst/>
                        </a:rPr>
                        <a:t> Level 2</a:t>
                      </a:r>
                      <a:endParaRPr lang="en-US" b="1" dirty="0">
                        <a:effectLst/>
                      </a:endParaRPr>
                    </a:p>
                  </a:txBody>
                  <a:tcPr anchor="ctr"/>
                </a:tc>
              </a:tr>
            </a:tbl>
          </a:graphicData>
        </a:graphic>
      </p:graphicFrame>
      <p:sp>
        <p:nvSpPr>
          <p:cNvPr id="10" name="Rectangle 9"/>
          <p:cNvSpPr/>
          <p:nvPr/>
        </p:nvSpPr>
        <p:spPr>
          <a:xfrm>
            <a:off x="987279" y="3758773"/>
            <a:ext cx="7084381" cy="923330"/>
          </a:xfrm>
          <a:prstGeom prst="rect">
            <a:avLst/>
          </a:prstGeom>
          <a:solidFill>
            <a:schemeClr val="tx2">
              <a:lumMod val="60000"/>
              <a:lumOff val="40000"/>
            </a:schemeClr>
          </a:solidFill>
          <a:ln>
            <a:solidFill>
              <a:schemeClr val="tx1"/>
            </a:solidFill>
          </a:ln>
          <a:effectLst>
            <a:outerShdw blurRad="63500" sx="102000" sy="102000" algn="ctr"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Note: Special additional approvals are required for purchases of vehicles and computer equipment. SAP Workflow automatically routes these  to the appropriate special level approvers.</a:t>
            </a:r>
            <a:endParaRPr lang="en-US" b="1" dirty="0">
              <a:effectLst>
                <a:outerShdw blurRad="38100" dist="38100" dir="2700000" algn="tl">
                  <a:srgbClr val="000000">
                    <a:alpha val="43137"/>
                  </a:srgbClr>
                </a:outerShdw>
              </a:effectLst>
            </a:endParaRPr>
          </a:p>
        </p:txBody>
      </p:sp>
      <p:sp>
        <p:nvSpPr>
          <p:cNvPr id="6" name="Rectangle 5"/>
          <p:cNvSpPr/>
          <p:nvPr/>
        </p:nvSpPr>
        <p:spPr>
          <a:xfrm>
            <a:off x="457201" y="816084"/>
            <a:ext cx="7974417" cy="646331"/>
          </a:xfrm>
          <a:prstGeom prst="rect">
            <a:avLst/>
          </a:prstGeom>
          <a:solidFill>
            <a:schemeClr val="tx2">
              <a:lumMod val="60000"/>
              <a:lumOff val="40000"/>
            </a:schemeClr>
          </a:solidFill>
          <a:ln>
            <a:solidFill>
              <a:schemeClr val="tx1"/>
            </a:solidFill>
          </a:ln>
          <a:effectLst>
            <a:outerShdw blurRad="63500" sx="102000" sy="102000" algn="ctr"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 Multiple approvals may be required depending on the amount </a:t>
            </a:r>
          </a:p>
          <a:p>
            <a:pPr algn="ctr"/>
            <a:r>
              <a:rPr lang="en-US" b="1" dirty="0" smtClean="0">
                <a:effectLst>
                  <a:outerShdw blurRad="38100" dist="38100" dir="2700000" algn="tl">
                    <a:srgbClr val="000000">
                      <a:alpha val="43137"/>
                    </a:srgbClr>
                  </a:outerShdw>
                </a:effectLst>
              </a:rPr>
              <a:t>of the requisition</a:t>
            </a:r>
            <a:endParaRPr lang="en-US" b="1" dirty="0">
              <a:effectLst>
                <a:outerShdw blurRad="38100" dist="38100" dir="2700000" algn="tl">
                  <a:srgbClr val="000000">
                    <a:alpha val="43137"/>
                  </a:srgbClr>
                </a:outerShdw>
              </a:effectLst>
            </a:endParaRPr>
          </a:p>
        </p:txBody>
      </p:sp>
      <p:sp>
        <p:nvSpPr>
          <p:cNvPr id="11" name="Slide Number Placeholder 10"/>
          <p:cNvSpPr>
            <a:spLocks noGrp="1"/>
          </p:cNvSpPr>
          <p:nvPr>
            <p:ph type="sldNum" sz="quarter" idx="12"/>
          </p:nvPr>
        </p:nvSpPr>
        <p:spPr/>
        <p:txBody>
          <a:bodyPr/>
          <a:lstStyle/>
          <a:p>
            <a:fld id="{289C75C3-8C51-4886-8E78-AD7572BAF07D}" type="slidenum">
              <a:rPr lang="en-US" smtClean="0"/>
              <a:pPr/>
              <a:t>48</a:t>
            </a:fld>
            <a:endParaRPr lang="en-US" dirty="0"/>
          </a:p>
        </p:txBody>
      </p:sp>
      <p:sp>
        <p:nvSpPr>
          <p:cNvPr id="12" name="TextBox 11"/>
          <p:cNvSpPr txBox="1"/>
          <p:nvPr/>
        </p:nvSpPr>
        <p:spPr>
          <a:xfrm>
            <a:off x="6879267" y="6581001"/>
            <a:ext cx="1868781" cy="276999"/>
          </a:xfrm>
          <a:prstGeom prst="rect">
            <a:avLst/>
          </a:prstGeom>
          <a:noFill/>
        </p:spPr>
        <p:txBody>
          <a:bodyPr wrap="none" rtlCol="0">
            <a:spAutoFit/>
          </a:bodyPr>
          <a:lstStyle/>
          <a:p>
            <a:r>
              <a:rPr lang="en-US" sz="1200" i="1" dirty="0" smtClean="0">
                <a:hlinkClick r:id="rId4" action="ppaction://hlinksldjump"/>
              </a:rPr>
              <a:t>Return to Table of Contents</a:t>
            </a:r>
            <a:endParaRPr lang="en-US" sz="1200" i="1" dirty="0"/>
          </a:p>
        </p:txBody>
      </p:sp>
      <p:sp>
        <p:nvSpPr>
          <p:cNvPr id="13" name="Footer Placeholder 3"/>
          <p:cNvSpPr>
            <a:spLocks noGrp="1"/>
          </p:cNvSpPr>
          <p:nvPr>
            <p:ph type="ftr" sz="quarter" idx="11"/>
          </p:nvPr>
        </p:nvSpPr>
        <p:spPr>
          <a:xfrm>
            <a:off x="1837880" y="6472462"/>
            <a:ext cx="5468240" cy="365125"/>
          </a:xfrm>
        </p:spPr>
        <p:txBody>
          <a:bodyPr/>
          <a:lstStyle/>
          <a:p>
            <a:r>
              <a:rPr lang="en-US" dirty="0" smtClean="0"/>
              <a:t>SAP Requisition Training </a:t>
            </a:r>
            <a:endParaRPr lang="en-US" dirty="0"/>
          </a:p>
        </p:txBody>
      </p:sp>
    </p:spTree>
    <p:custDataLst>
      <p:tags r:id="rId1"/>
    </p:custData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442913" y="4255903"/>
            <a:ext cx="8256587" cy="2152650"/>
          </a:xfrm>
          <a:prstGeom prst="rect">
            <a:avLst/>
          </a:prstGeom>
          <a:noFill/>
          <a:ln w="12700">
            <a:solidFill>
              <a:schemeClr val="accent1"/>
            </a:solidFill>
            <a:miter lim="800000"/>
            <a:headEnd/>
            <a:tailEnd/>
          </a:ln>
          <a:effectLst>
            <a:outerShdw blurRad="63500" sx="102000" sy="102000" algn="ctr" rotWithShape="0">
              <a:prstClr val="black">
                <a:alpha val="40000"/>
              </a:prstClr>
            </a:outerShdw>
          </a:effectLst>
        </p:spPr>
      </p:pic>
      <p:pic>
        <p:nvPicPr>
          <p:cNvPr id="2050" name="Picture 2"/>
          <p:cNvPicPr>
            <a:picLocks noChangeAspect="1" noChangeArrowheads="1"/>
          </p:cNvPicPr>
          <p:nvPr/>
        </p:nvPicPr>
        <p:blipFill>
          <a:blip r:embed="rId3" cstate="print"/>
          <a:srcRect/>
          <a:stretch>
            <a:fillRect/>
          </a:stretch>
        </p:blipFill>
        <p:spPr bwMode="auto">
          <a:xfrm>
            <a:off x="2288436" y="1705973"/>
            <a:ext cx="3333750" cy="2276475"/>
          </a:xfrm>
          <a:prstGeom prst="rect">
            <a:avLst/>
          </a:prstGeom>
          <a:noFill/>
          <a:ln w="12700">
            <a:solidFill>
              <a:schemeClr val="accent1"/>
            </a:solidFill>
            <a:miter lim="800000"/>
            <a:headEnd/>
            <a:tailEnd/>
          </a:ln>
          <a:effectLst>
            <a:outerShdw blurRad="63500" sx="102000" sy="102000" algn="ctr" rotWithShape="0">
              <a:prstClr val="black">
                <a:alpha val="40000"/>
              </a:prstClr>
            </a:outerShdw>
          </a:effectLst>
        </p:spPr>
      </p:pic>
      <p:sp>
        <p:nvSpPr>
          <p:cNvPr id="2" name="Title 1"/>
          <p:cNvSpPr>
            <a:spLocks noGrp="1"/>
          </p:cNvSpPr>
          <p:nvPr>
            <p:ph type="title"/>
          </p:nvPr>
        </p:nvSpPr>
        <p:spPr>
          <a:xfrm>
            <a:off x="297712" y="83460"/>
            <a:ext cx="8389088" cy="731520"/>
          </a:xfrm>
        </p:spPr>
        <p:txBody>
          <a:bodyPr/>
          <a:lstStyle/>
          <a:p>
            <a:r>
              <a:rPr lang="en-US" dirty="0" smtClean="0"/>
              <a:t>Inbox Overview</a:t>
            </a:r>
            <a:endParaRPr lang="en-US" dirty="0"/>
          </a:p>
        </p:txBody>
      </p:sp>
      <p:sp>
        <p:nvSpPr>
          <p:cNvPr id="11" name="Rectangle 10"/>
          <p:cNvSpPr/>
          <p:nvPr/>
        </p:nvSpPr>
        <p:spPr>
          <a:xfrm>
            <a:off x="4477271" y="5676819"/>
            <a:ext cx="4198896" cy="245515"/>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930749" y="5635257"/>
            <a:ext cx="1312721" cy="202017"/>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ular Callout 8"/>
          <p:cNvSpPr/>
          <p:nvPr/>
        </p:nvSpPr>
        <p:spPr>
          <a:xfrm>
            <a:off x="2158410" y="4309927"/>
            <a:ext cx="2137143" cy="623580"/>
          </a:xfrm>
          <a:prstGeom prst="wedgeRectCallout">
            <a:avLst>
              <a:gd name="adj1" fmla="val -49408"/>
              <a:gd name="adj2" fmla="val 151430"/>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2. Click the Workflow folder within Inbox</a:t>
            </a:r>
          </a:p>
        </p:txBody>
      </p:sp>
      <p:sp>
        <p:nvSpPr>
          <p:cNvPr id="14" name="Rectangular Callout 13"/>
          <p:cNvSpPr/>
          <p:nvPr/>
        </p:nvSpPr>
        <p:spPr>
          <a:xfrm>
            <a:off x="372139" y="1467295"/>
            <a:ext cx="2268281" cy="946296"/>
          </a:xfrm>
          <a:prstGeom prst="wedgeRectCallout">
            <a:avLst>
              <a:gd name="adj1" fmla="val 60290"/>
              <a:gd name="adj2" fmla="val 84789"/>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1. Click the Inbox icon from the SAP Easy Access screen</a:t>
            </a:r>
          </a:p>
        </p:txBody>
      </p:sp>
      <p:sp>
        <p:nvSpPr>
          <p:cNvPr id="15" name="Rectangular Callout 14"/>
          <p:cNvSpPr/>
          <p:nvPr/>
        </p:nvSpPr>
        <p:spPr>
          <a:xfrm>
            <a:off x="5890437" y="2349795"/>
            <a:ext cx="2966484" cy="1796902"/>
          </a:xfrm>
          <a:prstGeom prst="wedgeRectCallout">
            <a:avLst>
              <a:gd name="adj1" fmla="val -36829"/>
              <a:gd name="adj2" fmla="val 129671"/>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Various communications regarding approvals, rejections, etc. will appear here. Requisitioners also receive Outlook notifications as requisitions are approved or rejected.</a:t>
            </a:r>
          </a:p>
        </p:txBody>
      </p:sp>
      <p:sp>
        <p:nvSpPr>
          <p:cNvPr id="16" name="Rectangle 15"/>
          <p:cNvSpPr/>
          <p:nvPr/>
        </p:nvSpPr>
        <p:spPr>
          <a:xfrm>
            <a:off x="2954480" y="2700670"/>
            <a:ext cx="330980" cy="318978"/>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6879267" y="6581001"/>
            <a:ext cx="1868781" cy="276999"/>
          </a:xfrm>
          <a:prstGeom prst="rect">
            <a:avLst/>
          </a:prstGeom>
          <a:noFill/>
        </p:spPr>
        <p:txBody>
          <a:bodyPr wrap="none" rtlCol="0">
            <a:spAutoFit/>
          </a:bodyPr>
          <a:lstStyle/>
          <a:p>
            <a:r>
              <a:rPr lang="en-US" sz="1200" i="1" dirty="0" smtClean="0">
                <a:hlinkClick r:id="rId4" action="ppaction://hlinksldjump"/>
              </a:rPr>
              <a:t>Return to Table of Contents</a:t>
            </a:r>
            <a:endParaRPr lang="en-US" sz="1200" i="1" dirty="0"/>
          </a:p>
        </p:txBody>
      </p:sp>
      <p:sp>
        <p:nvSpPr>
          <p:cNvPr id="19" name="Slide Number Placeholder 18"/>
          <p:cNvSpPr>
            <a:spLocks noGrp="1"/>
          </p:cNvSpPr>
          <p:nvPr>
            <p:ph type="sldNum" sz="quarter" idx="12"/>
          </p:nvPr>
        </p:nvSpPr>
        <p:spPr/>
        <p:txBody>
          <a:bodyPr/>
          <a:lstStyle/>
          <a:p>
            <a:fld id="{289C75C3-8C51-4886-8E78-AD7572BAF07D}" type="slidenum">
              <a:rPr lang="en-US" smtClean="0"/>
              <a:pPr/>
              <a:t>49</a:t>
            </a:fld>
            <a:endParaRPr lang="en-US" dirty="0"/>
          </a:p>
        </p:txBody>
      </p:sp>
      <p:sp>
        <p:nvSpPr>
          <p:cNvPr id="18" name="Rectangle 17"/>
          <p:cNvSpPr/>
          <p:nvPr/>
        </p:nvSpPr>
        <p:spPr>
          <a:xfrm>
            <a:off x="508000" y="715720"/>
            <a:ext cx="8069943" cy="646331"/>
          </a:xfrm>
          <a:prstGeom prst="rect">
            <a:avLst/>
          </a:prstGeom>
          <a:solidFill>
            <a:schemeClr val="tx2">
              <a:lumMod val="60000"/>
              <a:lumOff val="40000"/>
            </a:schemeClr>
          </a:solidFill>
          <a:ln>
            <a:solidFill>
              <a:schemeClr val="tx1"/>
            </a:solidFill>
          </a:ln>
          <a:effectLst>
            <a:outerShdw blurRad="63500" sx="102000" sy="102000" algn="ctr"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All requisitioners have Inboxes. Document-related messages and other communications move throughout SAP Workflow to users’ Inboxes.</a:t>
            </a:r>
            <a:endParaRPr lang="en-US" b="1" dirty="0">
              <a:effectLst>
                <a:outerShdw blurRad="38100" dist="38100" dir="2700000" algn="tl">
                  <a:srgbClr val="000000">
                    <a:alpha val="43137"/>
                  </a:srgbClr>
                </a:outerShdw>
              </a:effectLst>
            </a:endParaRPr>
          </a:p>
        </p:txBody>
      </p:sp>
      <p:sp>
        <p:nvSpPr>
          <p:cNvPr id="21" name="Footer Placeholder 3"/>
          <p:cNvSpPr>
            <a:spLocks noGrp="1"/>
          </p:cNvSpPr>
          <p:nvPr>
            <p:ph type="ftr" sz="quarter" idx="11"/>
          </p:nvPr>
        </p:nvSpPr>
        <p:spPr>
          <a:xfrm>
            <a:off x="1837880" y="6472462"/>
            <a:ext cx="5468240" cy="365125"/>
          </a:xfrm>
        </p:spPr>
        <p:txBody>
          <a:bodyPr/>
          <a:lstStyle/>
          <a:p>
            <a:r>
              <a:rPr lang="en-US" dirty="0" smtClean="0"/>
              <a:t>SAP Requisition Training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344" y="84138"/>
            <a:ext cx="8378456" cy="730250"/>
          </a:xfrm>
        </p:spPr>
        <p:txBody>
          <a:bodyPr/>
          <a:lstStyle/>
          <a:p>
            <a:pPr fontAlgn="auto">
              <a:spcAft>
                <a:spcPts val="0"/>
              </a:spcAft>
              <a:defRPr/>
            </a:pPr>
            <a:r>
              <a:rPr lang="en-US" dirty="0" smtClean="0"/>
              <a:t>When are SAP Requisitions Used?</a:t>
            </a:r>
            <a:endParaRPr sz="1600" dirty="0"/>
          </a:p>
        </p:txBody>
      </p:sp>
      <p:sp>
        <p:nvSpPr>
          <p:cNvPr id="60417" name="Rectangle 1"/>
          <p:cNvSpPr>
            <a:spLocks noChangeArrowheads="1"/>
          </p:cNvSpPr>
          <p:nvPr/>
        </p:nvSpPr>
        <p:spPr bwMode="auto">
          <a:xfrm>
            <a:off x="302083" y="698761"/>
            <a:ext cx="8469774" cy="3785652"/>
          </a:xfrm>
          <a:prstGeom prst="rect">
            <a:avLst/>
          </a:prstGeom>
          <a:noFill/>
          <a:ln w="9525">
            <a:noFill/>
            <a:miter lim="800000"/>
            <a:headEnd/>
            <a:tailEnd/>
          </a:ln>
          <a:effectLst/>
        </p:spPr>
        <p:txBody>
          <a:bodyPr wrap="square" anchor="ctr">
            <a:spAutoFit/>
          </a:bodyPr>
          <a:lstStyle/>
          <a:p>
            <a:pPr eaLnBrk="0" hangingPunct="0">
              <a:defRPr/>
            </a:pPr>
            <a:r>
              <a:rPr lang="en-US" sz="2000" dirty="0" smtClean="0">
                <a:latin typeface="+mj-lt"/>
                <a:ea typeface="Calibri" pitchFamily="34" charset="0"/>
                <a:cs typeface="Arial" pitchFamily="34" charset="0"/>
              </a:rPr>
              <a:t>Being the formal procurement system for UK </a:t>
            </a:r>
            <a:r>
              <a:rPr lang="en-US" sz="2000" dirty="0" smtClean="0">
                <a:latin typeface="+mj-lt"/>
                <a:ea typeface="Calibri" pitchFamily="34" charset="0"/>
                <a:cs typeface="Arial" pitchFamily="34" charset="0"/>
              </a:rPr>
              <a:t>Hospital and </a:t>
            </a:r>
            <a:r>
              <a:rPr lang="en-US" sz="2000" dirty="0" smtClean="0">
                <a:latin typeface="+mj-lt"/>
                <a:ea typeface="Calibri" pitchFamily="34" charset="0"/>
                <a:cs typeface="Arial" pitchFamily="34" charset="0"/>
              </a:rPr>
              <a:t>Facilities, the SAP Requisition is used for the following purchases:</a:t>
            </a:r>
          </a:p>
          <a:p>
            <a:pPr eaLnBrk="0" hangingPunct="0">
              <a:defRPr/>
            </a:pPr>
            <a:endParaRPr lang="en-US" sz="1200" dirty="0" smtClean="0">
              <a:latin typeface="+mj-lt"/>
              <a:ea typeface="Calibri" pitchFamily="34" charset="0"/>
              <a:cs typeface="Arial" pitchFamily="34" charset="0"/>
            </a:endParaRPr>
          </a:p>
          <a:p>
            <a:pPr lvl="1" eaLnBrk="0" hangingPunct="0">
              <a:buFont typeface="Arial" pitchFamily="34" charset="0"/>
              <a:buChar char="•"/>
              <a:defRPr/>
            </a:pPr>
            <a:r>
              <a:rPr lang="en-US" sz="2000" dirty="0" smtClean="0">
                <a:latin typeface="+mj-lt"/>
                <a:ea typeface="Calibri" pitchFamily="34" charset="0"/>
                <a:cs typeface="Arial" pitchFamily="34" charset="0"/>
              </a:rPr>
              <a:t>Purchases for which the dollar amount exceeds procurement card limits</a:t>
            </a:r>
          </a:p>
          <a:p>
            <a:pPr eaLnBrk="0" hangingPunct="0">
              <a:buFont typeface="Arial" pitchFamily="34" charset="0"/>
              <a:buChar char="•"/>
              <a:defRPr/>
            </a:pPr>
            <a:endParaRPr lang="en-US" sz="1200" dirty="0" smtClean="0">
              <a:latin typeface="+mj-lt"/>
              <a:ea typeface="Calibri" pitchFamily="34" charset="0"/>
              <a:cs typeface="Arial" pitchFamily="34" charset="0"/>
            </a:endParaRPr>
          </a:p>
          <a:p>
            <a:pPr lvl="1" eaLnBrk="0" hangingPunct="0">
              <a:buFont typeface="Arial" pitchFamily="34" charset="0"/>
              <a:buChar char="•"/>
              <a:defRPr/>
            </a:pPr>
            <a:r>
              <a:rPr lang="en-US" sz="2000" dirty="0" smtClean="0">
                <a:latin typeface="+mj-lt"/>
                <a:ea typeface="Calibri" pitchFamily="34" charset="0"/>
                <a:cs typeface="Arial" pitchFamily="34" charset="0"/>
              </a:rPr>
              <a:t>Purchases, regardless of amount, for which the vendor does not accept the procurement card</a:t>
            </a:r>
          </a:p>
          <a:p>
            <a:pPr lvl="1" eaLnBrk="0" hangingPunct="0">
              <a:defRPr/>
            </a:pPr>
            <a:endParaRPr lang="en-US" sz="1200" dirty="0" smtClean="0">
              <a:latin typeface="+mj-lt"/>
              <a:ea typeface="Calibri" pitchFamily="34" charset="0"/>
              <a:cs typeface="Arial" pitchFamily="34" charset="0"/>
            </a:endParaRPr>
          </a:p>
          <a:p>
            <a:pPr lvl="1" eaLnBrk="0" hangingPunct="0">
              <a:buFont typeface="Arial" pitchFamily="34" charset="0"/>
              <a:buChar char="•"/>
              <a:defRPr/>
            </a:pPr>
            <a:r>
              <a:rPr lang="en-US" sz="2000" dirty="0" smtClean="0">
                <a:latin typeface="+mj-lt"/>
                <a:ea typeface="Calibri" pitchFamily="34" charset="0"/>
                <a:cs typeface="Arial" pitchFamily="34" charset="0"/>
              </a:rPr>
              <a:t>Any purchase, regardless of amount, that involves written agreements</a:t>
            </a:r>
          </a:p>
          <a:p>
            <a:pPr lvl="1" eaLnBrk="0" hangingPunct="0">
              <a:defRPr/>
            </a:pPr>
            <a:endParaRPr lang="en-US" sz="1200" dirty="0" smtClean="0">
              <a:latin typeface="+mj-lt"/>
              <a:ea typeface="Calibri" pitchFamily="34" charset="0"/>
              <a:cs typeface="Arial" pitchFamily="34" charset="0"/>
            </a:endParaRPr>
          </a:p>
          <a:p>
            <a:pPr lvl="1" eaLnBrk="0" hangingPunct="0">
              <a:buFont typeface="Arial" pitchFamily="34" charset="0"/>
              <a:buChar char="•"/>
              <a:defRPr/>
            </a:pPr>
            <a:r>
              <a:rPr lang="en-US" sz="2000" dirty="0" smtClean="0">
                <a:latin typeface="+mj-lt"/>
                <a:ea typeface="Calibri" pitchFamily="34" charset="0"/>
                <a:cs typeface="Arial" pitchFamily="34" charset="0"/>
              </a:rPr>
              <a:t>Commodities having special conditions or nature (i.e., personal service contracts, leases, licensed goods, etc.)</a:t>
            </a:r>
          </a:p>
          <a:p>
            <a:pPr lvl="1" eaLnBrk="0" hangingPunct="0">
              <a:defRPr/>
            </a:pPr>
            <a:endParaRPr lang="en-US" sz="1200" dirty="0" smtClean="0">
              <a:latin typeface="+mj-lt"/>
              <a:ea typeface="Calibri" pitchFamily="34" charset="0"/>
              <a:cs typeface="Arial" pitchFamily="34" charset="0"/>
            </a:endParaRPr>
          </a:p>
          <a:p>
            <a:pPr lvl="1" eaLnBrk="0" hangingPunct="0">
              <a:buFont typeface="Arial" pitchFamily="34" charset="0"/>
              <a:buChar char="•"/>
              <a:defRPr/>
            </a:pPr>
            <a:r>
              <a:rPr lang="en-US" sz="2000" dirty="0" smtClean="0">
                <a:latin typeface="+mj-lt"/>
                <a:ea typeface="Calibri" pitchFamily="34" charset="0"/>
                <a:cs typeface="Arial" pitchFamily="34" charset="0"/>
              </a:rPr>
              <a:t>Purchase of capital equipment (i.e., &gt; </a:t>
            </a:r>
            <a:r>
              <a:rPr lang="en-US" sz="2000" dirty="0" smtClean="0">
                <a:latin typeface="+mj-lt"/>
                <a:ea typeface="Calibri" pitchFamily="34" charset="0"/>
                <a:cs typeface="Arial" pitchFamily="34" charset="0"/>
              </a:rPr>
              <a:t>$5000 cost</a:t>
            </a:r>
            <a:r>
              <a:rPr lang="en-US" sz="2000" dirty="0">
                <a:latin typeface="+mj-lt"/>
                <a:ea typeface="Calibri" pitchFamily="34" charset="0"/>
                <a:cs typeface="Arial" pitchFamily="34" charset="0"/>
              </a:rPr>
              <a:t>)</a:t>
            </a:r>
            <a:endParaRPr lang="en-US" sz="1200" i="1" dirty="0" smtClean="0">
              <a:latin typeface="+mj-lt"/>
              <a:ea typeface="Calibri" pitchFamily="34" charset="0"/>
              <a:cs typeface="Arial" pitchFamily="34" charset="0"/>
            </a:endParaRPr>
          </a:p>
        </p:txBody>
      </p:sp>
      <p:sp>
        <p:nvSpPr>
          <p:cNvPr id="7" name="TextBox 6"/>
          <p:cNvSpPr txBox="1"/>
          <p:nvPr/>
        </p:nvSpPr>
        <p:spPr>
          <a:xfrm>
            <a:off x="6879267" y="6581001"/>
            <a:ext cx="1868781" cy="276999"/>
          </a:xfrm>
          <a:prstGeom prst="rect">
            <a:avLst/>
          </a:prstGeom>
          <a:noFill/>
        </p:spPr>
        <p:txBody>
          <a:bodyPr wrap="none" rtlCol="0">
            <a:spAutoFit/>
          </a:bodyPr>
          <a:lstStyle/>
          <a:p>
            <a:r>
              <a:rPr lang="en-US" sz="1200" i="1" dirty="0" smtClean="0">
                <a:hlinkClick r:id="rId2" action="ppaction://hlinksldjump"/>
              </a:rPr>
              <a:t>Return to Table of Contents</a:t>
            </a:r>
            <a:endParaRPr lang="en-US" sz="1200" i="1" dirty="0"/>
          </a:p>
        </p:txBody>
      </p:sp>
      <p:sp>
        <p:nvSpPr>
          <p:cNvPr id="6" name="Slide Number Placeholder 5"/>
          <p:cNvSpPr>
            <a:spLocks noGrp="1"/>
          </p:cNvSpPr>
          <p:nvPr>
            <p:ph type="sldNum" sz="quarter" idx="12"/>
          </p:nvPr>
        </p:nvSpPr>
        <p:spPr/>
        <p:txBody>
          <a:bodyPr/>
          <a:lstStyle/>
          <a:p>
            <a:fld id="{289C75C3-8C51-4886-8E78-AD7572BAF07D}" type="slidenum">
              <a:rPr lang="en-US" smtClean="0"/>
              <a:pPr/>
              <a:t>5</a:t>
            </a:fld>
            <a:endParaRPr lang="en-US" dirty="0"/>
          </a:p>
        </p:txBody>
      </p:sp>
      <p:sp>
        <p:nvSpPr>
          <p:cNvPr id="9" name="Footer Placeholder 3"/>
          <p:cNvSpPr>
            <a:spLocks noGrp="1"/>
          </p:cNvSpPr>
          <p:nvPr>
            <p:ph type="ftr" sz="quarter" idx="11"/>
          </p:nvPr>
        </p:nvSpPr>
        <p:spPr>
          <a:xfrm>
            <a:off x="1837880" y="6472462"/>
            <a:ext cx="5468240" cy="365125"/>
          </a:xfrm>
        </p:spPr>
        <p:txBody>
          <a:bodyPr/>
          <a:lstStyle/>
          <a:p>
            <a:r>
              <a:rPr lang="en-US" dirty="0" smtClean="0"/>
              <a:t>SAP Requisition Training </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srcRect/>
          <a:stretch>
            <a:fillRect/>
          </a:stretch>
        </p:blipFill>
        <p:spPr bwMode="auto">
          <a:xfrm>
            <a:off x="2434855" y="4568961"/>
            <a:ext cx="6427898" cy="1827078"/>
          </a:xfrm>
          <a:prstGeom prst="rect">
            <a:avLst/>
          </a:prstGeom>
          <a:noFill/>
          <a:ln w="12700">
            <a:solidFill>
              <a:schemeClr val="accent1"/>
            </a:solidFill>
            <a:miter lim="800000"/>
            <a:headEnd/>
            <a:tailEnd/>
          </a:ln>
          <a:effectLst>
            <a:outerShdw blurRad="63500" sx="102000" sy="102000" algn="ctr" rotWithShape="0">
              <a:prstClr val="black">
                <a:alpha val="40000"/>
              </a:prstClr>
            </a:outerShdw>
          </a:effectLst>
        </p:spPr>
      </p:pic>
      <p:pic>
        <p:nvPicPr>
          <p:cNvPr id="3074" name="Picture 2"/>
          <p:cNvPicPr>
            <a:picLocks noChangeAspect="1" noChangeArrowheads="1"/>
          </p:cNvPicPr>
          <p:nvPr/>
        </p:nvPicPr>
        <p:blipFill>
          <a:blip r:embed="rId4" cstate="print"/>
          <a:srcRect/>
          <a:stretch>
            <a:fillRect/>
          </a:stretch>
        </p:blipFill>
        <p:spPr bwMode="auto">
          <a:xfrm>
            <a:off x="731432" y="2531274"/>
            <a:ext cx="6913378" cy="1680437"/>
          </a:xfrm>
          <a:prstGeom prst="rect">
            <a:avLst/>
          </a:prstGeom>
          <a:noFill/>
          <a:ln w="12700">
            <a:solidFill>
              <a:schemeClr val="accent1"/>
            </a:solidFill>
            <a:miter lim="800000"/>
            <a:headEnd/>
            <a:tailEnd/>
          </a:ln>
          <a:effectLst>
            <a:outerShdw blurRad="63500" sx="102000" sy="102000" algn="ctr" rotWithShape="0">
              <a:prstClr val="black">
                <a:alpha val="40000"/>
              </a:prstClr>
            </a:outerShdw>
          </a:effectLst>
        </p:spPr>
      </p:pic>
      <p:sp>
        <p:nvSpPr>
          <p:cNvPr id="2" name="Title 1"/>
          <p:cNvSpPr>
            <a:spLocks noGrp="1"/>
          </p:cNvSpPr>
          <p:nvPr>
            <p:ph type="title"/>
          </p:nvPr>
        </p:nvSpPr>
        <p:spPr>
          <a:xfrm>
            <a:off x="287079" y="83460"/>
            <a:ext cx="8399721" cy="695858"/>
          </a:xfrm>
        </p:spPr>
        <p:txBody>
          <a:bodyPr>
            <a:normAutofit/>
          </a:bodyPr>
          <a:lstStyle/>
          <a:p>
            <a:r>
              <a:rPr lang="en-US" dirty="0" smtClean="0"/>
              <a:t>How Handle Rejected Requisitions</a:t>
            </a:r>
            <a:endParaRPr lang="en-US" dirty="0"/>
          </a:p>
        </p:txBody>
      </p:sp>
      <p:sp>
        <p:nvSpPr>
          <p:cNvPr id="20" name="Rectangle 19"/>
          <p:cNvSpPr/>
          <p:nvPr/>
        </p:nvSpPr>
        <p:spPr>
          <a:xfrm>
            <a:off x="350874" y="715720"/>
            <a:ext cx="8314661" cy="923330"/>
          </a:xfrm>
          <a:prstGeom prst="rect">
            <a:avLst/>
          </a:prstGeom>
          <a:solidFill>
            <a:schemeClr val="tx2">
              <a:lumMod val="60000"/>
              <a:lumOff val="40000"/>
            </a:schemeClr>
          </a:solidFill>
          <a:ln>
            <a:solidFill>
              <a:schemeClr val="tx1"/>
            </a:solidFill>
          </a:ln>
          <a:effectLst>
            <a:outerShdw blurRad="63500" sx="102000" sy="102000" algn="ctr"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Requisitions rejected by an Approver will appear within the Inbox of the requisitioner. SAP also sends an Outlook notification when a requisition is rejected. A rejected requisition must be corrected and re-saved, or deleted as applicable.</a:t>
            </a:r>
            <a:endParaRPr lang="en-US" b="1" dirty="0">
              <a:effectLst>
                <a:outerShdw blurRad="38100" dist="38100" dir="2700000" algn="tl">
                  <a:srgbClr val="000000">
                    <a:alpha val="43137"/>
                  </a:srgbClr>
                </a:outerShdw>
              </a:effectLst>
            </a:endParaRPr>
          </a:p>
        </p:txBody>
      </p:sp>
      <p:sp>
        <p:nvSpPr>
          <p:cNvPr id="27" name="Rectangle 26"/>
          <p:cNvSpPr/>
          <p:nvPr/>
        </p:nvSpPr>
        <p:spPr>
          <a:xfrm>
            <a:off x="3997842" y="3753292"/>
            <a:ext cx="3615069" cy="212651"/>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ular Callout 21"/>
          <p:cNvSpPr/>
          <p:nvPr/>
        </p:nvSpPr>
        <p:spPr>
          <a:xfrm>
            <a:off x="1956391" y="4306187"/>
            <a:ext cx="2371060" cy="1435396"/>
          </a:xfrm>
          <a:prstGeom prst="wedgeRectCallout">
            <a:avLst>
              <a:gd name="adj1" fmla="val 106733"/>
              <a:gd name="adj2" fmla="val 45594"/>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2. To edit the rejected document, click the requisition link showing at the bottom of the Workflow screen</a:t>
            </a:r>
            <a:endParaRPr lang="en-US" sz="1600" dirty="0">
              <a:solidFill>
                <a:schemeClr val="tx1"/>
              </a:solidFill>
            </a:endParaRPr>
          </a:p>
        </p:txBody>
      </p:sp>
      <p:sp>
        <p:nvSpPr>
          <p:cNvPr id="11" name="TextBox 10"/>
          <p:cNvSpPr txBox="1"/>
          <p:nvPr/>
        </p:nvSpPr>
        <p:spPr>
          <a:xfrm>
            <a:off x="6879267" y="6581001"/>
            <a:ext cx="1868781" cy="276999"/>
          </a:xfrm>
          <a:prstGeom prst="rect">
            <a:avLst/>
          </a:prstGeom>
          <a:noFill/>
        </p:spPr>
        <p:txBody>
          <a:bodyPr wrap="none" rtlCol="0">
            <a:spAutoFit/>
          </a:bodyPr>
          <a:lstStyle/>
          <a:p>
            <a:r>
              <a:rPr lang="en-US" sz="1200" i="1" dirty="0" smtClean="0">
                <a:hlinkClick r:id="rId5" action="ppaction://hlinksldjump"/>
              </a:rPr>
              <a:t>Return to Table of Contents</a:t>
            </a:r>
            <a:endParaRPr lang="en-US" sz="1200" i="1" dirty="0"/>
          </a:p>
        </p:txBody>
      </p:sp>
      <p:sp>
        <p:nvSpPr>
          <p:cNvPr id="13" name="Slide Number Placeholder 12"/>
          <p:cNvSpPr>
            <a:spLocks noGrp="1"/>
          </p:cNvSpPr>
          <p:nvPr>
            <p:ph type="sldNum" sz="quarter" idx="12"/>
          </p:nvPr>
        </p:nvSpPr>
        <p:spPr/>
        <p:txBody>
          <a:bodyPr/>
          <a:lstStyle/>
          <a:p>
            <a:fld id="{289C75C3-8C51-4886-8E78-AD7572BAF07D}" type="slidenum">
              <a:rPr lang="en-US" smtClean="0"/>
              <a:pPr/>
              <a:t>50</a:t>
            </a:fld>
            <a:endParaRPr lang="en-US" dirty="0"/>
          </a:p>
        </p:txBody>
      </p:sp>
      <p:sp>
        <p:nvSpPr>
          <p:cNvPr id="12" name="Rectangle 11"/>
          <p:cNvSpPr/>
          <p:nvPr/>
        </p:nvSpPr>
        <p:spPr>
          <a:xfrm>
            <a:off x="1056167" y="3561906"/>
            <a:ext cx="1112875" cy="202019"/>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ular Callout 13"/>
          <p:cNvSpPr/>
          <p:nvPr/>
        </p:nvSpPr>
        <p:spPr>
          <a:xfrm>
            <a:off x="1775637" y="1765005"/>
            <a:ext cx="3168503" cy="956929"/>
          </a:xfrm>
          <a:prstGeom prst="wedgeRectCallout">
            <a:avLst>
              <a:gd name="adj1" fmla="val 44734"/>
              <a:gd name="adj2" fmla="val 150488"/>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1. A rejected requisition will appear in the Workflow folder of the Inbox. Highlight the document.</a:t>
            </a:r>
            <a:endParaRPr lang="en-US" sz="1600" dirty="0">
              <a:solidFill>
                <a:schemeClr val="tx1"/>
              </a:solidFill>
            </a:endParaRPr>
          </a:p>
        </p:txBody>
      </p:sp>
      <p:sp>
        <p:nvSpPr>
          <p:cNvPr id="15" name="Rectangle 14"/>
          <p:cNvSpPr/>
          <p:nvPr/>
        </p:nvSpPr>
        <p:spPr>
          <a:xfrm>
            <a:off x="5819552" y="5590649"/>
            <a:ext cx="2346253" cy="267892"/>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ooter Placeholder 3"/>
          <p:cNvSpPr>
            <a:spLocks noGrp="1"/>
          </p:cNvSpPr>
          <p:nvPr>
            <p:ph type="ftr" sz="quarter" idx="11"/>
          </p:nvPr>
        </p:nvSpPr>
        <p:spPr>
          <a:xfrm>
            <a:off x="1837880" y="6472462"/>
            <a:ext cx="5468240" cy="365125"/>
          </a:xfrm>
        </p:spPr>
        <p:txBody>
          <a:bodyPr/>
          <a:lstStyle/>
          <a:p>
            <a:r>
              <a:rPr lang="en-US" dirty="0" smtClean="0"/>
              <a:t>SAP Requisition Training </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cstate="print"/>
          <a:srcRect/>
          <a:stretch>
            <a:fillRect/>
          </a:stretch>
        </p:blipFill>
        <p:spPr bwMode="auto">
          <a:xfrm>
            <a:off x="1692239" y="3619942"/>
            <a:ext cx="6884987" cy="2552700"/>
          </a:xfrm>
          <a:prstGeom prst="rect">
            <a:avLst/>
          </a:prstGeom>
          <a:noFill/>
          <a:ln w="12700">
            <a:solidFill>
              <a:schemeClr val="accent1"/>
            </a:solidFill>
            <a:miter lim="800000"/>
            <a:headEnd/>
            <a:tailEnd/>
          </a:ln>
          <a:effectLst>
            <a:outerShdw blurRad="63500" sx="102000" sy="102000" algn="ctr" rotWithShape="0">
              <a:prstClr val="black">
                <a:alpha val="40000"/>
              </a:prstClr>
            </a:outerShdw>
          </a:effectLst>
        </p:spPr>
      </p:pic>
      <p:pic>
        <p:nvPicPr>
          <p:cNvPr id="4098" name="Picture 2"/>
          <p:cNvPicPr>
            <a:picLocks noChangeAspect="1" noChangeArrowheads="1"/>
          </p:cNvPicPr>
          <p:nvPr/>
        </p:nvPicPr>
        <p:blipFill>
          <a:blip r:embed="rId4" cstate="print"/>
          <a:srcRect/>
          <a:stretch>
            <a:fillRect/>
          </a:stretch>
        </p:blipFill>
        <p:spPr bwMode="auto">
          <a:xfrm>
            <a:off x="924369" y="1651812"/>
            <a:ext cx="3829050" cy="1619250"/>
          </a:xfrm>
          <a:prstGeom prst="rect">
            <a:avLst/>
          </a:prstGeom>
          <a:noFill/>
          <a:ln w="12700">
            <a:solidFill>
              <a:schemeClr val="accent1"/>
            </a:solidFill>
            <a:miter lim="800000"/>
            <a:headEnd/>
            <a:tailEnd/>
          </a:ln>
          <a:effectLst>
            <a:outerShdw blurRad="63500" sx="102000" sy="102000" algn="ctr" rotWithShape="0">
              <a:prstClr val="black">
                <a:alpha val="40000"/>
              </a:prstClr>
            </a:outerShdw>
          </a:effectLst>
        </p:spPr>
      </p:pic>
      <p:sp>
        <p:nvSpPr>
          <p:cNvPr id="2" name="Title 1"/>
          <p:cNvSpPr>
            <a:spLocks noGrp="1"/>
          </p:cNvSpPr>
          <p:nvPr>
            <p:ph type="title"/>
          </p:nvPr>
        </p:nvSpPr>
        <p:spPr>
          <a:xfrm>
            <a:off x="287079" y="83460"/>
            <a:ext cx="8399721" cy="695858"/>
          </a:xfrm>
        </p:spPr>
        <p:txBody>
          <a:bodyPr>
            <a:normAutofit/>
          </a:bodyPr>
          <a:lstStyle/>
          <a:p>
            <a:r>
              <a:rPr lang="en-US" dirty="0" smtClean="0"/>
              <a:t>How Handle Rejected Requisitions</a:t>
            </a:r>
            <a:endParaRPr lang="en-US" dirty="0"/>
          </a:p>
        </p:txBody>
      </p:sp>
      <p:sp>
        <p:nvSpPr>
          <p:cNvPr id="19" name="Rectangular Callout 18"/>
          <p:cNvSpPr/>
          <p:nvPr/>
        </p:nvSpPr>
        <p:spPr>
          <a:xfrm>
            <a:off x="394016" y="712383"/>
            <a:ext cx="2508672" cy="1137682"/>
          </a:xfrm>
          <a:prstGeom prst="wedgeRectCallout">
            <a:avLst>
              <a:gd name="adj1" fmla="val 46430"/>
              <a:gd name="adj2" fmla="val 116809"/>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3. The requisition will appear in display mode. Click the glasses/pencil icon to edit.</a:t>
            </a:r>
            <a:endParaRPr lang="en-US" sz="1600" dirty="0">
              <a:solidFill>
                <a:schemeClr val="tx1"/>
              </a:solidFill>
            </a:endParaRPr>
          </a:p>
        </p:txBody>
      </p:sp>
      <p:sp>
        <p:nvSpPr>
          <p:cNvPr id="11" name="TextBox 10"/>
          <p:cNvSpPr txBox="1"/>
          <p:nvPr/>
        </p:nvSpPr>
        <p:spPr>
          <a:xfrm>
            <a:off x="6879267" y="6581001"/>
            <a:ext cx="1868781" cy="276999"/>
          </a:xfrm>
          <a:prstGeom prst="rect">
            <a:avLst/>
          </a:prstGeom>
          <a:noFill/>
        </p:spPr>
        <p:txBody>
          <a:bodyPr wrap="none" rtlCol="0">
            <a:spAutoFit/>
          </a:bodyPr>
          <a:lstStyle/>
          <a:p>
            <a:r>
              <a:rPr lang="en-US" sz="1200" i="1" dirty="0" smtClean="0">
                <a:hlinkClick r:id="rId5" action="ppaction://hlinksldjump"/>
              </a:rPr>
              <a:t>Return to Table of Contents</a:t>
            </a:r>
            <a:endParaRPr lang="en-US" sz="1200" i="1" dirty="0"/>
          </a:p>
        </p:txBody>
      </p:sp>
      <p:sp>
        <p:nvSpPr>
          <p:cNvPr id="13" name="Slide Number Placeholder 12"/>
          <p:cNvSpPr>
            <a:spLocks noGrp="1"/>
          </p:cNvSpPr>
          <p:nvPr>
            <p:ph type="sldNum" sz="quarter" idx="12"/>
          </p:nvPr>
        </p:nvSpPr>
        <p:spPr/>
        <p:txBody>
          <a:bodyPr/>
          <a:lstStyle/>
          <a:p>
            <a:fld id="{289C75C3-8C51-4886-8E78-AD7572BAF07D}" type="slidenum">
              <a:rPr lang="en-US" smtClean="0"/>
              <a:pPr/>
              <a:t>51</a:t>
            </a:fld>
            <a:endParaRPr lang="en-US" dirty="0"/>
          </a:p>
        </p:txBody>
      </p:sp>
      <p:sp>
        <p:nvSpPr>
          <p:cNvPr id="12" name="Rectangle 11"/>
          <p:cNvSpPr/>
          <p:nvPr/>
        </p:nvSpPr>
        <p:spPr>
          <a:xfrm>
            <a:off x="2821172" y="2677326"/>
            <a:ext cx="283536" cy="267893"/>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ular Callout 13"/>
          <p:cNvSpPr/>
          <p:nvPr/>
        </p:nvSpPr>
        <p:spPr>
          <a:xfrm>
            <a:off x="1127051" y="4167963"/>
            <a:ext cx="2126512" cy="1339702"/>
          </a:xfrm>
          <a:prstGeom prst="wedgeRectCallout">
            <a:avLst>
              <a:gd name="adj1" fmla="val 101569"/>
              <a:gd name="adj2" fmla="val 66558"/>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4. Click the undo icon to clear the rejection. Screen will turn white allowing editing.</a:t>
            </a:r>
            <a:endParaRPr lang="en-US" sz="1600" dirty="0">
              <a:solidFill>
                <a:schemeClr val="tx1"/>
              </a:solidFill>
            </a:endParaRPr>
          </a:p>
        </p:txBody>
      </p:sp>
      <p:sp>
        <p:nvSpPr>
          <p:cNvPr id="15" name="Rectangle 14"/>
          <p:cNvSpPr/>
          <p:nvPr/>
        </p:nvSpPr>
        <p:spPr>
          <a:xfrm>
            <a:off x="4426688" y="5762846"/>
            <a:ext cx="304801" cy="318977"/>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ooter Placeholder 3"/>
          <p:cNvSpPr>
            <a:spLocks noGrp="1"/>
          </p:cNvSpPr>
          <p:nvPr>
            <p:ph type="ftr" sz="quarter" idx="11"/>
          </p:nvPr>
        </p:nvSpPr>
        <p:spPr>
          <a:xfrm>
            <a:off x="1837880" y="6472462"/>
            <a:ext cx="5468240" cy="365125"/>
          </a:xfrm>
        </p:spPr>
        <p:txBody>
          <a:bodyPr/>
          <a:lstStyle/>
          <a:p>
            <a:r>
              <a:rPr lang="en-US" dirty="0" smtClean="0"/>
              <a:t>SAP Requisition Training </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cstate="print"/>
          <a:srcRect/>
          <a:stretch>
            <a:fillRect/>
          </a:stretch>
        </p:blipFill>
        <p:spPr bwMode="auto">
          <a:xfrm>
            <a:off x="2753833" y="3799386"/>
            <a:ext cx="4810015" cy="2364618"/>
          </a:xfrm>
          <a:prstGeom prst="rect">
            <a:avLst/>
          </a:prstGeom>
          <a:noFill/>
          <a:ln w="12700">
            <a:solidFill>
              <a:schemeClr val="accent1"/>
            </a:solidFill>
            <a:miter lim="800000"/>
            <a:headEnd/>
            <a:tailEnd/>
          </a:ln>
          <a:effectLst>
            <a:outerShdw blurRad="63500" sx="102000" sy="102000" algn="ctr" rotWithShape="0">
              <a:prstClr val="black">
                <a:alpha val="40000"/>
              </a:prstClr>
            </a:outerShdw>
          </a:effectLst>
        </p:spPr>
      </p:pic>
      <p:pic>
        <p:nvPicPr>
          <p:cNvPr id="5122" name="Picture 2"/>
          <p:cNvPicPr>
            <a:picLocks noChangeAspect="1" noChangeArrowheads="1"/>
          </p:cNvPicPr>
          <p:nvPr/>
        </p:nvPicPr>
        <p:blipFill>
          <a:blip r:embed="rId4" cstate="print"/>
          <a:srcRect b="36069"/>
          <a:stretch>
            <a:fillRect/>
          </a:stretch>
        </p:blipFill>
        <p:spPr bwMode="auto">
          <a:xfrm>
            <a:off x="1761683" y="1000680"/>
            <a:ext cx="6159574" cy="2566054"/>
          </a:xfrm>
          <a:prstGeom prst="rect">
            <a:avLst/>
          </a:prstGeom>
          <a:noFill/>
          <a:ln w="12700">
            <a:solidFill>
              <a:schemeClr val="accent1"/>
            </a:solidFill>
            <a:miter lim="800000"/>
            <a:headEnd/>
            <a:tailEnd/>
          </a:ln>
          <a:effectLst>
            <a:outerShdw blurRad="63500" sx="102000" sy="102000" algn="ctr" rotWithShape="0">
              <a:prstClr val="black">
                <a:alpha val="40000"/>
              </a:prstClr>
            </a:outerShdw>
          </a:effectLst>
        </p:spPr>
      </p:pic>
      <p:sp>
        <p:nvSpPr>
          <p:cNvPr id="2" name="Title 1"/>
          <p:cNvSpPr>
            <a:spLocks noGrp="1"/>
          </p:cNvSpPr>
          <p:nvPr>
            <p:ph type="title"/>
          </p:nvPr>
        </p:nvSpPr>
        <p:spPr>
          <a:xfrm>
            <a:off x="287079" y="83460"/>
            <a:ext cx="8399721" cy="695858"/>
          </a:xfrm>
        </p:spPr>
        <p:txBody>
          <a:bodyPr>
            <a:normAutofit/>
          </a:bodyPr>
          <a:lstStyle/>
          <a:p>
            <a:r>
              <a:rPr lang="en-US" dirty="0" smtClean="0"/>
              <a:t>How Handle Rejected Requisitions</a:t>
            </a:r>
            <a:endParaRPr lang="en-US" dirty="0"/>
          </a:p>
        </p:txBody>
      </p:sp>
      <p:sp>
        <p:nvSpPr>
          <p:cNvPr id="27" name="Rectangle 26"/>
          <p:cNvSpPr/>
          <p:nvPr/>
        </p:nvSpPr>
        <p:spPr>
          <a:xfrm>
            <a:off x="5050463" y="3997842"/>
            <a:ext cx="1190849" cy="233916"/>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2828259" y="5124894"/>
            <a:ext cx="1669314" cy="191386"/>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ular Callout 21"/>
          <p:cNvSpPr/>
          <p:nvPr/>
        </p:nvSpPr>
        <p:spPr>
          <a:xfrm>
            <a:off x="1010092" y="3732027"/>
            <a:ext cx="1562985" cy="893135"/>
          </a:xfrm>
          <a:prstGeom prst="wedgeRectCallout">
            <a:avLst>
              <a:gd name="adj1" fmla="val 67753"/>
              <a:gd name="adj2" fmla="val 97349"/>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6. Make corrections as necessary</a:t>
            </a:r>
            <a:endParaRPr lang="en-US" sz="1600" dirty="0">
              <a:solidFill>
                <a:schemeClr val="tx1"/>
              </a:solidFill>
            </a:endParaRPr>
          </a:p>
        </p:txBody>
      </p:sp>
      <p:sp>
        <p:nvSpPr>
          <p:cNvPr id="11" name="TextBox 10"/>
          <p:cNvSpPr txBox="1"/>
          <p:nvPr/>
        </p:nvSpPr>
        <p:spPr>
          <a:xfrm>
            <a:off x="6879267" y="6581001"/>
            <a:ext cx="1868781" cy="276999"/>
          </a:xfrm>
          <a:prstGeom prst="rect">
            <a:avLst/>
          </a:prstGeom>
          <a:noFill/>
        </p:spPr>
        <p:txBody>
          <a:bodyPr wrap="none" rtlCol="0">
            <a:spAutoFit/>
          </a:bodyPr>
          <a:lstStyle/>
          <a:p>
            <a:r>
              <a:rPr lang="en-US" sz="1200" i="1" dirty="0" smtClean="0">
                <a:hlinkClick r:id="rId5" action="ppaction://hlinksldjump"/>
              </a:rPr>
              <a:t>Return to Table of Contents</a:t>
            </a:r>
            <a:endParaRPr lang="en-US" sz="1200" i="1" dirty="0"/>
          </a:p>
        </p:txBody>
      </p:sp>
      <p:sp>
        <p:nvSpPr>
          <p:cNvPr id="13" name="Slide Number Placeholder 12"/>
          <p:cNvSpPr>
            <a:spLocks noGrp="1"/>
          </p:cNvSpPr>
          <p:nvPr>
            <p:ph type="sldNum" sz="quarter" idx="12"/>
          </p:nvPr>
        </p:nvSpPr>
        <p:spPr/>
        <p:txBody>
          <a:bodyPr/>
          <a:lstStyle/>
          <a:p>
            <a:fld id="{289C75C3-8C51-4886-8E78-AD7572BAF07D}" type="slidenum">
              <a:rPr lang="en-US" smtClean="0"/>
              <a:pPr/>
              <a:t>52</a:t>
            </a:fld>
            <a:endParaRPr lang="en-US" dirty="0"/>
          </a:p>
        </p:txBody>
      </p:sp>
      <p:sp>
        <p:nvSpPr>
          <p:cNvPr id="12" name="Rectangle 11"/>
          <p:cNvSpPr/>
          <p:nvPr/>
        </p:nvSpPr>
        <p:spPr>
          <a:xfrm>
            <a:off x="3384697" y="2039373"/>
            <a:ext cx="3622159" cy="310422"/>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ular Callout 13"/>
          <p:cNvSpPr/>
          <p:nvPr/>
        </p:nvSpPr>
        <p:spPr>
          <a:xfrm>
            <a:off x="552895" y="893134"/>
            <a:ext cx="2232838" cy="1212111"/>
          </a:xfrm>
          <a:prstGeom prst="wedgeRectCallout">
            <a:avLst>
              <a:gd name="adj1" fmla="val 78116"/>
              <a:gd name="adj2" fmla="val 40159"/>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5. Check the header texts for note(s) from the Approver as to reason for rejection</a:t>
            </a:r>
            <a:endParaRPr lang="en-US" sz="1600" dirty="0">
              <a:solidFill>
                <a:schemeClr val="tx1"/>
              </a:solidFill>
            </a:endParaRPr>
          </a:p>
        </p:txBody>
      </p:sp>
      <p:sp>
        <p:nvSpPr>
          <p:cNvPr id="16" name="Footer Placeholder 3"/>
          <p:cNvSpPr>
            <a:spLocks noGrp="1"/>
          </p:cNvSpPr>
          <p:nvPr>
            <p:ph type="ftr" sz="quarter" idx="11"/>
          </p:nvPr>
        </p:nvSpPr>
        <p:spPr>
          <a:xfrm>
            <a:off x="1837880" y="6472462"/>
            <a:ext cx="5468240" cy="365125"/>
          </a:xfrm>
        </p:spPr>
        <p:txBody>
          <a:bodyPr/>
          <a:lstStyle/>
          <a:p>
            <a:r>
              <a:rPr lang="en-US" dirty="0" smtClean="0"/>
              <a:t>SAP Requisition Training </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cstate="print"/>
          <a:srcRect t="31308" r="17457"/>
          <a:stretch>
            <a:fillRect/>
          </a:stretch>
        </p:blipFill>
        <p:spPr bwMode="auto">
          <a:xfrm>
            <a:off x="4875582" y="4647439"/>
            <a:ext cx="3026934" cy="601944"/>
          </a:xfrm>
          <a:prstGeom prst="rect">
            <a:avLst/>
          </a:prstGeom>
          <a:noFill/>
          <a:ln w="12700">
            <a:solidFill>
              <a:schemeClr val="accent1"/>
            </a:solidFill>
            <a:miter lim="800000"/>
            <a:headEnd/>
            <a:tailEnd/>
          </a:ln>
          <a:effectLst>
            <a:outerShdw blurRad="63500" sx="102000" sy="102000" algn="ctr" rotWithShape="0">
              <a:prstClr val="black">
                <a:alpha val="40000"/>
              </a:prstClr>
            </a:outerShdw>
          </a:effectLst>
        </p:spPr>
      </p:pic>
      <p:pic>
        <p:nvPicPr>
          <p:cNvPr id="6146" name="Picture 2"/>
          <p:cNvPicPr>
            <a:picLocks noChangeAspect="1" noChangeArrowheads="1"/>
          </p:cNvPicPr>
          <p:nvPr/>
        </p:nvPicPr>
        <p:blipFill>
          <a:blip r:embed="rId4" cstate="print"/>
          <a:srcRect/>
          <a:stretch>
            <a:fillRect/>
          </a:stretch>
        </p:blipFill>
        <p:spPr bwMode="auto">
          <a:xfrm>
            <a:off x="1370714" y="1507607"/>
            <a:ext cx="4952618" cy="1575833"/>
          </a:xfrm>
          <a:prstGeom prst="rect">
            <a:avLst/>
          </a:prstGeom>
          <a:noFill/>
          <a:ln w="12700">
            <a:solidFill>
              <a:schemeClr val="accent1"/>
            </a:solidFill>
            <a:miter lim="800000"/>
            <a:headEnd/>
            <a:tailEnd/>
          </a:ln>
          <a:effectLst>
            <a:outerShdw blurRad="63500" sx="102000" sy="102000" algn="ctr" rotWithShape="0">
              <a:prstClr val="black">
                <a:alpha val="40000"/>
              </a:prstClr>
            </a:outerShdw>
          </a:effectLst>
        </p:spPr>
      </p:pic>
      <p:sp>
        <p:nvSpPr>
          <p:cNvPr id="2" name="Title 1"/>
          <p:cNvSpPr>
            <a:spLocks noGrp="1"/>
          </p:cNvSpPr>
          <p:nvPr>
            <p:ph type="title"/>
          </p:nvPr>
        </p:nvSpPr>
        <p:spPr>
          <a:xfrm>
            <a:off x="287079" y="83460"/>
            <a:ext cx="8399721" cy="695858"/>
          </a:xfrm>
        </p:spPr>
        <p:txBody>
          <a:bodyPr>
            <a:normAutofit/>
          </a:bodyPr>
          <a:lstStyle/>
          <a:p>
            <a:r>
              <a:rPr lang="en-US" dirty="0" smtClean="0"/>
              <a:t>How Handle Rejected Requisitions</a:t>
            </a:r>
            <a:endParaRPr lang="en-US" dirty="0"/>
          </a:p>
        </p:txBody>
      </p:sp>
      <p:sp>
        <p:nvSpPr>
          <p:cNvPr id="22" name="Rectangular Callout 21"/>
          <p:cNvSpPr/>
          <p:nvPr/>
        </p:nvSpPr>
        <p:spPr>
          <a:xfrm>
            <a:off x="2456120" y="3327991"/>
            <a:ext cx="2200937" cy="903766"/>
          </a:xfrm>
          <a:prstGeom prst="wedgeRectCallout">
            <a:avLst>
              <a:gd name="adj1" fmla="val 59653"/>
              <a:gd name="adj2" fmla="val 119732"/>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Edit successful and requisition returns to Approver’s inbox</a:t>
            </a:r>
            <a:endParaRPr lang="en-US" sz="1600" dirty="0">
              <a:solidFill>
                <a:schemeClr val="tx1"/>
              </a:solidFill>
            </a:endParaRPr>
          </a:p>
        </p:txBody>
      </p:sp>
      <p:sp>
        <p:nvSpPr>
          <p:cNvPr id="19" name="Rectangular Callout 18"/>
          <p:cNvSpPr/>
          <p:nvPr/>
        </p:nvSpPr>
        <p:spPr>
          <a:xfrm>
            <a:off x="871870" y="1265274"/>
            <a:ext cx="2349795" cy="882502"/>
          </a:xfrm>
          <a:prstGeom prst="wedgeRectCallout">
            <a:avLst>
              <a:gd name="adj1" fmla="val 90026"/>
              <a:gd name="adj2" fmla="val 118165"/>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7. Click the check icon to confirm whether errors exist</a:t>
            </a:r>
            <a:endParaRPr lang="en-US" sz="1600" dirty="0">
              <a:solidFill>
                <a:schemeClr val="tx1"/>
              </a:solidFill>
            </a:endParaRPr>
          </a:p>
        </p:txBody>
      </p:sp>
      <p:sp>
        <p:nvSpPr>
          <p:cNvPr id="11" name="TextBox 10"/>
          <p:cNvSpPr txBox="1"/>
          <p:nvPr/>
        </p:nvSpPr>
        <p:spPr>
          <a:xfrm>
            <a:off x="6879267" y="6581001"/>
            <a:ext cx="1868781" cy="276999"/>
          </a:xfrm>
          <a:prstGeom prst="rect">
            <a:avLst/>
          </a:prstGeom>
          <a:noFill/>
        </p:spPr>
        <p:txBody>
          <a:bodyPr wrap="none" rtlCol="0">
            <a:spAutoFit/>
          </a:bodyPr>
          <a:lstStyle/>
          <a:p>
            <a:r>
              <a:rPr lang="en-US" sz="1200" i="1" dirty="0" smtClean="0">
                <a:hlinkClick r:id="rId5" action="ppaction://hlinksldjump"/>
              </a:rPr>
              <a:t>Return to Table of Contents</a:t>
            </a:r>
            <a:endParaRPr lang="en-US" sz="1200" i="1" dirty="0"/>
          </a:p>
        </p:txBody>
      </p:sp>
      <p:sp>
        <p:nvSpPr>
          <p:cNvPr id="13" name="Slide Number Placeholder 12"/>
          <p:cNvSpPr>
            <a:spLocks noGrp="1"/>
          </p:cNvSpPr>
          <p:nvPr>
            <p:ph type="sldNum" sz="quarter" idx="12"/>
          </p:nvPr>
        </p:nvSpPr>
        <p:spPr/>
        <p:txBody>
          <a:bodyPr/>
          <a:lstStyle/>
          <a:p>
            <a:fld id="{289C75C3-8C51-4886-8E78-AD7572BAF07D}" type="slidenum">
              <a:rPr lang="en-US" smtClean="0"/>
              <a:pPr/>
              <a:t>53</a:t>
            </a:fld>
            <a:endParaRPr lang="en-US" dirty="0"/>
          </a:p>
        </p:txBody>
      </p:sp>
      <p:sp>
        <p:nvSpPr>
          <p:cNvPr id="12" name="Rectangle 11"/>
          <p:cNvSpPr/>
          <p:nvPr/>
        </p:nvSpPr>
        <p:spPr>
          <a:xfrm>
            <a:off x="3820632" y="1901149"/>
            <a:ext cx="294167" cy="278525"/>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ular Callout 13"/>
          <p:cNvSpPr/>
          <p:nvPr/>
        </p:nvSpPr>
        <p:spPr>
          <a:xfrm>
            <a:off x="6166886" y="1158947"/>
            <a:ext cx="1424762" cy="723014"/>
          </a:xfrm>
          <a:prstGeom prst="wedgeRectCallout">
            <a:avLst>
              <a:gd name="adj1" fmla="val -186681"/>
              <a:gd name="adj2" fmla="val 61960"/>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8. Click Save to finish edit</a:t>
            </a:r>
            <a:endParaRPr lang="en-US" sz="1600" dirty="0">
              <a:solidFill>
                <a:schemeClr val="tx1"/>
              </a:solidFill>
            </a:endParaRPr>
          </a:p>
        </p:txBody>
      </p:sp>
      <p:sp>
        <p:nvSpPr>
          <p:cNvPr id="15" name="Rectangle 14"/>
          <p:cNvSpPr/>
          <p:nvPr/>
        </p:nvSpPr>
        <p:spPr>
          <a:xfrm>
            <a:off x="4979579" y="4922873"/>
            <a:ext cx="2601435" cy="308346"/>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4238847" y="2680871"/>
            <a:ext cx="354419" cy="338775"/>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ooter Placeholder 3"/>
          <p:cNvSpPr>
            <a:spLocks noGrp="1"/>
          </p:cNvSpPr>
          <p:nvPr>
            <p:ph type="ftr" sz="quarter" idx="11"/>
          </p:nvPr>
        </p:nvSpPr>
        <p:spPr>
          <a:xfrm>
            <a:off x="1837880" y="6472462"/>
            <a:ext cx="5468240" cy="365125"/>
          </a:xfrm>
        </p:spPr>
        <p:txBody>
          <a:bodyPr/>
          <a:lstStyle/>
          <a:p>
            <a:r>
              <a:rPr lang="en-US" dirty="0" smtClean="0"/>
              <a:t>SAP Requisition Training </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079" y="83460"/>
            <a:ext cx="8399721" cy="695858"/>
          </a:xfrm>
        </p:spPr>
        <p:txBody>
          <a:bodyPr>
            <a:normAutofit/>
          </a:bodyPr>
          <a:lstStyle/>
          <a:p>
            <a:r>
              <a:rPr lang="en-US" dirty="0" smtClean="0"/>
              <a:t>Delete Line Items or Entire Requisition</a:t>
            </a:r>
            <a:endParaRPr lang="en-US" dirty="0"/>
          </a:p>
        </p:txBody>
      </p:sp>
      <p:sp>
        <p:nvSpPr>
          <p:cNvPr id="20" name="Rectangle 19"/>
          <p:cNvSpPr/>
          <p:nvPr/>
        </p:nvSpPr>
        <p:spPr>
          <a:xfrm>
            <a:off x="265815" y="715720"/>
            <a:ext cx="8569842" cy="923330"/>
          </a:xfrm>
          <a:prstGeom prst="rect">
            <a:avLst/>
          </a:prstGeom>
          <a:solidFill>
            <a:schemeClr val="tx2">
              <a:lumMod val="60000"/>
              <a:lumOff val="40000"/>
            </a:schemeClr>
          </a:solidFill>
          <a:ln>
            <a:solidFill>
              <a:schemeClr val="tx1"/>
            </a:solidFill>
          </a:ln>
          <a:effectLst>
            <a:outerShdw blurRad="63500" sx="102000" sy="102000" algn="ctr"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Requisition line items can only be deleted if a purchase order has not been processed. Before deleting any requisition lines, be sure to check the Status tab </a:t>
            </a:r>
            <a:r>
              <a:rPr lang="en-US" b="1" dirty="0" smtClean="0">
                <a:effectLst>
                  <a:outerShdw blurRad="38100" dist="38100" dir="2700000" algn="tl">
                    <a:srgbClr val="000000">
                      <a:alpha val="43137"/>
                    </a:srgbClr>
                  </a:outerShdw>
                </a:effectLst>
              </a:rPr>
              <a:t>to confirm </a:t>
            </a:r>
            <a:r>
              <a:rPr lang="en-US" b="1" dirty="0" smtClean="0">
                <a:effectLst>
                  <a:outerShdw blurRad="38100" dist="38100" dir="2700000" algn="tl">
                    <a:srgbClr val="000000">
                      <a:alpha val="43137"/>
                    </a:srgbClr>
                  </a:outerShdw>
                </a:effectLst>
              </a:rPr>
              <a:t>whether a purchase order has been processed. If </a:t>
            </a:r>
            <a:r>
              <a:rPr lang="en-US" b="1" dirty="0" smtClean="0">
                <a:effectLst>
                  <a:outerShdw blurRad="38100" dist="38100" dir="2700000" algn="tl">
                    <a:srgbClr val="000000">
                      <a:alpha val="43137"/>
                    </a:srgbClr>
                  </a:outerShdw>
                </a:effectLst>
              </a:rPr>
              <a:t>needed contact </a:t>
            </a:r>
            <a:r>
              <a:rPr lang="en-US" b="1" dirty="0" smtClean="0">
                <a:effectLst>
                  <a:outerShdw blurRad="38100" dist="38100" dir="2700000" algn="tl">
                    <a:srgbClr val="000000">
                      <a:alpha val="43137"/>
                    </a:srgbClr>
                  </a:outerShdw>
                </a:effectLst>
              </a:rPr>
              <a:t>Purchasing for guidance. </a:t>
            </a:r>
            <a:endParaRPr lang="en-US" b="1" dirty="0">
              <a:effectLst>
                <a:outerShdw blurRad="38100" dist="38100" dir="2700000" algn="tl">
                  <a:srgbClr val="000000">
                    <a:alpha val="43137"/>
                  </a:srgbClr>
                </a:outerShdw>
              </a:effectLst>
            </a:endParaRPr>
          </a:p>
        </p:txBody>
      </p:sp>
      <p:sp>
        <p:nvSpPr>
          <p:cNvPr id="11" name="TextBox 10"/>
          <p:cNvSpPr txBox="1"/>
          <p:nvPr/>
        </p:nvSpPr>
        <p:spPr>
          <a:xfrm>
            <a:off x="6879267" y="6581001"/>
            <a:ext cx="1868781" cy="276999"/>
          </a:xfrm>
          <a:prstGeom prst="rect">
            <a:avLst/>
          </a:prstGeom>
          <a:noFill/>
        </p:spPr>
        <p:txBody>
          <a:bodyPr wrap="none" rtlCol="0">
            <a:spAutoFit/>
          </a:bodyPr>
          <a:lstStyle/>
          <a:p>
            <a:r>
              <a:rPr lang="en-US" sz="1200" i="1" dirty="0" smtClean="0">
                <a:hlinkClick r:id="rId3" action="ppaction://hlinksldjump"/>
              </a:rPr>
              <a:t>Return to Table of Contents</a:t>
            </a:r>
            <a:endParaRPr lang="en-US" sz="1200" i="1" dirty="0"/>
          </a:p>
        </p:txBody>
      </p:sp>
      <p:sp>
        <p:nvSpPr>
          <p:cNvPr id="13" name="Slide Number Placeholder 12"/>
          <p:cNvSpPr>
            <a:spLocks noGrp="1"/>
          </p:cNvSpPr>
          <p:nvPr>
            <p:ph type="sldNum" sz="quarter" idx="12"/>
          </p:nvPr>
        </p:nvSpPr>
        <p:spPr/>
        <p:txBody>
          <a:bodyPr/>
          <a:lstStyle/>
          <a:p>
            <a:fld id="{289C75C3-8C51-4886-8E78-AD7572BAF07D}" type="slidenum">
              <a:rPr lang="en-US" smtClean="0"/>
              <a:pPr/>
              <a:t>54</a:t>
            </a:fld>
            <a:endParaRPr lang="en-US" dirty="0"/>
          </a:p>
        </p:txBody>
      </p:sp>
      <p:pic>
        <p:nvPicPr>
          <p:cNvPr id="16" name="Picture 3"/>
          <p:cNvPicPr>
            <a:picLocks noChangeAspect="1" noChangeArrowheads="1"/>
          </p:cNvPicPr>
          <p:nvPr/>
        </p:nvPicPr>
        <p:blipFill>
          <a:blip r:embed="rId4" cstate="print"/>
          <a:srcRect/>
          <a:stretch>
            <a:fillRect/>
          </a:stretch>
        </p:blipFill>
        <p:spPr bwMode="auto">
          <a:xfrm>
            <a:off x="1536517" y="2656810"/>
            <a:ext cx="6219825" cy="1714500"/>
          </a:xfrm>
          <a:prstGeom prst="rect">
            <a:avLst/>
          </a:prstGeom>
          <a:noFill/>
          <a:ln w="12700">
            <a:solidFill>
              <a:schemeClr val="accent1"/>
            </a:solidFill>
            <a:miter lim="800000"/>
            <a:headEnd/>
            <a:tailEnd/>
          </a:ln>
          <a:effectLst>
            <a:outerShdw blurRad="63500" sx="102000" sy="102000" algn="ctr" rotWithShape="0">
              <a:prstClr val="black">
                <a:alpha val="40000"/>
              </a:prstClr>
            </a:outerShdw>
          </a:effectLst>
        </p:spPr>
      </p:pic>
      <p:sp>
        <p:nvSpPr>
          <p:cNvPr id="17" name="Rectangle 16"/>
          <p:cNvSpPr/>
          <p:nvPr/>
        </p:nvSpPr>
        <p:spPr>
          <a:xfrm>
            <a:off x="1648047" y="3965944"/>
            <a:ext cx="1775638" cy="414669"/>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6957237" y="2884965"/>
            <a:ext cx="793898" cy="283537"/>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ular Callout 20"/>
          <p:cNvSpPr/>
          <p:nvPr/>
        </p:nvSpPr>
        <p:spPr>
          <a:xfrm>
            <a:off x="435935" y="2073350"/>
            <a:ext cx="2466753" cy="1190846"/>
          </a:xfrm>
          <a:prstGeom prst="wedgeRectCallout">
            <a:avLst>
              <a:gd name="adj1" fmla="val 40555"/>
              <a:gd name="adj2" fmla="val 106195"/>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If a purchase order has been processed, it will appear on the Status tab within the Details section.</a:t>
            </a:r>
            <a:endParaRPr lang="en-US" sz="1600" dirty="0">
              <a:solidFill>
                <a:schemeClr val="tx1"/>
              </a:solidFill>
            </a:endParaRPr>
          </a:p>
        </p:txBody>
      </p:sp>
      <p:sp>
        <p:nvSpPr>
          <p:cNvPr id="12" name="Footer Placeholder 3"/>
          <p:cNvSpPr>
            <a:spLocks noGrp="1"/>
          </p:cNvSpPr>
          <p:nvPr>
            <p:ph type="ftr" sz="quarter" idx="11"/>
          </p:nvPr>
        </p:nvSpPr>
        <p:spPr>
          <a:xfrm>
            <a:off x="1837880" y="6472462"/>
            <a:ext cx="5468240" cy="365125"/>
          </a:xfrm>
        </p:spPr>
        <p:txBody>
          <a:bodyPr/>
          <a:lstStyle/>
          <a:p>
            <a:r>
              <a:rPr lang="en-US" dirty="0" smtClean="0"/>
              <a:t>SAP Requisition Training </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a:stretch>
            <a:fillRect/>
          </a:stretch>
        </p:blipFill>
        <p:spPr bwMode="auto">
          <a:xfrm>
            <a:off x="409464" y="1519903"/>
            <a:ext cx="8047037" cy="3648075"/>
          </a:xfrm>
          <a:prstGeom prst="rect">
            <a:avLst/>
          </a:prstGeom>
          <a:noFill/>
          <a:ln w="12700">
            <a:solidFill>
              <a:schemeClr val="accent1"/>
            </a:solidFill>
            <a:miter lim="800000"/>
            <a:headEnd/>
            <a:tailEnd/>
          </a:ln>
          <a:effectLst>
            <a:outerShdw blurRad="63500" sx="102000" sy="102000" algn="ctr" rotWithShape="0">
              <a:prstClr val="black">
                <a:alpha val="40000"/>
              </a:prstClr>
            </a:outerShdw>
          </a:effectLst>
        </p:spPr>
      </p:pic>
      <p:sp>
        <p:nvSpPr>
          <p:cNvPr id="2" name="Title 1"/>
          <p:cNvSpPr>
            <a:spLocks noGrp="1"/>
          </p:cNvSpPr>
          <p:nvPr>
            <p:ph type="title"/>
          </p:nvPr>
        </p:nvSpPr>
        <p:spPr>
          <a:xfrm>
            <a:off x="287079" y="83460"/>
            <a:ext cx="8399721" cy="695858"/>
          </a:xfrm>
        </p:spPr>
        <p:txBody>
          <a:bodyPr>
            <a:normAutofit/>
          </a:bodyPr>
          <a:lstStyle/>
          <a:p>
            <a:r>
              <a:rPr lang="en-US" dirty="0" smtClean="0"/>
              <a:t>Delete Line Items or Entire Requisition</a:t>
            </a:r>
            <a:endParaRPr lang="en-US" dirty="0"/>
          </a:p>
        </p:txBody>
      </p:sp>
      <p:sp>
        <p:nvSpPr>
          <p:cNvPr id="20" name="Rectangle 19"/>
          <p:cNvSpPr/>
          <p:nvPr/>
        </p:nvSpPr>
        <p:spPr>
          <a:xfrm>
            <a:off x="393405" y="715720"/>
            <a:ext cx="8304027" cy="646331"/>
          </a:xfrm>
          <a:prstGeom prst="rect">
            <a:avLst/>
          </a:prstGeom>
          <a:solidFill>
            <a:schemeClr val="tx2">
              <a:lumMod val="60000"/>
              <a:lumOff val="40000"/>
            </a:schemeClr>
          </a:solidFill>
          <a:ln>
            <a:solidFill>
              <a:schemeClr val="tx1"/>
            </a:solidFill>
          </a:ln>
          <a:effectLst>
            <a:outerShdw blurRad="63500" sx="102000" sy="102000" algn="ctr"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Provided the status tab does not reflect a purchase order number, the requisitioner can delete some or all lines of the requisition.</a:t>
            </a:r>
            <a:endParaRPr lang="en-US" b="1" dirty="0">
              <a:effectLst>
                <a:outerShdw blurRad="38100" dist="38100" dir="2700000" algn="tl">
                  <a:srgbClr val="000000">
                    <a:alpha val="43137"/>
                  </a:srgbClr>
                </a:outerShdw>
              </a:effectLst>
            </a:endParaRPr>
          </a:p>
        </p:txBody>
      </p:sp>
      <p:sp>
        <p:nvSpPr>
          <p:cNvPr id="11" name="TextBox 10"/>
          <p:cNvSpPr txBox="1"/>
          <p:nvPr/>
        </p:nvSpPr>
        <p:spPr>
          <a:xfrm>
            <a:off x="6879267" y="6581001"/>
            <a:ext cx="1868781" cy="276999"/>
          </a:xfrm>
          <a:prstGeom prst="rect">
            <a:avLst/>
          </a:prstGeom>
          <a:noFill/>
        </p:spPr>
        <p:txBody>
          <a:bodyPr wrap="none" rtlCol="0">
            <a:spAutoFit/>
          </a:bodyPr>
          <a:lstStyle/>
          <a:p>
            <a:r>
              <a:rPr lang="en-US" sz="1200" i="1" dirty="0" smtClean="0">
                <a:hlinkClick r:id="rId4" action="ppaction://hlinksldjump"/>
              </a:rPr>
              <a:t>Return to Table of Contents</a:t>
            </a:r>
            <a:endParaRPr lang="en-US" sz="1200" i="1" dirty="0"/>
          </a:p>
        </p:txBody>
      </p:sp>
      <p:sp>
        <p:nvSpPr>
          <p:cNvPr id="13" name="Slide Number Placeholder 12"/>
          <p:cNvSpPr>
            <a:spLocks noGrp="1"/>
          </p:cNvSpPr>
          <p:nvPr>
            <p:ph type="sldNum" sz="quarter" idx="12"/>
          </p:nvPr>
        </p:nvSpPr>
        <p:spPr/>
        <p:txBody>
          <a:bodyPr/>
          <a:lstStyle/>
          <a:p>
            <a:fld id="{289C75C3-8C51-4886-8E78-AD7572BAF07D}" type="slidenum">
              <a:rPr lang="en-US" smtClean="0"/>
              <a:pPr/>
              <a:t>55</a:t>
            </a:fld>
            <a:endParaRPr lang="en-US" dirty="0"/>
          </a:p>
        </p:txBody>
      </p:sp>
      <p:sp>
        <p:nvSpPr>
          <p:cNvPr id="17" name="Rectangle 16"/>
          <p:cNvSpPr/>
          <p:nvPr/>
        </p:nvSpPr>
        <p:spPr>
          <a:xfrm>
            <a:off x="499730" y="4391248"/>
            <a:ext cx="978196" cy="223282"/>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2236381" y="1938668"/>
            <a:ext cx="283535" cy="262272"/>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ular Callout 20"/>
          <p:cNvSpPr/>
          <p:nvPr/>
        </p:nvSpPr>
        <p:spPr>
          <a:xfrm>
            <a:off x="1945759" y="2445489"/>
            <a:ext cx="2030818" cy="1063255"/>
          </a:xfrm>
          <a:prstGeom prst="wedgeRectCallout">
            <a:avLst>
              <a:gd name="adj1" fmla="val -70545"/>
              <a:gd name="adj2" fmla="val 133802"/>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1. Double-click the requisition number within document overview</a:t>
            </a:r>
            <a:endParaRPr lang="en-US" sz="1600" dirty="0">
              <a:solidFill>
                <a:schemeClr val="tx1"/>
              </a:solidFill>
            </a:endParaRPr>
          </a:p>
        </p:txBody>
      </p:sp>
      <p:sp>
        <p:nvSpPr>
          <p:cNvPr id="12" name="Folded Corner 11"/>
          <p:cNvSpPr/>
          <p:nvPr/>
        </p:nvSpPr>
        <p:spPr>
          <a:xfrm>
            <a:off x="2445490" y="5284382"/>
            <a:ext cx="4019107" cy="1148316"/>
          </a:xfrm>
          <a:prstGeom prst="foldedCorner">
            <a:avLst/>
          </a:prstGeom>
          <a:blipFill>
            <a:blip r:embed="rId5" cstate="print"/>
            <a:tile tx="0" ty="0" sx="100000" sy="100000" flip="none" algn="tl"/>
          </a:blip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sz="1400" dirty="0" smtClean="0">
              <a:solidFill>
                <a:schemeClr val="tx1"/>
              </a:solidFill>
            </a:endParaRPr>
          </a:p>
          <a:p>
            <a:pPr algn="ctr"/>
            <a:r>
              <a:rPr lang="en-US" b="1" dirty="0" smtClean="0">
                <a:solidFill>
                  <a:schemeClr val="tx1"/>
                </a:solidFill>
              </a:rPr>
              <a:t>Remember: </a:t>
            </a:r>
            <a:r>
              <a:rPr lang="en-US" dirty="0" smtClean="0">
                <a:solidFill>
                  <a:schemeClr val="tx1"/>
                </a:solidFill>
              </a:rPr>
              <a:t>Although T-code ME51N is for creating requisitions, it will </a:t>
            </a:r>
            <a:r>
              <a:rPr lang="en-US" dirty="0" smtClean="0">
                <a:solidFill>
                  <a:schemeClr val="tx1"/>
                </a:solidFill>
              </a:rPr>
              <a:t>also allow </a:t>
            </a:r>
            <a:r>
              <a:rPr lang="en-US" dirty="0" smtClean="0">
                <a:solidFill>
                  <a:schemeClr val="tx1"/>
                </a:solidFill>
              </a:rPr>
              <a:t>access to Document Overview to display or edit requisitions. </a:t>
            </a:r>
          </a:p>
          <a:p>
            <a:pPr algn="ctr"/>
            <a:endParaRPr lang="en-US" dirty="0" smtClean="0">
              <a:solidFill>
                <a:schemeClr val="tx1"/>
              </a:solidFill>
            </a:endParaRPr>
          </a:p>
        </p:txBody>
      </p:sp>
      <p:sp>
        <p:nvSpPr>
          <p:cNvPr id="14" name="Rectangular Callout 13"/>
          <p:cNvSpPr/>
          <p:nvPr/>
        </p:nvSpPr>
        <p:spPr>
          <a:xfrm>
            <a:off x="4437320" y="1669312"/>
            <a:ext cx="2239927" cy="1127051"/>
          </a:xfrm>
          <a:prstGeom prst="wedgeRectCallout">
            <a:avLst>
              <a:gd name="adj1" fmla="val -133135"/>
              <a:gd name="adj2" fmla="val -24176"/>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2. Click the pencil/glasses icon to move the requisition to edit mode</a:t>
            </a:r>
            <a:endParaRPr lang="en-US" sz="1600" dirty="0">
              <a:solidFill>
                <a:schemeClr val="tx1"/>
              </a:solidFill>
            </a:endParaRPr>
          </a:p>
        </p:txBody>
      </p:sp>
      <p:sp>
        <p:nvSpPr>
          <p:cNvPr id="16" name="Footer Placeholder 3"/>
          <p:cNvSpPr>
            <a:spLocks noGrp="1"/>
          </p:cNvSpPr>
          <p:nvPr>
            <p:ph type="ftr" sz="quarter" idx="11"/>
          </p:nvPr>
        </p:nvSpPr>
        <p:spPr>
          <a:xfrm>
            <a:off x="1837880" y="6472462"/>
            <a:ext cx="5468240" cy="365125"/>
          </a:xfrm>
        </p:spPr>
        <p:txBody>
          <a:bodyPr/>
          <a:lstStyle/>
          <a:p>
            <a:r>
              <a:rPr lang="en-US" dirty="0" smtClean="0"/>
              <a:t>SAP Requisition Training </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3" cstate="print"/>
          <a:srcRect/>
          <a:stretch>
            <a:fillRect/>
          </a:stretch>
        </p:blipFill>
        <p:spPr bwMode="auto">
          <a:xfrm>
            <a:off x="513797" y="2177351"/>
            <a:ext cx="6843934" cy="946245"/>
          </a:xfrm>
          <a:prstGeom prst="rect">
            <a:avLst/>
          </a:prstGeom>
          <a:noFill/>
          <a:ln w="12700">
            <a:solidFill>
              <a:schemeClr val="accent1"/>
            </a:solidFill>
            <a:miter lim="800000"/>
            <a:headEnd/>
            <a:tailEnd/>
          </a:ln>
          <a:effectLst>
            <a:outerShdw blurRad="63500" sx="102000" sy="102000" algn="ctr" rotWithShape="0">
              <a:prstClr val="black">
                <a:alpha val="40000"/>
              </a:prstClr>
            </a:outerShdw>
          </a:effectLst>
        </p:spPr>
      </p:pic>
      <p:sp>
        <p:nvSpPr>
          <p:cNvPr id="2" name="Title 1"/>
          <p:cNvSpPr>
            <a:spLocks noGrp="1"/>
          </p:cNvSpPr>
          <p:nvPr>
            <p:ph type="title"/>
          </p:nvPr>
        </p:nvSpPr>
        <p:spPr>
          <a:xfrm>
            <a:off x="287079" y="83460"/>
            <a:ext cx="8399721" cy="695858"/>
          </a:xfrm>
        </p:spPr>
        <p:txBody>
          <a:bodyPr>
            <a:normAutofit/>
          </a:bodyPr>
          <a:lstStyle/>
          <a:p>
            <a:r>
              <a:rPr lang="en-US" dirty="0" smtClean="0"/>
              <a:t>Delete Line Items or Entire Requisition</a:t>
            </a:r>
            <a:endParaRPr lang="en-US" dirty="0"/>
          </a:p>
        </p:txBody>
      </p:sp>
      <p:sp>
        <p:nvSpPr>
          <p:cNvPr id="11" name="TextBox 10"/>
          <p:cNvSpPr txBox="1"/>
          <p:nvPr/>
        </p:nvSpPr>
        <p:spPr>
          <a:xfrm>
            <a:off x="6879267" y="6581001"/>
            <a:ext cx="1868781" cy="276999"/>
          </a:xfrm>
          <a:prstGeom prst="rect">
            <a:avLst/>
          </a:prstGeom>
          <a:noFill/>
        </p:spPr>
        <p:txBody>
          <a:bodyPr wrap="none" rtlCol="0">
            <a:spAutoFit/>
          </a:bodyPr>
          <a:lstStyle/>
          <a:p>
            <a:r>
              <a:rPr lang="en-US" sz="1200" i="1" dirty="0" smtClean="0">
                <a:hlinkClick r:id="rId4" action="ppaction://hlinksldjump"/>
              </a:rPr>
              <a:t>Return to Table of Contents</a:t>
            </a:r>
            <a:endParaRPr lang="en-US" sz="1200" i="1" dirty="0"/>
          </a:p>
        </p:txBody>
      </p:sp>
      <p:sp>
        <p:nvSpPr>
          <p:cNvPr id="13" name="Slide Number Placeholder 12"/>
          <p:cNvSpPr>
            <a:spLocks noGrp="1"/>
          </p:cNvSpPr>
          <p:nvPr>
            <p:ph type="sldNum" sz="quarter" idx="12"/>
          </p:nvPr>
        </p:nvSpPr>
        <p:spPr/>
        <p:txBody>
          <a:bodyPr/>
          <a:lstStyle/>
          <a:p>
            <a:fld id="{289C75C3-8C51-4886-8E78-AD7572BAF07D}" type="slidenum">
              <a:rPr lang="en-US" smtClean="0"/>
              <a:pPr/>
              <a:t>56</a:t>
            </a:fld>
            <a:endParaRPr lang="en-US" dirty="0"/>
          </a:p>
        </p:txBody>
      </p:sp>
      <p:sp>
        <p:nvSpPr>
          <p:cNvPr id="17" name="Rectangle 16"/>
          <p:cNvSpPr/>
          <p:nvPr/>
        </p:nvSpPr>
        <p:spPr>
          <a:xfrm>
            <a:off x="659219" y="2626242"/>
            <a:ext cx="6687880" cy="180753"/>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1318437" y="2236379"/>
            <a:ext cx="350874" cy="283537"/>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ular Callout 20"/>
          <p:cNvSpPr/>
          <p:nvPr/>
        </p:nvSpPr>
        <p:spPr>
          <a:xfrm>
            <a:off x="244549" y="829340"/>
            <a:ext cx="1286540" cy="935666"/>
          </a:xfrm>
          <a:prstGeom prst="wedgeRectCallout">
            <a:avLst>
              <a:gd name="adj1" fmla="val -8847"/>
              <a:gd name="adj2" fmla="val 122552"/>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3. Highlight the line(s) to be deleted </a:t>
            </a:r>
            <a:endParaRPr lang="en-US" sz="1600" dirty="0">
              <a:solidFill>
                <a:schemeClr val="tx1"/>
              </a:solidFill>
            </a:endParaRPr>
          </a:p>
        </p:txBody>
      </p:sp>
      <p:sp>
        <p:nvSpPr>
          <p:cNvPr id="14" name="Rectangular Callout 13"/>
          <p:cNvSpPr/>
          <p:nvPr/>
        </p:nvSpPr>
        <p:spPr>
          <a:xfrm>
            <a:off x="1981200" y="839972"/>
            <a:ext cx="1080977" cy="871870"/>
          </a:xfrm>
          <a:prstGeom prst="wedgeRectCallout">
            <a:avLst>
              <a:gd name="adj1" fmla="val -77639"/>
              <a:gd name="adj2" fmla="val 111483"/>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4. Click trash can icon</a:t>
            </a:r>
            <a:endParaRPr lang="en-US" sz="1600" dirty="0">
              <a:solidFill>
                <a:schemeClr val="tx1"/>
              </a:solidFill>
            </a:endParaRPr>
          </a:p>
        </p:txBody>
      </p:sp>
      <p:pic>
        <p:nvPicPr>
          <p:cNvPr id="8196" name="Picture 4"/>
          <p:cNvPicPr>
            <a:picLocks noChangeAspect="1" noChangeArrowheads="1"/>
          </p:cNvPicPr>
          <p:nvPr/>
        </p:nvPicPr>
        <p:blipFill>
          <a:blip r:embed="rId5" cstate="print"/>
          <a:srcRect r="11853" b="4364"/>
          <a:stretch>
            <a:fillRect/>
          </a:stretch>
        </p:blipFill>
        <p:spPr bwMode="auto">
          <a:xfrm>
            <a:off x="3253562" y="3275104"/>
            <a:ext cx="5302033" cy="3125486"/>
          </a:xfrm>
          <a:prstGeom prst="rect">
            <a:avLst/>
          </a:prstGeom>
          <a:noFill/>
          <a:ln w="12700">
            <a:solidFill>
              <a:schemeClr val="accent1"/>
            </a:solidFill>
            <a:miter lim="800000"/>
            <a:headEnd/>
            <a:tailEnd/>
          </a:ln>
          <a:effectLst>
            <a:outerShdw blurRad="63500" sx="102000" sy="102000" algn="ctr" rotWithShape="0">
              <a:prstClr val="black">
                <a:alpha val="40000"/>
              </a:prstClr>
            </a:outerShdw>
          </a:effectLst>
        </p:spPr>
      </p:pic>
      <p:sp>
        <p:nvSpPr>
          <p:cNvPr id="15" name="Rectangle 14"/>
          <p:cNvSpPr/>
          <p:nvPr/>
        </p:nvSpPr>
        <p:spPr>
          <a:xfrm>
            <a:off x="3873795" y="3473299"/>
            <a:ext cx="262270" cy="258729"/>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ular Callout 15"/>
          <p:cNvSpPr/>
          <p:nvPr/>
        </p:nvSpPr>
        <p:spPr>
          <a:xfrm>
            <a:off x="1623238" y="3356344"/>
            <a:ext cx="1258186" cy="747823"/>
          </a:xfrm>
          <a:prstGeom prst="wedgeRectCallout">
            <a:avLst>
              <a:gd name="adj1" fmla="val 112510"/>
              <a:gd name="adj2" fmla="val -18724"/>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5. Click Save icon to finish</a:t>
            </a:r>
            <a:endParaRPr lang="en-US" sz="1600" dirty="0">
              <a:solidFill>
                <a:schemeClr val="tx1"/>
              </a:solidFill>
            </a:endParaRPr>
          </a:p>
        </p:txBody>
      </p:sp>
      <p:sp>
        <p:nvSpPr>
          <p:cNvPr id="19" name="Rectangle 18"/>
          <p:cNvSpPr/>
          <p:nvPr/>
        </p:nvSpPr>
        <p:spPr>
          <a:xfrm>
            <a:off x="3466214" y="5986130"/>
            <a:ext cx="5096538" cy="318977"/>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ular Callout 21"/>
          <p:cNvSpPr/>
          <p:nvPr/>
        </p:nvSpPr>
        <p:spPr>
          <a:xfrm>
            <a:off x="1467293" y="5050465"/>
            <a:ext cx="1201478" cy="797443"/>
          </a:xfrm>
          <a:prstGeom prst="wedgeRectCallout">
            <a:avLst>
              <a:gd name="adj1" fmla="val 111665"/>
              <a:gd name="adj2" fmla="val 75115"/>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Line item shows deleted</a:t>
            </a:r>
            <a:endParaRPr lang="en-US" sz="1600" dirty="0">
              <a:solidFill>
                <a:schemeClr val="tx1"/>
              </a:solidFill>
            </a:endParaRPr>
          </a:p>
        </p:txBody>
      </p:sp>
      <p:sp>
        <p:nvSpPr>
          <p:cNvPr id="23" name="Folded Corner 22"/>
          <p:cNvSpPr/>
          <p:nvPr/>
        </p:nvSpPr>
        <p:spPr>
          <a:xfrm>
            <a:off x="4550735" y="850605"/>
            <a:ext cx="3381153" cy="1010093"/>
          </a:xfrm>
          <a:prstGeom prst="foldedCorner">
            <a:avLst>
              <a:gd name="adj" fmla="val 21930"/>
            </a:avLst>
          </a:prstGeom>
          <a:blipFill>
            <a:blip r:embed="rId6" cstate="print"/>
            <a:tile tx="0" ty="0" sx="100000" sy="100000" flip="none" algn="tl"/>
          </a:blip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sz="1200" dirty="0" smtClean="0">
              <a:solidFill>
                <a:schemeClr val="tx1"/>
              </a:solidFill>
            </a:endParaRPr>
          </a:p>
          <a:p>
            <a:pPr algn="ctr"/>
            <a:r>
              <a:rPr lang="en-US" b="1" dirty="0" smtClean="0">
                <a:solidFill>
                  <a:schemeClr val="tx1"/>
                </a:solidFill>
              </a:rPr>
              <a:t>Note: </a:t>
            </a:r>
            <a:r>
              <a:rPr lang="en-US" dirty="0" smtClean="0">
                <a:solidFill>
                  <a:schemeClr val="tx1"/>
                </a:solidFill>
              </a:rPr>
              <a:t>To delete an entire requisition: highlight </a:t>
            </a:r>
            <a:r>
              <a:rPr lang="en-US" b="1" i="1" dirty="0" smtClean="0">
                <a:solidFill>
                  <a:schemeClr val="tx1"/>
                </a:solidFill>
              </a:rPr>
              <a:t>all</a:t>
            </a:r>
            <a:r>
              <a:rPr lang="en-US" dirty="0" smtClean="0">
                <a:solidFill>
                  <a:schemeClr val="tx1"/>
                </a:solidFill>
              </a:rPr>
              <a:t> lines, click trash can icon, and click Save.</a:t>
            </a:r>
          </a:p>
          <a:p>
            <a:pPr algn="ctr"/>
            <a:endParaRPr lang="en-US" dirty="0" smtClean="0">
              <a:solidFill>
                <a:schemeClr val="tx1"/>
              </a:solidFill>
            </a:endParaRPr>
          </a:p>
        </p:txBody>
      </p:sp>
      <p:sp>
        <p:nvSpPr>
          <p:cNvPr id="24" name="Footer Placeholder 3"/>
          <p:cNvSpPr>
            <a:spLocks noGrp="1"/>
          </p:cNvSpPr>
          <p:nvPr>
            <p:ph type="ftr" sz="quarter" idx="11"/>
          </p:nvPr>
        </p:nvSpPr>
        <p:spPr>
          <a:xfrm>
            <a:off x="1837880" y="6472462"/>
            <a:ext cx="5468240" cy="365125"/>
          </a:xfrm>
        </p:spPr>
        <p:txBody>
          <a:bodyPr/>
          <a:lstStyle/>
          <a:p>
            <a:r>
              <a:rPr lang="en-US" dirty="0" smtClean="0"/>
              <a:t>SAP Requisition Training </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3" cstate="print"/>
          <a:srcRect/>
          <a:stretch>
            <a:fillRect/>
          </a:stretch>
        </p:blipFill>
        <p:spPr bwMode="auto">
          <a:xfrm>
            <a:off x="756905" y="2107796"/>
            <a:ext cx="5886450" cy="4067175"/>
          </a:xfrm>
          <a:prstGeom prst="rect">
            <a:avLst/>
          </a:prstGeom>
          <a:noFill/>
          <a:ln w="12700">
            <a:solidFill>
              <a:schemeClr val="accent1"/>
            </a:solidFill>
            <a:miter lim="800000"/>
            <a:headEnd/>
            <a:tailEnd/>
          </a:ln>
          <a:effectLst>
            <a:outerShdw blurRad="63500" sx="102000" sy="102000" algn="ctr" rotWithShape="0">
              <a:prstClr val="black">
                <a:alpha val="40000"/>
              </a:prstClr>
            </a:outerShdw>
          </a:effectLst>
        </p:spPr>
      </p:pic>
      <p:pic>
        <p:nvPicPr>
          <p:cNvPr id="8195" name="Picture 3"/>
          <p:cNvPicPr>
            <a:picLocks noChangeAspect="1" noChangeArrowheads="1"/>
          </p:cNvPicPr>
          <p:nvPr/>
        </p:nvPicPr>
        <p:blipFill>
          <a:blip r:embed="rId4" cstate="print"/>
          <a:srcRect/>
          <a:stretch>
            <a:fillRect/>
          </a:stretch>
        </p:blipFill>
        <p:spPr bwMode="auto">
          <a:xfrm>
            <a:off x="5965640" y="3476625"/>
            <a:ext cx="2847975" cy="1733550"/>
          </a:xfrm>
          <a:prstGeom prst="rect">
            <a:avLst/>
          </a:prstGeom>
          <a:noFill/>
          <a:ln w="12700">
            <a:solidFill>
              <a:schemeClr val="accent1"/>
            </a:solidFill>
            <a:miter lim="800000"/>
            <a:headEnd/>
            <a:tailEnd/>
          </a:ln>
          <a:effectLst>
            <a:outerShdw blurRad="63500" sx="102000" sy="102000" algn="ctr" rotWithShape="0">
              <a:prstClr val="black">
                <a:alpha val="40000"/>
              </a:prstClr>
            </a:outerShdw>
          </a:effectLst>
        </p:spPr>
      </p:pic>
      <p:sp>
        <p:nvSpPr>
          <p:cNvPr id="2" name="Title 1"/>
          <p:cNvSpPr>
            <a:spLocks noGrp="1"/>
          </p:cNvSpPr>
          <p:nvPr>
            <p:ph type="title"/>
          </p:nvPr>
        </p:nvSpPr>
        <p:spPr>
          <a:xfrm>
            <a:off x="287079" y="83460"/>
            <a:ext cx="8399721" cy="695858"/>
          </a:xfrm>
        </p:spPr>
        <p:txBody>
          <a:bodyPr>
            <a:normAutofit/>
          </a:bodyPr>
          <a:lstStyle/>
          <a:p>
            <a:r>
              <a:rPr lang="en-US" dirty="0" smtClean="0"/>
              <a:t>Display Requisition via Select Other Document</a:t>
            </a:r>
            <a:endParaRPr lang="en-US" dirty="0"/>
          </a:p>
        </p:txBody>
      </p:sp>
      <p:sp>
        <p:nvSpPr>
          <p:cNvPr id="27" name="Rectangle 26"/>
          <p:cNvSpPr/>
          <p:nvPr/>
        </p:nvSpPr>
        <p:spPr>
          <a:xfrm>
            <a:off x="2860158" y="3115339"/>
            <a:ext cx="276446" cy="265813"/>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ular Callout 21"/>
          <p:cNvSpPr/>
          <p:nvPr/>
        </p:nvSpPr>
        <p:spPr>
          <a:xfrm>
            <a:off x="404037" y="733647"/>
            <a:ext cx="2307265" cy="1180213"/>
          </a:xfrm>
          <a:prstGeom prst="wedgeRectCallout">
            <a:avLst>
              <a:gd name="adj1" fmla="val 57150"/>
              <a:gd name="adj2" fmla="val 144161"/>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Clicking the Other Purchase Requisition icon allows you to locate and display any requisition</a:t>
            </a:r>
            <a:endParaRPr lang="en-US" sz="1600" dirty="0">
              <a:solidFill>
                <a:schemeClr val="tx1"/>
              </a:solidFill>
            </a:endParaRPr>
          </a:p>
        </p:txBody>
      </p:sp>
      <p:sp>
        <p:nvSpPr>
          <p:cNvPr id="11" name="TextBox 10"/>
          <p:cNvSpPr txBox="1"/>
          <p:nvPr/>
        </p:nvSpPr>
        <p:spPr>
          <a:xfrm>
            <a:off x="6879267" y="6581001"/>
            <a:ext cx="1868781" cy="276999"/>
          </a:xfrm>
          <a:prstGeom prst="rect">
            <a:avLst/>
          </a:prstGeom>
          <a:noFill/>
        </p:spPr>
        <p:txBody>
          <a:bodyPr wrap="none" rtlCol="0">
            <a:spAutoFit/>
          </a:bodyPr>
          <a:lstStyle/>
          <a:p>
            <a:r>
              <a:rPr lang="en-US" sz="1200" i="1" dirty="0" smtClean="0">
                <a:hlinkClick r:id="rId5" action="ppaction://hlinksldjump"/>
              </a:rPr>
              <a:t>Return to Table of Contents</a:t>
            </a:r>
            <a:endParaRPr lang="en-US" sz="1200" i="1" dirty="0"/>
          </a:p>
        </p:txBody>
      </p:sp>
      <p:sp>
        <p:nvSpPr>
          <p:cNvPr id="13" name="Slide Number Placeholder 12"/>
          <p:cNvSpPr>
            <a:spLocks noGrp="1"/>
          </p:cNvSpPr>
          <p:nvPr>
            <p:ph type="sldNum" sz="quarter" idx="12"/>
          </p:nvPr>
        </p:nvSpPr>
        <p:spPr/>
        <p:txBody>
          <a:bodyPr/>
          <a:lstStyle/>
          <a:p>
            <a:fld id="{289C75C3-8C51-4886-8E78-AD7572BAF07D}" type="slidenum">
              <a:rPr lang="en-US" smtClean="0"/>
              <a:pPr/>
              <a:t>57</a:t>
            </a:fld>
            <a:endParaRPr lang="en-US" dirty="0"/>
          </a:p>
        </p:txBody>
      </p:sp>
      <p:sp>
        <p:nvSpPr>
          <p:cNvPr id="12" name="Rectangle 11"/>
          <p:cNvSpPr/>
          <p:nvPr/>
        </p:nvSpPr>
        <p:spPr>
          <a:xfrm>
            <a:off x="7350640" y="3740582"/>
            <a:ext cx="974652" cy="289157"/>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5982585" y="4382080"/>
            <a:ext cx="1183758" cy="289157"/>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7464055" y="4933507"/>
            <a:ext cx="1151859" cy="283535"/>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ular Callout 20"/>
          <p:cNvSpPr/>
          <p:nvPr/>
        </p:nvSpPr>
        <p:spPr>
          <a:xfrm>
            <a:off x="4859079" y="1244009"/>
            <a:ext cx="2310809" cy="1417679"/>
          </a:xfrm>
          <a:prstGeom prst="wedgeRectCallout">
            <a:avLst>
              <a:gd name="adj1" fmla="val 53831"/>
              <a:gd name="adj2" fmla="val 123907"/>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Enter document number, set radio button, and click Other Document. The requisition will display on the screen. </a:t>
            </a:r>
            <a:endParaRPr lang="en-US" sz="1600" dirty="0">
              <a:solidFill>
                <a:schemeClr val="tx1"/>
              </a:solidFill>
            </a:endParaRPr>
          </a:p>
        </p:txBody>
      </p:sp>
      <p:sp>
        <p:nvSpPr>
          <p:cNvPr id="17" name="Footer Placeholder 3"/>
          <p:cNvSpPr>
            <a:spLocks noGrp="1"/>
          </p:cNvSpPr>
          <p:nvPr>
            <p:ph type="ftr" sz="quarter" idx="11"/>
          </p:nvPr>
        </p:nvSpPr>
        <p:spPr>
          <a:xfrm>
            <a:off x="1837880" y="6472462"/>
            <a:ext cx="5468240" cy="365125"/>
          </a:xfrm>
        </p:spPr>
        <p:txBody>
          <a:bodyPr/>
          <a:lstStyle/>
          <a:p>
            <a:r>
              <a:rPr lang="en-US" dirty="0" smtClean="0"/>
              <a:t>SAP Requisition Training </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p:cNvPicPr>
            <a:picLocks noChangeAspect="1" noChangeArrowheads="1"/>
          </p:cNvPicPr>
          <p:nvPr/>
        </p:nvPicPr>
        <p:blipFill>
          <a:blip r:embed="rId3" cstate="print"/>
          <a:srcRect b="27629"/>
          <a:stretch>
            <a:fillRect/>
          </a:stretch>
        </p:blipFill>
        <p:spPr bwMode="auto">
          <a:xfrm>
            <a:off x="2038831" y="4507982"/>
            <a:ext cx="6637337" cy="1916334"/>
          </a:xfrm>
          <a:prstGeom prst="rect">
            <a:avLst/>
          </a:prstGeom>
          <a:noFill/>
          <a:ln w="12700">
            <a:solidFill>
              <a:schemeClr val="accent1"/>
            </a:solidFill>
            <a:miter lim="800000"/>
            <a:headEnd/>
            <a:tailEnd/>
          </a:ln>
          <a:effectLst>
            <a:outerShdw blurRad="63500" sx="102000" sy="102000" algn="ctr" rotWithShape="0">
              <a:prstClr val="black">
                <a:alpha val="40000"/>
              </a:prstClr>
            </a:outerShdw>
          </a:effectLst>
        </p:spPr>
      </p:pic>
      <p:pic>
        <p:nvPicPr>
          <p:cNvPr id="21" name="Picture 3"/>
          <p:cNvPicPr>
            <a:picLocks noChangeAspect="1" noChangeArrowheads="1"/>
          </p:cNvPicPr>
          <p:nvPr/>
        </p:nvPicPr>
        <p:blipFill>
          <a:blip r:embed="rId4" cstate="print"/>
          <a:srcRect/>
          <a:stretch>
            <a:fillRect/>
          </a:stretch>
        </p:blipFill>
        <p:spPr bwMode="auto">
          <a:xfrm>
            <a:off x="530078" y="2397975"/>
            <a:ext cx="6191250" cy="1743075"/>
          </a:xfrm>
          <a:prstGeom prst="rect">
            <a:avLst/>
          </a:prstGeom>
          <a:noFill/>
          <a:ln w="12700">
            <a:solidFill>
              <a:schemeClr val="accent1"/>
            </a:solidFill>
            <a:miter lim="800000"/>
            <a:headEnd/>
            <a:tailEnd/>
          </a:ln>
          <a:effectLst>
            <a:outerShdw blurRad="63500" sx="102000" sy="102000" algn="ctr" rotWithShape="0">
              <a:prstClr val="black">
                <a:alpha val="40000"/>
              </a:prstClr>
            </a:outerShdw>
          </a:effectLst>
        </p:spPr>
      </p:pic>
      <p:sp>
        <p:nvSpPr>
          <p:cNvPr id="2" name="Title 1"/>
          <p:cNvSpPr>
            <a:spLocks noGrp="1"/>
          </p:cNvSpPr>
          <p:nvPr>
            <p:ph type="title"/>
          </p:nvPr>
        </p:nvSpPr>
        <p:spPr>
          <a:xfrm>
            <a:off x="287079" y="83460"/>
            <a:ext cx="8399721" cy="695858"/>
          </a:xfrm>
        </p:spPr>
        <p:txBody>
          <a:bodyPr>
            <a:normAutofit/>
          </a:bodyPr>
          <a:lstStyle/>
          <a:p>
            <a:r>
              <a:rPr lang="en-US" dirty="0" smtClean="0"/>
              <a:t>Display Purchase Order via Requisition Status Tab</a:t>
            </a:r>
            <a:endParaRPr lang="en-US" dirty="0"/>
          </a:p>
        </p:txBody>
      </p:sp>
      <p:sp>
        <p:nvSpPr>
          <p:cNvPr id="27" name="Rectangle 26"/>
          <p:cNvSpPr/>
          <p:nvPr/>
        </p:nvSpPr>
        <p:spPr>
          <a:xfrm>
            <a:off x="520996" y="3774559"/>
            <a:ext cx="1988289" cy="361505"/>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ular Callout 21"/>
          <p:cNvSpPr/>
          <p:nvPr/>
        </p:nvSpPr>
        <p:spPr>
          <a:xfrm>
            <a:off x="7006854" y="3476847"/>
            <a:ext cx="1531091" cy="967563"/>
          </a:xfrm>
          <a:prstGeom prst="wedgeRectCallout">
            <a:avLst>
              <a:gd name="adj1" fmla="val -54979"/>
              <a:gd name="adj2" fmla="val 116867"/>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Corresponding purchase order will display</a:t>
            </a:r>
            <a:endParaRPr lang="en-US" sz="1600" dirty="0">
              <a:solidFill>
                <a:schemeClr val="tx1"/>
              </a:solidFill>
            </a:endParaRPr>
          </a:p>
        </p:txBody>
      </p:sp>
      <p:sp>
        <p:nvSpPr>
          <p:cNvPr id="19" name="Rectangular Callout 18"/>
          <p:cNvSpPr/>
          <p:nvPr/>
        </p:nvSpPr>
        <p:spPr>
          <a:xfrm>
            <a:off x="2147776" y="1828800"/>
            <a:ext cx="2307266" cy="1041989"/>
          </a:xfrm>
          <a:prstGeom prst="wedgeRectCallout">
            <a:avLst>
              <a:gd name="adj1" fmla="val -43811"/>
              <a:gd name="adj2" fmla="val 129329"/>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To access through Status tab: Double-click on the purchase order number </a:t>
            </a:r>
            <a:endParaRPr lang="en-US" sz="1600" dirty="0">
              <a:solidFill>
                <a:schemeClr val="tx1"/>
              </a:solidFill>
            </a:endParaRPr>
          </a:p>
        </p:txBody>
      </p:sp>
      <p:sp>
        <p:nvSpPr>
          <p:cNvPr id="11" name="TextBox 10"/>
          <p:cNvSpPr txBox="1"/>
          <p:nvPr/>
        </p:nvSpPr>
        <p:spPr>
          <a:xfrm>
            <a:off x="6879267" y="6581001"/>
            <a:ext cx="1868781" cy="276999"/>
          </a:xfrm>
          <a:prstGeom prst="rect">
            <a:avLst/>
          </a:prstGeom>
          <a:noFill/>
        </p:spPr>
        <p:txBody>
          <a:bodyPr wrap="none" rtlCol="0">
            <a:spAutoFit/>
          </a:bodyPr>
          <a:lstStyle/>
          <a:p>
            <a:r>
              <a:rPr lang="en-US" sz="1200" i="1" dirty="0" smtClean="0">
                <a:hlinkClick r:id="rId5" action="ppaction://hlinksldjump"/>
              </a:rPr>
              <a:t>Return to Table of Contents</a:t>
            </a:r>
            <a:endParaRPr lang="en-US" sz="1200" i="1" dirty="0"/>
          </a:p>
        </p:txBody>
      </p:sp>
      <p:sp>
        <p:nvSpPr>
          <p:cNvPr id="13" name="Slide Number Placeholder 12"/>
          <p:cNvSpPr>
            <a:spLocks noGrp="1"/>
          </p:cNvSpPr>
          <p:nvPr>
            <p:ph type="sldNum" sz="quarter" idx="12"/>
          </p:nvPr>
        </p:nvSpPr>
        <p:spPr/>
        <p:txBody>
          <a:bodyPr/>
          <a:lstStyle/>
          <a:p>
            <a:fld id="{289C75C3-8C51-4886-8E78-AD7572BAF07D}" type="slidenum">
              <a:rPr lang="en-US" smtClean="0"/>
              <a:pPr/>
              <a:t>58</a:t>
            </a:fld>
            <a:endParaRPr lang="en-US" dirty="0"/>
          </a:p>
        </p:txBody>
      </p:sp>
      <p:sp>
        <p:nvSpPr>
          <p:cNvPr id="25" name="Rectangle 24"/>
          <p:cNvSpPr/>
          <p:nvPr/>
        </p:nvSpPr>
        <p:spPr>
          <a:xfrm>
            <a:off x="5879804" y="2658139"/>
            <a:ext cx="843516" cy="322521"/>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393405" y="715720"/>
            <a:ext cx="8304027" cy="923330"/>
          </a:xfrm>
          <a:prstGeom prst="rect">
            <a:avLst/>
          </a:prstGeom>
          <a:solidFill>
            <a:schemeClr val="tx2">
              <a:lumMod val="60000"/>
              <a:lumOff val="40000"/>
            </a:schemeClr>
          </a:solidFill>
          <a:ln>
            <a:solidFill>
              <a:schemeClr val="tx1"/>
            </a:solidFill>
          </a:ln>
          <a:effectLst>
            <a:outerShdw blurRad="63500" sx="102000" sy="102000" algn="ctr"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Users can display purchase orders through either the requisition status tab </a:t>
            </a:r>
            <a:endParaRPr lang="en-US" b="1" dirty="0" smtClean="0">
              <a:effectLst>
                <a:outerShdw blurRad="38100" dist="38100" dir="2700000" algn="tl">
                  <a:srgbClr val="000000">
                    <a:alpha val="43137"/>
                  </a:srgbClr>
                </a:outerShdw>
              </a:effectLst>
            </a:endParaRPr>
          </a:p>
          <a:p>
            <a:pPr algn="ctr"/>
            <a:r>
              <a:rPr lang="en-US" b="1" dirty="0" smtClean="0">
                <a:effectLst>
                  <a:outerShdw blurRad="38100" dist="38100" dir="2700000" algn="tl">
                    <a:srgbClr val="000000">
                      <a:alpha val="43137"/>
                    </a:srgbClr>
                  </a:outerShdw>
                </a:effectLst>
              </a:rPr>
              <a:t>(</a:t>
            </a:r>
            <a:r>
              <a:rPr lang="en-US" b="1" dirty="0" smtClean="0">
                <a:effectLst>
                  <a:outerShdw blurRad="38100" dist="38100" dir="2700000" algn="tl">
                    <a:srgbClr val="000000">
                      <a:alpha val="43137"/>
                    </a:srgbClr>
                  </a:outerShdw>
                </a:effectLst>
              </a:rPr>
              <a:t>if PO is related to one of their requisitions) or using the Select Other Document feature (provided PO number is known).</a:t>
            </a:r>
            <a:endParaRPr lang="en-US" b="1" dirty="0">
              <a:effectLst>
                <a:outerShdw blurRad="38100" dist="38100" dir="2700000" algn="tl">
                  <a:srgbClr val="000000">
                    <a:alpha val="43137"/>
                  </a:srgbClr>
                </a:outerShdw>
              </a:effectLst>
            </a:endParaRPr>
          </a:p>
        </p:txBody>
      </p:sp>
      <p:sp>
        <p:nvSpPr>
          <p:cNvPr id="14" name="Footer Placeholder 3"/>
          <p:cNvSpPr>
            <a:spLocks noGrp="1"/>
          </p:cNvSpPr>
          <p:nvPr>
            <p:ph type="ftr" sz="quarter" idx="11"/>
          </p:nvPr>
        </p:nvSpPr>
        <p:spPr>
          <a:xfrm>
            <a:off x="1837880" y="6472462"/>
            <a:ext cx="5468240" cy="365125"/>
          </a:xfrm>
        </p:spPr>
        <p:txBody>
          <a:bodyPr/>
          <a:lstStyle/>
          <a:p>
            <a:r>
              <a:rPr lang="en-US" dirty="0" smtClean="0"/>
              <a:t>SAP Requisition Training </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cstate="print"/>
          <a:srcRect/>
          <a:stretch>
            <a:fillRect/>
          </a:stretch>
        </p:blipFill>
        <p:spPr bwMode="auto">
          <a:xfrm>
            <a:off x="5321485" y="2028050"/>
            <a:ext cx="2924175" cy="1781175"/>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16387" name="Picture 3"/>
          <p:cNvPicPr>
            <a:picLocks noChangeAspect="1" noChangeArrowheads="1"/>
          </p:cNvPicPr>
          <p:nvPr/>
        </p:nvPicPr>
        <p:blipFill>
          <a:blip r:embed="rId4" cstate="print"/>
          <a:srcRect t="16929"/>
          <a:stretch>
            <a:fillRect/>
          </a:stretch>
        </p:blipFill>
        <p:spPr bwMode="auto">
          <a:xfrm>
            <a:off x="2889318" y="4103339"/>
            <a:ext cx="5712422" cy="2361257"/>
          </a:xfrm>
          <a:prstGeom prst="rect">
            <a:avLst/>
          </a:prstGeom>
          <a:noFill/>
          <a:ln w="12700">
            <a:solidFill>
              <a:schemeClr val="accent1"/>
            </a:solidFill>
            <a:miter lim="800000"/>
            <a:headEnd/>
            <a:tailEnd/>
          </a:ln>
          <a:effectLst>
            <a:outerShdw blurRad="63500" sx="102000" sy="102000" algn="ctr" rotWithShape="0">
              <a:prstClr val="black">
                <a:alpha val="40000"/>
              </a:prstClr>
            </a:outerShdw>
          </a:effectLst>
        </p:spPr>
      </p:pic>
      <p:pic>
        <p:nvPicPr>
          <p:cNvPr id="16386" name="Picture 2"/>
          <p:cNvPicPr>
            <a:picLocks noChangeAspect="1" noChangeArrowheads="1"/>
          </p:cNvPicPr>
          <p:nvPr/>
        </p:nvPicPr>
        <p:blipFill>
          <a:blip r:embed="rId5" cstate="print"/>
          <a:srcRect/>
          <a:stretch>
            <a:fillRect/>
          </a:stretch>
        </p:blipFill>
        <p:spPr bwMode="auto">
          <a:xfrm>
            <a:off x="937992" y="1311569"/>
            <a:ext cx="3971925" cy="1619250"/>
          </a:xfrm>
          <a:prstGeom prst="rect">
            <a:avLst/>
          </a:prstGeom>
          <a:noFill/>
          <a:ln w="12700">
            <a:solidFill>
              <a:schemeClr val="accent1"/>
            </a:solidFill>
            <a:miter lim="800000"/>
            <a:headEnd/>
            <a:tailEnd/>
          </a:ln>
          <a:effectLst>
            <a:outerShdw blurRad="63500" sx="102000" sy="102000" algn="ctr" rotWithShape="0">
              <a:prstClr val="black">
                <a:alpha val="40000"/>
              </a:prstClr>
            </a:outerShdw>
          </a:effectLst>
        </p:spPr>
      </p:pic>
      <p:sp>
        <p:nvSpPr>
          <p:cNvPr id="2" name="Title 1"/>
          <p:cNvSpPr>
            <a:spLocks noGrp="1"/>
          </p:cNvSpPr>
          <p:nvPr>
            <p:ph type="title"/>
          </p:nvPr>
        </p:nvSpPr>
        <p:spPr>
          <a:xfrm>
            <a:off x="287079" y="83460"/>
            <a:ext cx="8399721" cy="695858"/>
          </a:xfrm>
        </p:spPr>
        <p:txBody>
          <a:bodyPr>
            <a:normAutofit/>
          </a:bodyPr>
          <a:lstStyle/>
          <a:p>
            <a:r>
              <a:rPr lang="en-US" dirty="0" smtClean="0"/>
              <a:t>Display Purchase Order via Select Other Document</a:t>
            </a:r>
            <a:endParaRPr lang="en-US" dirty="0"/>
          </a:p>
        </p:txBody>
      </p:sp>
      <p:sp>
        <p:nvSpPr>
          <p:cNvPr id="27" name="Rectangle 26"/>
          <p:cNvSpPr/>
          <p:nvPr/>
        </p:nvSpPr>
        <p:spPr>
          <a:xfrm>
            <a:off x="3051544" y="2339164"/>
            <a:ext cx="318977" cy="265814"/>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ular Callout 21"/>
          <p:cNvSpPr/>
          <p:nvPr/>
        </p:nvSpPr>
        <p:spPr>
          <a:xfrm>
            <a:off x="1201477" y="3211032"/>
            <a:ext cx="1711842" cy="935665"/>
          </a:xfrm>
          <a:prstGeom prst="wedgeRectCallout">
            <a:avLst>
              <a:gd name="adj1" fmla="val 66953"/>
              <a:gd name="adj2" fmla="val 95664"/>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Corresponding purchase order will display</a:t>
            </a:r>
            <a:endParaRPr lang="en-US" sz="1600" dirty="0">
              <a:solidFill>
                <a:schemeClr val="tx1"/>
              </a:solidFill>
            </a:endParaRPr>
          </a:p>
        </p:txBody>
      </p:sp>
      <p:sp>
        <p:nvSpPr>
          <p:cNvPr id="19" name="Rectangular Callout 18"/>
          <p:cNvSpPr/>
          <p:nvPr/>
        </p:nvSpPr>
        <p:spPr>
          <a:xfrm>
            <a:off x="691118" y="893135"/>
            <a:ext cx="1988287" cy="988828"/>
          </a:xfrm>
          <a:prstGeom prst="wedgeRectCallout">
            <a:avLst>
              <a:gd name="adj1" fmla="val 62985"/>
              <a:gd name="adj2" fmla="val 96585"/>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1. To access through Select Other Document, click icon</a:t>
            </a:r>
            <a:endParaRPr lang="en-US" sz="1600" dirty="0">
              <a:solidFill>
                <a:schemeClr val="tx1"/>
              </a:solidFill>
            </a:endParaRPr>
          </a:p>
        </p:txBody>
      </p:sp>
      <p:sp>
        <p:nvSpPr>
          <p:cNvPr id="11" name="TextBox 10"/>
          <p:cNvSpPr txBox="1"/>
          <p:nvPr/>
        </p:nvSpPr>
        <p:spPr>
          <a:xfrm>
            <a:off x="6879267" y="6581001"/>
            <a:ext cx="1868781" cy="276999"/>
          </a:xfrm>
          <a:prstGeom prst="rect">
            <a:avLst/>
          </a:prstGeom>
          <a:noFill/>
        </p:spPr>
        <p:txBody>
          <a:bodyPr wrap="none" rtlCol="0">
            <a:spAutoFit/>
          </a:bodyPr>
          <a:lstStyle/>
          <a:p>
            <a:r>
              <a:rPr lang="en-US" sz="1200" i="1" dirty="0" smtClean="0">
                <a:hlinkClick r:id="rId6" action="ppaction://hlinksldjump"/>
              </a:rPr>
              <a:t>Return to Table of Contents</a:t>
            </a:r>
            <a:endParaRPr lang="en-US" sz="1200" i="1" dirty="0"/>
          </a:p>
        </p:txBody>
      </p:sp>
      <p:sp>
        <p:nvSpPr>
          <p:cNvPr id="13" name="Slide Number Placeholder 12"/>
          <p:cNvSpPr>
            <a:spLocks noGrp="1"/>
          </p:cNvSpPr>
          <p:nvPr>
            <p:ph type="sldNum" sz="quarter" idx="12"/>
          </p:nvPr>
        </p:nvSpPr>
        <p:spPr/>
        <p:txBody>
          <a:bodyPr/>
          <a:lstStyle/>
          <a:p>
            <a:fld id="{289C75C3-8C51-4886-8E78-AD7572BAF07D}" type="slidenum">
              <a:rPr lang="en-US" smtClean="0"/>
              <a:pPr/>
              <a:t>59</a:t>
            </a:fld>
            <a:endParaRPr lang="en-US" dirty="0"/>
          </a:p>
        </p:txBody>
      </p:sp>
      <p:sp>
        <p:nvSpPr>
          <p:cNvPr id="25" name="Rectangle 24"/>
          <p:cNvSpPr/>
          <p:nvPr/>
        </p:nvSpPr>
        <p:spPr>
          <a:xfrm>
            <a:off x="6730410" y="2264734"/>
            <a:ext cx="843516" cy="322521"/>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5362354" y="2732567"/>
            <a:ext cx="964018" cy="287079"/>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6865089" y="3491024"/>
            <a:ext cx="1119962" cy="272902"/>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ular Callout 19"/>
          <p:cNvSpPr/>
          <p:nvPr/>
        </p:nvSpPr>
        <p:spPr>
          <a:xfrm>
            <a:off x="5149705" y="811620"/>
            <a:ext cx="2069802" cy="942752"/>
          </a:xfrm>
          <a:prstGeom prst="wedgeRectCallout">
            <a:avLst>
              <a:gd name="adj1" fmla="val 33720"/>
              <a:gd name="adj2" fmla="val 100232"/>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2. Enter PO number, set radio button to PO, click Other Document</a:t>
            </a:r>
            <a:endParaRPr lang="en-US" sz="1600" dirty="0">
              <a:solidFill>
                <a:schemeClr val="tx1"/>
              </a:solidFill>
            </a:endParaRPr>
          </a:p>
        </p:txBody>
      </p:sp>
      <p:sp>
        <p:nvSpPr>
          <p:cNvPr id="17" name="Footer Placeholder 3"/>
          <p:cNvSpPr>
            <a:spLocks noGrp="1"/>
          </p:cNvSpPr>
          <p:nvPr>
            <p:ph type="ftr" sz="quarter" idx="11"/>
          </p:nvPr>
        </p:nvSpPr>
        <p:spPr>
          <a:xfrm>
            <a:off x="1837880" y="6472462"/>
            <a:ext cx="5468240" cy="365125"/>
          </a:xfrm>
        </p:spPr>
        <p:txBody>
          <a:bodyPr/>
          <a:lstStyle/>
          <a:p>
            <a:r>
              <a:rPr lang="en-US" dirty="0" smtClean="0"/>
              <a:t>SAP Requisition Training </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284" y="84138"/>
            <a:ext cx="8463516" cy="730250"/>
          </a:xfrm>
        </p:spPr>
        <p:txBody>
          <a:bodyPr>
            <a:normAutofit fontScale="90000"/>
          </a:bodyPr>
          <a:lstStyle/>
          <a:p>
            <a:pPr fontAlgn="auto">
              <a:spcAft>
                <a:spcPts val="0"/>
              </a:spcAft>
              <a:defRPr/>
            </a:pPr>
            <a:r>
              <a:rPr lang="en-US" dirty="0" smtClean="0"/>
              <a:t>How SAP Requisitions Differ from other Purchase Methods</a:t>
            </a:r>
            <a:endParaRPr sz="1600" dirty="0"/>
          </a:p>
        </p:txBody>
      </p:sp>
      <p:sp>
        <p:nvSpPr>
          <p:cNvPr id="60417" name="Rectangle 1"/>
          <p:cNvSpPr>
            <a:spLocks noChangeArrowheads="1"/>
          </p:cNvSpPr>
          <p:nvPr/>
        </p:nvSpPr>
        <p:spPr bwMode="auto">
          <a:xfrm>
            <a:off x="248923" y="680348"/>
            <a:ext cx="8469774" cy="5324535"/>
          </a:xfrm>
          <a:prstGeom prst="rect">
            <a:avLst/>
          </a:prstGeom>
          <a:noFill/>
          <a:ln w="9525">
            <a:noFill/>
            <a:miter lim="800000"/>
            <a:headEnd/>
            <a:tailEnd/>
          </a:ln>
          <a:effectLst/>
        </p:spPr>
        <p:txBody>
          <a:bodyPr wrap="square" anchor="ctr">
            <a:spAutoFit/>
          </a:bodyPr>
          <a:lstStyle/>
          <a:p>
            <a:pPr eaLnBrk="0" hangingPunct="0">
              <a:defRPr/>
            </a:pPr>
            <a:r>
              <a:rPr lang="en-US" sz="2000" dirty="0" smtClean="0">
                <a:latin typeface="+mj-lt"/>
                <a:ea typeface="Calibri" pitchFamily="34" charset="0"/>
                <a:cs typeface="Arial" pitchFamily="34" charset="0"/>
              </a:rPr>
              <a:t>SAP Requisitions differs from other purchase methods for which departments have delegated authority.</a:t>
            </a:r>
          </a:p>
          <a:p>
            <a:pPr eaLnBrk="0" hangingPunct="0">
              <a:defRPr/>
            </a:pPr>
            <a:endParaRPr lang="en-US" sz="1200" dirty="0" smtClean="0">
              <a:latin typeface="+mj-lt"/>
              <a:ea typeface="Calibri" pitchFamily="34" charset="0"/>
              <a:cs typeface="Arial" pitchFamily="34" charset="0"/>
            </a:endParaRPr>
          </a:p>
          <a:p>
            <a:pPr eaLnBrk="0" hangingPunct="0">
              <a:defRPr/>
            </a:pPr>
            <a:r>
              <a:rPr lang="en-US" sz="2000" b="1" dirty="0" smtClean="0">
                <a:latin typeface="+mj-lt"/>
                <a:ea typeface="Calibri" pitchFamily="34" charset="0"/>
                <a:cs typeface="Arial" pitchFamily="34" charset="0"/>
              </a:rPr>
              <a:t>1. Procurement card </a:t>
            </a:r>
            <a:r>
              <a:rPr lang="en-US" sz="2000" dirty="0" smtClean="0">
                <a:latin typeface="+mj-lt"/>
                <a:ea typeface="Calibri" pitchFamily="34" charset="0"/>
                <a:cs typeface="Arial" pitchFamily="34" charset="0"/>
              </a:rPr>
              <a:t>– Used for purchase of:</a:t>
            </a:r>
          </a:p>
          <a:p>
            <a:pPr eaLnBrk="0" hangingPunct="0">
              <a:defRPr/>
            </a:pPr>
            <a:endParaRPr lang="en-US" sz="1200" dirty="0" smtClean="0">
              <a:latin typeface="+mj-lt"/>
              <a:ea typeface="Calibri" pitchFamily="34" charset="0"/>
              <a:cs typeface="Arial" pitchFamily="34" charset="0"/>
            </a:endParaRPr>
          </a:p>
          <a:p>
            <a:pPr eaLnBrk="0" hangingPunct="0">
              <a:buFont typeface="Arial" pitchFamily="34" charset="0"/>
              <a:buChar char="•"/>
              <a:defRPr/>
            </a:pPr>
            <a:r>
              <a:rPr lang="en-US" sz="2000" dirty="0" smtClean="0">
                <a:latin typeface="+mj-lt"/>
                <a:ea typeface="Calibri" pitchFamily="34" charset="0"/>
                <a:cs typeface="Arial" pitchFamily="34" charset="0"/>
              </a:rPr>
              <a:t>Most small dollar operational goods and services with total cost &lt; $5000</a:t>
            </a:r>
          </a:p>
          <a:p>
            <a:pPr eaLnBrk="0" hangingPunct="0">
              <a:buFont typeface="Arial" pitchFamily="34" charset="0"/>
              <a:buChar char="•"/>
              <a:defRPr/>
            </a:pPr>
            <a:r>
              <a:rPr lang="en-US" sz="2000" dirty="0" smtClean="0">
                <a:latin typeface="+mj-lt"/>
                <a:ea typeface="Calibri" pitchFamily="34" charset="0"/>
                <a:cs typeface="Arial" pitchFamily="34" charset="0"/>
              </a:rPr>
              <a:t>Equipment with item cost &lt; </a:t>
            </a:r>
            <a:r>
              <a:rPr lang="en-US" sz="2000" dirty="0" smtClean="0">
                <a:latin typeface="+mj-lt"/>
                <a:ea typeface="Calibri" pitchFamily="34" charset="0"/>
                <a:cs typeface="Arial" pitchFamily="34" charset="0"/>
              </a:rPr>
              <a:t>$5000</a:t>
            </a:r>
            <a:endParaRPr lang="en-US" sz="2000" dirty="0" smtClean="0">
              <a:latin typeface="+mj-lt"/>
              <a:ea typeface="Calibri" pitchFamily="34" charset="0"/>
              <a:cs typeface="Arial" pitchFamily="34" charset="0"/>
            </a:endParaRPr>
          </a:p>
          <a:p>
            <a:pPr eaLnBrk="0" hangingPunct="0">
              <a:buFont typeface="Arial" pitchFamily="34" charset="0"/>
              <a:buChar char="•"/>
              <a:defRPr/>
            </a:pPr>
            <a:r>
              <a:rPr lang="en-US" sz="2000" dirty="0" smtClean="0">
                <a:latin typeface="+mj-lt"/>
                <a:ea typeface="Calibri" pitchFamily="34" charset="0"/>
                <a:cs typeface="Arial" pitchFamily="34" charset="0"/>
              </a:rPr>
              <a:t>Items involving no special conditions or written agreements</a:t>
            </a:r>
          </a:p>
          <a:p>
            <a:pPr eaLnBrk="0" hangingPunct="0">
              <a:defRPr/>
            </a:pPr>
            <a:endParaRPr lang="en-US" sz="1200" dirty="0" smtClean="0">
              <a:latin typeface="+mj-lt"/>
              <a:ea typeface="Calibri" pitchFamily="34" charset="0"/>
              <a:cs typeface="Arial" pitchFamily="34" charset="0"/>
            </a:endParaRPr>
          </a:p>
          <a:p>
            <a:pPr eaLnBrk="0" hangingPunct="0">
              <a:defRPr/>
            </a:pPr>
            <a:r>
              <a:rPr lang="en-US" sz="2000" b="1" dirty="0" smtClean="0">
                <a:ea typeface="Calibri" pitchFamily="34" charset="0"/>
                <a:cs typeface="Arial" pitchFamily="34" charset="0"/>
              </a:rPr>
              <a:t>2. Payment Request Document (PRD) </a:t>
            </a:r>
            <a:r>
              <a:rPr lang="en-US" sz="2000" dirty="0" smtClean="0">
                <a:ea typeface="Calibri" pitchFamily="34" charset="0"/>
                <a:cs typeface="Arial" pitchFamily="34" charset="0"/>
              </a:rPr>
              <a:t>– Used for processing payments for select goods and services that are usually of a discretionary nature or for which little or no Purchasing policy applies, e.g., speaker fees, government fees, awards, patient reimbursements, etc.</a:t>
            </a:r>
          </a:p>
          <a:p>
            <a:pPr eaLnBrk="0" hangingPunct="0">
              <a:defRPr/>
            </a:pPr>
            <a:endParaRPr lang="en-US" sz="1200" dirty="0" smtClean="0">
              <a:ea typeface="Calibri" pitchFamily="34" charset="0"/>
              <a:cs typeface="Arial" pitchFamily="34" charset="0"/>
            </a:endParaRPr>
          </a:p>
          <a:p>
            <a:pPr eaLnBrk="0" hangingPunct="0">
              <a:defRPr/>
            </a:pPr>
            <a:r>
              <a:rPr lang="en-US" sz="2000" dirty="0" smtClean="0">
                <a:ea typeface="Calibri" pitchFamily="34" charset="0"/>
                <a:cs typeface="Arial" pitchFamily="34" charset="0"/>
              </a:rPr>
              <a:t>Accounts Payable holds responsibility for the PRD program. </a:t>
            </a:r>
          </a:p>
          <a:p>
            <a:pPr eaLnBrk="0" hangingPunct="0">
              <a:defRPr/>
            </a:pPr>
            <a:endParaRPr lang="en-US" sz="1200" dirty="0" smtClean="0">
              <a:latin typeface="+mj-lt"/>
              <a:ea typeface="Calibri" pitchFamily="34" charset="0"/>
              <a:cs typeface="Arial" pitchFamily="34" charset="0"/>
            </a:endParaRPr>
          </a:p>
          <a:p>
            <a:pPr eaLnBrk="0" hangingPunct="0">
              <a:defRPr/>
            </a:pPr>
            <a:r>
              <a:rPr lang="en-US" sz="2000" b="1" dirty="0" smtClean="0">
                <a:latin typeface="+mj-lt"/>
                <a:ea typeface="Calibri" pitchFamily="34" charset="0"/>
                <a:cs typeface="Arial" pitchFamily="34" charset="0"/>
              </a:rPr>
              <a:t>Note</a:t>
            </a:r>
            <a:r>
              <a:rPr lang="en-US" sz="2000" dirty="0" smtClean="0">
                <a:latin typeface="+mj-lt"/>
                <a:ea typeface="Calibri" pitchFamily="34" charset="0"/>
                <a:cs typeface="Arial" pitchFamily="34" charset="0"/>
              </a:rPr>
              <a:t>: Some </a:t>
            </a:r>
            <a:r>
              <a:rPr lang="en-US" sz="2000" dirty="0" smtClean="0">
                <a:latin typeface="+mj-lt"/>
                <a:ea typeface="Calibri" pitchFamily="34" charset="0"/>
                <a:cs typeface="Arial" pitchFamily="34" charset="0"/>
              </a:rPr>
              <a:t>areas within Hospital and Facilities areas have </a:t>
            </a:r>
            <a:r>
              <a:rPr lang="en-US" sz="2000" dirty="0" smtClean="0">
                <a:latin typeface="+mj-lt"/>
                <a:ea typeface="Calibri" pitchFamily="34" charset="0"/>
                <a:cs typeface="Arial" pitchFamily="34" charset="0"/>
              </a:rPr>
              <a:t>restrictions on usage of the procurement card for many purchases and require the requisition as their purchase method of choice.</a:t>
            </a:r>
          </a:p>
        </p:txBody>
      </p:sp>
      <p:sp>
        <p:nvSpPr>
          <p:cNvPr id="7" name="TextBox 6"/>
          <p:cNvSpPr txBox="1"/>
          <p:nvPr/>
        </p:nvSpPr>
        <p:spPr>
          <a:xfrm>
            <a:off x="6879267" y="6581001"/>
            <a:ext cx="1868781" cy="276999"/>
          </a:xfrm>
          <a:prstGeom prst="rect">
            <a:avLst/>
          </a:prstGeom>
          <a:noFill/>
        </p:spPr>
        <p:txBody>
          <a:bodyPr wrap="none" rtlCol="0">
            <a:spAutoFit/>
          </a:bodyPr>
          <a:lstStyle/>
          <a:p>
            <a:r>
              <a:rPr lang="en-US" sz="1200" i="1" dirty="0" smtClean="0">
                <a:hlinkClick r:id="rId2" action="ppaction://hlinksldjump"/>
              </a:rPr>
              <a:t>Return to Table of Contents</a:t>
            </a:r>
            <a:endParaRPr lang="en-US" sz="1200" i="1" dirty="0"/>
          </a:p>
        </p:txBody>
      </p:sp>
      <p:sp>
        <p:nvSpPr>
          <p:cNvPr id="6" name="Slide Number Placeholder 5"/>
          <p:cNvSpPr>
            <a:spLocks noGrp="1"/>
          </p:cNvSpPr>
          <p:nvPr>
            <p:ph type="sldNum" sz="quarter" idx="12"/>
          </p:nvPr>
        </p:nvSpPr>
        <p:spPr/>
        <p:txBody>
          <a:bodyPr/>
          <a:lstStyle/>
          <a:p>
            <a:fld id="{289C75C3-8C51-4886-8E78-AD7572BAF07D}" type="slidenum">
              <a:rPr lang="en-US" smtClean="0"/>
              <a:pPr/>
              <a:t>6</a:t>
            </a:fld>
            <a:endParaRPr lang="en-US" dirty="0"/>
          </a:p>
        </p:txBody>
      </p:sp>
      <p:sp>
        <p:nvSpPr>
          <p:cNvPr id="9" name="Footer Placeholder 3"/>
          <p:cNvSpPr>
            <a:spLocks noGrp="1"/>
          </p:cNvSpPr>
          <p:nvPr>
            <p:ph type="ftr" sz="quarter" idx="11"/>
          </p:nvPr>
        </p:nvSpPr>
        <p:spPr>
          <a:xfrm>
            <a:off x="1837880" y="6472462"/>
            <a:ext cx="5468240" cy="365125"/>
          </a:xfrm>
        </p:spPr>
        <p:txBody>
          <a:bodyPr/>
          <a:lstStyle/>
          <a:p>
            <a:r>
              <a:rPr lang="en-US" dirty="0" smtClean="0"/>
              <a:t>SAP Requisition Training </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cstate="print"/>
          <a:srcRect/>
          <a:stretch>
            <a:fillRect/>
          </a:stretch>
        </p:blipFill>
        <p:spPr bwMode="auto">
          <a:xfrm>
            <a:off x="4578075" y="4085851"/>
            <a:ext cx="3087584" cy="1817172"/>
          </a:xfrm>
          <a:prstGeom prst="rect">
            <a:avLst/>
          </a:prstGeom>
          <a:noFill/>
          <a:ln w="12700">
            <a:solidFill>
              <a:schemeClr val="accent1"/>
            </a:solidFill>
            <a:miter lim="800000"/>
            <a:headEnd/>
            <a:tailEnd/>
          </a:ln>
          <a:effectLst>
            <a:outerShdw blurRad="63500" sx="102000" sy="102000" algn="ctr" rotWithShape="0">
              <a:prstClr val="black">
                <a:alpha val="40000"/>
              </a:prstClr>
            </a:outerShdw>
          </a:effectLst>
        </p:spPr>
      </p:pic>
      <p:pic>
        <p:nvPicPr>
          <p:cNvPr id="3" name="Picture 2"/>
          <p:cNvPicPr>
            <a:picLocks noChangeAspect="1" noChangeArrowheads="1"/>
          </p:cNvPicPr>
          <p:nvPr/>
        </p:nvPicPr>
        <p:blipFill>
          <a:blip r:embed="rId4" cstate="print"/>
          <a:srcRect/>
          <a:stretch>
            <a:fillRect/>
          </a:stretch>
        </p:blipFill>
        <p:spPr bwMode="auto">
          <a:xfrm>
            <a:off x="2079995" y="2753502"/>
            <a:ext cx="2109233" cy="883710"/>
          </a:xfrm>
          <a:prstGeom prst="rect">
            <a:avLst/>
          </a:prstGeom>
          <a:noFill/>
          <a:ln w="12700">
            <a:solidFill>
              <a:schemeClr val="accent1"/>
            </a:solidFill>
            <a:miter lim="800000"/>
            <a:headEnd/>
            <a:tailEnd/>
          </a:ln>
          <a:effectLst>
            <a:outerShdw blurRad="63500" sx="102000" sy="102000" algn="ctr" rotWithShape="0">
              <a:prstClr val="black">
                <a:alpha val="40000"/>
              </a:prstClr>
            </a:outerShdw>
          </a:effectLst>
        </p:spPr>
      </p:pic>
      <p:sp>
        <p:nvSpPr>
          <p:cNvPr id="2" name="Title 1"/>
          <p:cNvSpPr>
            <a:spLocks noGrp="1"/>
          </p:cNvSpPr>
          <p:nvPr>
            <p:ph type="title"/>
          </p:nvPr>
        </p:nvSpPr>
        <p:spPr>
          <a:xfrm>
            <a:off x="287079" y="83460"/>
            <a:ext cx="8399721" cy="695858"/>
          </a:xfrm>
        </p:spPr>
        <p:txBody>
          <a:bodyPr>
            <a:normAutofit/>
          </a:bodyPr>
          <a:lstStyle/>
          <a:p>
            <a:r>
              <a:rPr lang="en-US" dirty="0" smtClean="0"/>
              <a:t>Vendor Lookup Using XK03</a:t>
            </a:r>
            <a:endParaRPr lang="en-US" dirty="0"/>
          </a:p>
        </p:txBody>
      </p:sp>
      <p:sp>
        <p:nvSpPr>
          <p:cNvPr id="27" name="Rectangle 26"/>
          <p:cNvSpPr/>
          <p:nvPr/>
        </p:nvSpPr>
        <p:spPr>
          <a:xfrm>
            <a:off x="6900530" y="5209954"/>
            <a:ext cx="255182" cy="254216"/>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ular Callout 18"/>
          <p:cNvSpPr/>
          <p:nvPr/>
        </p:nvSpPr>
        <p:spPr>
          <a:xfrm>
            <a:off x="531627" y="1467292"/>
            <a:ext cx="1828801" cy="925033"/>
          </a:xfrm>
          <a:prstGeom prst="wedgeRectCallout">
            <a:avLst>
              <a:gd name="adj1" fmla="val 53245"/>
              <a:gd name="adj2" fmla="val 108378"/>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1. Enter T-code XK03 from SAP Easy Access Menu</a:t>
            </a:r>
            <a:endParaRPr lang="en-US" sz="1600" dirty="0">
              <a:solidFill>
                <a:schemeClr val="tx1"/>
              </a:solidFill>
            </a:endParaRPr>
          </a:p>
        </p:txBody>
      </p:sp>
      <p:sp>
        <p:nvSpPr>
          <p:cNvPr id="11" name="TextBox 10"/>
          <p:cNvSpPr txBox="1"/>
          <p:nvPr/>
        </p:nvSpPr>
        <p:spPr>
          <a:xfrm>
            <a:off x="6879267" y="6581001"/>
            <a:ext cx="1868781" cy="276999"/>
          </a:xfrm>
          <a:prstGeom prst="rect">
            <a:avLst/>
          </a:prstGeom>
          <a:noFill/>
        </p:spPr>
        <p:txBody>
          <a:bodyPr wrap="none" rtlCol="0">
            <a:spAutoFit/>
          </a:bodyPr>
          <a:lstStyle/>
          <a:p>
            <a:r>
              <a:rPr lang="en-US" sz="1200" i="1" dirty="0" smtClean="0">
                <a:hlinkClick r:id="rId5" action="ppaction://hlinksldjump"/>
              </a:rPr>
              <a:t>Return to Table of Contents</a:t>
            </a:r>
            <a:endParaRPr lang="en-US" sz="1200" i="1" dirty="0"/>
          </a:p>
        </p:txBody>
      </p:sp>
      <p:sp>
        <p:nvSpPr>
          <p:cNvPr id="13" name="Slide Number Placeholder 12"/>
          <p:cNvSpPr>
            <a:spLocks noGrp="1"/>
          </p:cNvSpPr>
          <p:nvPr>
            <p:ph type="sldNum" sz="quarter" idx="12"/>
          </p:nvPr>
        </p:nvSpPr>
        <p:spPr/>
        <p:txBody>
          <a:bodyPr/>
          <a:lstStyle/>
          <a:p>
            <a:fld id="{289C75C3-8C51-4886-8E78-AD7572BAF07D}" type="slidenum">
              <a:rPr lang="en-US" smtClean="0"/>
              <a:pPr/>
              <a:t>60</a:t>
            </a:fld>
            <a:endParaRPr lang="en-US" dirty="0"/>
          </a:p>
        </p:txBody>
      </p:sp>
      <p:sp>
        <p:nvSpPr>
          <p:cNvPr id="12" name="Rectangle 11"/>
          <p:cNvSpPr/>
          <p:nvPr/>
        </p:nvSpPr>
        <p:spPr>
          <a:xfrm>
            <a:off x="508000" y="715720"/>
            <a:ext cx="8069943" cy="646331"/>
          </a:xfrm>
          <a:prstGeom prst="rect">
            <a:avLst/>
          </a:prstGeom>
          <a:solidFill>
            <a:schemeClr val="tx2">
              <a:lumMod val="60000"/>
              <a:lumOff val="40000"/>
            </a:schemeClr>
          </a:solidFill>
          <a:ln>
            <a:solidFill>
              <a:schemeClr val="tx1"/>
            </a:solidFill>
          </a:ln>
          <a:effectLst>
            <a:outerShdw blurRad="63500" sx="102000" sy="102000" algn="ctr"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Requisitioners can verify whether a vendor is currently listed within the Vendor Database – without initiating a requisition – using T-Code XK03.</a:t>
            </a:r>
            <a:endParaRPr lang="en-US" b="1" dirty="0">
              <a:effectLst>
                <a:outerShdw blurRad="38100" dist="38100" dir="2700000" algn="tl">
                  <a:srgbClr val="000000">
                    <a:alpha val="43137"/>
                  </a:srgbClr>
                </a:outerShdw>
              </a:effectLst>
            </a:endParaRPr>
          </a:p>
        </p:txBody>
      </p:sp>
      <p:sp>
        <p:nvSpPr>
          <p:cNvPr id="17" name="Rectangular Callout 16"/>
          <p:cNvSpPr/>
          <p:nvPr/>
        </p:nvSpPr>
        <p:spPr>
          <a:xfrm>
            <a:off x="4635795" y="3021855"/>
            <a:ext cx="2043798" cy="890925"/>
          </a:xfrm>
          <a:prstGeom prst="wedgeRectCallout">
            <a:avLst>
              <a:gd name="adj1" fmla="val 62722"/>
              <a:gd name="adj2" fmla="val 188750"/>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2. Click the Possible Entries icon to start search</a:t>
            </a:r>
            <a:endParaRPr lang="en-US" sz="1600" dirty="0">
              <a:solidFill>
                <a:schemeClr val="tx1"/>
              </a:solidFill>
            </a:endParaRPr>
          </a:p>
        </p:txBody>
      </p:sp>
      <p:sp>
        <p:nvSpPr>
          <p:cNvPr id="16" name="Rectangle 15"/>
          <p:cNvSpPr/>
          <p:nvPr/>
        </p:nvSpPr>
        <p:spPr>
          <a:xfrm>
            <a:off x="2446546" y="3008279"/>
            <a:ext cx="1317380" cy="309080"/>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3"/>
          <p:cNvSpPr>
            <a:spLocks noGrp="1"/>
          </p:cNvSpPr>
          <p:nvPr>
            <p:ph type="ftr" sz="quarter" idx="11"/>
          </p:nvPr>
        </p:nvSpPr>
        <p:spPr>
          <a:xfrm>
            <a:off x="1837880" y="6472462"/>
            <a:ext cx="5468240" cy="365125"/>
          </a:xfrm>
        </p:spPr>
        <p:txBody>
          <a:bodyPr/>
          <a:lstStyle/>
          <a:p>
            <a:r>
              <a:rPr lang="en-US" dirty="0" smtClean="0"/>
              <a:t>SAP Requisition Training </a:t>
            </a: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3848985" y="4741802"/>
            <a:ext cx="4932363" cy="1695104"/>
          </a:xfrm>
          <a:prstGeom prst="rect">
            <a:avLst/>
          </a:prstGeom>
          <a:noFill/>
          <a:ln w="12700">
            <a:solidFill>
              <a:schemeClr val="accent1"/>
            </a:solidFill>
            <a:miter lim="800000"/>
            <a:headEnd/>
            <a:tailEnd/>
          </a:ln>
          <a:effectLst>
            <a:outerShdw blurRad="63500" sx="102000" sy="102000" algn="ctr" rotWithShape="0">
              <a:prstClr val="black">
                <a:alpha val="40000"/>
              </a:prstClr>
            </a:outerShdw>
          </a:effectLst>
        </p:spPr>
      </p:pic>
      <p:pic>
        <p:nvPicPr>
          <p:cNvPr id="5124" name="Picture 4"/>
          <p:cNvPicPr>
            <a:picLocks noChangeAspect="1" noChangeArrowheads="1"/>
          </p:cNvPicPr>
          <p:nvPr/>
        </p:nvPicPr>
        <p:blipFill>
          <a:blip r:embed="rId4" cstate="print"/>
          <a:srcRect/>
          <a:stretch>
            <a:fillRect/>
          </a:stretch>
        </p:blipFill>
        <p:spPr bwMode="auto">
          <a:xfrm>
            <a:off x="2317742" y="721100"/>
            <a:ext cx="3997997" cy="3894657"/>
          </a:xfrm>
          <a:prstGeom prst="rect">
            <a:avLst/>
          </a:prstGeom>
          <a:noFill/>
          <a:ln w="12700">
            <a:solidFill>
              <a:schemeClr val="accent1"/>
            </a:solidFill>
            <a:miter lim="800000"/>
            <a:headEnd/>
            <a:tailEnd/>
          </a:ln>
          <a:effectLst>
            <a:outerShdw blurRad="63500" sx="102000" sy="102000" algn="ctr" rotWithShape="0">
              <a:prstClr val="black">
                <a:alpha val="40000"/>
              </a:prstClr>
            </a:outerShdw>
          </a:effectLst>
        </p:spPr>
      </p:pic>
      <p:sp>
        <p:nvSpPr>
          <p:cNvPr id="2" name="Title 1"/>
          <p:cNvSpPr>
            <a:spLocks noGrp="1"/>
          </p:cNvSpPr>
          <p:nvPr>
            <p:ph type="title"/>
          </p:nvPr>
        </p:nvSpPr>
        <p:spPr>
          <a:xfrm>
            <a:off x="287079" y="83460"/>
            <a:ext cx="8399721" cy="695858"/>
          </a:xfrm>
        </p:spPr>
        <p:txBody>
          <a:bodyPr>
            <a:normAutofit/>
          </a:bodyPr>
          <a:lstStyle/>
          <a:p>
            <a:r>
              <a:rPr lang="en-US" dirty="0" smtClean="0"/>
              <a:t>Vendor Lookup Using XK03</a:t>
            </a:r>
            <a:endParaRPr lang="en-US" dirty="0"/>
          </a:p>
        </p:txBody>
      </p:sp>
      <p:sp>
        <p:nvSpPr>
          <p:cNvPr id="27" name="Rectangle 26"/>
          <p:cNvSpPr/>
          <p:nvPr/>
        </p:nvSpPr>
        <p:spPr>
          <a:xfrm>
            <a:off x="3868043" y="5326914"/>
            <a:ext cx="4903817" cy="223282"/>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6879267" y="6581001"/>
            <a:ext cx="1868781" cy="276999"/>
          </a:xfrm>
          <a:prstGeom prst="rect">
            <a:avLst/>
          </a:prstGeom>
          <a:noFill/>
        </p:spPr>
        <p:txBody>
          <a:bodyPr wrap="none" rtlCol="0">
            <a:spAutoFit/>
          </a:bodyPr>
          <a:lstStyle/>
          <a:p>
            <a:r>
              <a:rPr lang="en-US" sz="1200" i="1" dirty="0" smtClean="0">
                <a:hlinkClick r:id="rId5" action="ppaction://hlinksldjump"/>
              </a:rPr>
              <a:t>Return to Table of Contents</a:t>
            </a:r>
            <a:endParaRPr lang="en-US" sz="1200" i="1" dirty="0"/>
          </a:p>
        </p:txBody>
      </p:sp>
      <p:sp>
        <p:nvSpPr>
          <p:cNvPr id="13" name="Slide Number Placeholder 12"/>
          <p:cNvSpPr>
            <a:spLocks noGrp="1"/>
          </p:cNvSpPr>
          <p:nvPr>
            <p:ph type="sldNum" sz="quarter" idx="12"/>
          </p:nvPr>
        </p:nvSpPr>
        <p:spPr/>
        <p:txBody>
          <a:bodyPr/>
          <a:lstStyle/>
          <a:p>
            <a:fld id="{289C75C3-8C51-4886-8E78-AD7572BAF07D}" type="slidenum">
              <a:rPr lang="en-US" smtClean="0"/>
              <a:pPr/>
              <a:t>61</a:t>
            </a:fld>
            <a:endParaRPr lang="en-US" dirty="0"/>
          </a:p>
        </p:txBody>
      </p:sp>
      <p:sp>
        <p:nvSpPr>
          <p:cNvPr id="17" name="Rectangular Callout 16"/>
          <p:cNvSpPr/>
          <p:nvPr/>
        </p:nvSpPr>
        <p:spPr>
          <a:xfrm>
            <a:off x="6794203" y="3636335"/>
            <a:ext cx="1956391" cy="691114"/>
          </a:xfrm>
          <a:prstGeom prst="wedgeRectCallout">
            <a:avLst>
              <a:gd name="adj1" fmla="val -66816"/>
              <a:gd name="adj2" fmla="val 182783"/>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Search results display in new window</a:t>
            </a:r>
            <a:endParaRPr lang="en-US" sz="1600" dirty="0">
              <a:solidFill>
                <a:schemeClr val="tx1"/>
              </a:solidFill>
            </a:endParaRPr>
          </a:p>
        </p:txBody>
      </p:sp>
      <p:sp>
        <p:nvSpPr>
          <p:cNvPr id="20" name="Rectangular Callout 19"/>
          <p:cNvSpPr/>
          <p:nvPr/>
        </p:nvSpPr>
        <p:spPr>
          <a:xfrm>
            <a:off x="308345" y="1796902"/>
            <a:ext cx="1917404" cy="992371"/>
          </a:xfrm>
          <a:prstGeom prst="wedgeRectCallout">
            <a:avLst>
              <a:gd name="adj1" fmla="val 104160"/>
              <a:gd name="adj2" fmla="val -92791"/>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3. Enter search criteria as normal and click execute </a:t>
            </a:r>
            <a:endParaRPr lang="en-US" sz="1600" dirty="0">
              <a:solidFill>
                <a:schemeClr val="tx1"/>
              </a:solidFill>
            </a:endParaRPr>
          </a:p>
        </p:txBody>
      </p:sp>
      <p:sp>
        <p:nvSpPr>
          <p:cNvPr id="16" name="Rectangle 15"/>
          <p:cNvSpPr/>
          <p:nvPr/>
        </p:nvSpPr>
        <p:spPr>
          <a:xfrm>
            <a:off x="2372116" y="1115685"/>
            <a:ext cx="2401901" cy="192121"/>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5671756" y="4287730"/>
            <a:ext cx="293110" cy="252373"/>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3"/>
          <p:cNvSpPr>
            <a:spLocks noGrp="1"/>
          </p:cNvSpPr>
          <p:nvPr>
            <p:ph type="ftr" sz="quarter" idx="11"/>
          </p:nvPr>
        </p:nvSpPr>
        <p:spPr>
          <a:xfrm>
            <a:off x="1837880" y="6472462"/>
            <a:ext cx="5468240" cy="365125"/>
          </a:xfrm>
        </p:spPr>
        <p:txBody>
          <a:bodyPr/>
          <a:lstStyle/>
          <a:p>
            <a:r>
              <a:rPr lang="en-US" dirty="0" smtClean="0"/>
              <a:t>SAP Requisition Training </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srcRect b="7883"/>
          <a:stretch>
            <a:fillRect/>
          </a:stretch>
        </p:blipFill>
        <p:spPr bwMode="auto">
          <a:xfrm>
            <a:off x="3062177" y="2048179"/>
            <a:ext cx="4802483" cy="4409445"/>
          </a:xfrm>
          <a:prstGeom prst="rect">
            <a:avLst/>
          </a:prstGeom>
          <a:noFill/>
          <a:ln w="12700">
            <a:solidFill>
              <a:schemeClr val="accent1"/>
            </a:solidFill>
            <a:miter lim="800000"/>
            <a:headEnd/>
            <a:tailEnd/>
          </a:ln>
          <a:effectLst>
            <a:outerShdw blurRad="63500" sx="102000" sy="102000" algn="ctr" rotWithShape="0">
              <a:prstClr val="black">
                <a:alpha val="40000"/>
              </a:prstClr>
            </a:outerShdw>
          </a:effectLst>
        </p:spPr>
      </p:pic>
      <p:sp>
        <p:nvSpPr>
          <p:cNvPr id="2" name="Title 1"/>
          <p:cNvSpPr>
            <a:spLocks noGrp="1"/>
          </p:cNvSpPr>
          <p:nvPr>
            <p:ph type="title"/>
          </p:nvPr>
        </p:nvSpPr>
        <p:spPr>
          <a:xfrm>
            <a:off x="287079" y="83460"/>
            <a:ext cx="8399721" cy="695858"/>
          </a:xfrm>
        </p:spPr>
        <p:txBody>
          <a:bodyPr>
            <a:normAutofit/>
          </a:bodyPr>
          <a:lstStyle/>
          <a:p>
            <a:r>
              <a:rPr lang="en-US" dirty="0" smtClean="0"/>
              <a:t>Reporting via T-code ME2L – Vendor </a:t>
            </a:r>
            <a:endParaRPr lang="en-US" dirty="0"/>
          </a:p>
        </p:txBody>
      </p:sp>
      <p:sp>
        <p:nvSpPr>
          <p:cNvPr id="27" name="Rectangle 26"/>
          <p:cNvSpPr/>
          <p:nvPr/>
        </p:nvSpPr>
        <p:spPr>
          <a:xfrm>
            <a:off x="3179136" y="2317898"/>
            <a:ext cx="276446" cy="223284"/>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ular Callout 18"/>
          <p:cNvSpPr/>
          <p:nvPr/>
        </p:nvSpPr>
        <p:spPr>
          <a:xfrm>
            <a:off x="659219" y="2169040"/>
            <a:ext cx="1988287" cy="1626783"/>
          </a:xfrm>
          <a:prstGeom prst="wedgeRectCallout">
            <a:avLst>
              <a:gd name="adj1" fmla="val 70822"/>
              <a:gd name="adj2" fmla="val 86195"/>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1. Using T-code ME2L enter various criteria to search documents based on </a:t>
            </a:r>
            <a:r>
              <a:rPr lang="en-US" sz="1600" b="1" i="1" dirty="0" smtClean="0">
                <a:solidFill>
                  <a:schemeClr val="tx1"/>
                </a:solidFill>
              </a:rPr>
              <a:t>vendor data</a:t>
            </a:r>
            <a:r>
              <a:rPr lang="en-US" sz="1600" dirty="0" smtClean="0">
                <a:solidFill>
                  <a:schemeClr val="tx1"/>
                </a:solidFill>
              </a:rPr>
              <a:t> and/or other criteria</a:t>
            </a:r>
            <a:endParaRPr lang="en-US" sz="1600" dirty="0">
              <a:solidFill>
                <a:schemeClr val="tx1"/>
              </a:solidFill>
            </a:endParaRPr>
          </a:p>
        </p:txBody>
      </p:sp>
      <p:sp>
        <p:nvSpPr>
          <p:cNvPr id="11" name="TextBox 10"/>
          <p:cNvSpPr txBox="1"/>
          <p:nvPr/>
        </p:nvSpPr>
        <p:spPr>
          <a:xfrm>
            <a:off x="6879267" y="6581001"/>
            <a:ext cx="1868781" cy="276999"/>
          </a:xfrm>
          <a:prstGeom prst="rect">
            <a:avLst/>
          </a:prstGeom>
          <a:noFill/>
        </p:spPr>
        <p:txBody>
          <a:bodyPr wrap="none" rtlCol="0">
            <a:spAutoFit/>
          </a:bodyPr>
          <a:lstStyle/>
          <a:p>
            <a:r>
              <a:rPr lang="en-US" sz="1200" i="1" dirty="0" smtClean="0">
                <a:hlinkClick r:id="rId4" action="ppaction://hlinksldjump"/>
              </a:rPr>
              <a:t>Return to Table of Contents</a:t>
            </a:r>
            <a:endParaRPr lang="en-US" sz="1200" i="1" dirty="0"/>
          </a:p>
        </p:txBody>
      </p:sp>
      <p:sp>
        <p:nvSpPr>
          <p:cNvPr id="13" name="Slide Number Placeholder 12"/>
          <p:cNvSpPr>
            <a:spLocks noGrp="1"/>
          </p:cNvSpPr>
          <p:nvPr>
            <p:ph type="sldNum" sz="quarter" idx="12"/>
          </p:nvPr>
        </p:nvSpPr>
        <p:spPr/>
        <p:txBody>
          <a:bodyPr/>
          <a:lstStyle/>
          <a:p>
            <a:fld id="{289C75C3-8C51-4886-8E78-AD7572BAF07D}" type="slidenum">
              <a:rPr lang="en-US" smtClean="0"/>
              <a:pPr/>
              <a:t>62</a:t>
            </a:fld>
            <a:endParaRPr lang="en-US" dirty="0"/>
          </a:p>
        </p:txBody>
      </p:sp>
      <p:sp>
        <p:nvSpPr>
          <p:cNvPr id="12" name="Rectangle 11"/>
          <p:cNvSpPr/>
          <p:nvPr/>
        </p:nvSpPr>
        <p:spPr>
          <a:xfrm>
            <a:off x="508000" y="715720"/>
            <a:ext cx="8069943" cy="369332"/>
          </a:xfrm>
          <a:prstGeom prst="rect">
            <a:avLst/>
          </a:prstGeom>
          <a:solidFill>
            <a:schemeClr val="tx2">
              <a:lumMod val="60000"/>
              <a:lumOff val="40000"/>
            </a:schemeClr>
          </a:solidFill>
          <a:ln>
            <a:solidFill>
              <a:schemeClr val="tx1"/>
            </a:solidFill>
          </a:ln>
          <a:effectLst>
            <a:outerShdw blurRad="63500" sx="102000" sy="102000" algn="ctr"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Requisitioners have access to various T-codes for reporting needs.</a:t>
            </a:r>
            <a:endParaRPr lang="en-US" b="1" dirty="0">
              <a:effectLst>
                <a:outerShdw blurRad="38100" dist="38100" dir="2700000" algn="tl">
                  <a:srgbClr val="000000">
                    <a:alpha val="43137"/>
                  </a:srgbClr>
                </a:outerShdw>
              </a:effectLst>
            </a:endParaRPr>
          </a:p>
        </p:txBody>
      </p:sp>
      <p:sp>
        <p:nvSpPr>
          <p:cNvPr id="17" name="Rectangular Callout 16"/>
          <p:cNvSpPr/>
          <p:nvPr/>
        </p:nvSpPr>
        <p:spPr>
          <a:xfrm>
            <a:off x="4136063" y="1127051"/>
            <a:ext cx="2041453" cy="956930"/>
          </a:xfrm>
          <a:prstGeom prst="wedgeRectCallout">
            <a:avLst>
              <a:gd name="adj1" fmla="val -80602"/>
              <a:gd name="adj2" fmla="val 79261"/>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2. Click to execute document searches and display results</a:t>
            </a:r>
            <a:endParaRPr lang="en-US" sz="1600" dirty="0">
              <a:solidFill>
                <a:schemeClr val="tx1"/>
              </a:solidFill>
            </a:endParaRPr>
          </a:p>
        </p:txBody>
      </p:sp>
      <p:sp>
        <p:nvSpPr>
          <p:cNvPr id="20" name="Rectangular Callout 19"/>
          <p:cNvSpPr/>
          <p:nvPr/>
        </p:nvSpPr>
        <p:spPr>
          <a:xfrm>
            <a:off x="6638262" y="3416595"/>
            <a:ext cx="1988287" cy="1063255"/>
          </a:xfrm>
          <a:prstGeom prst="wedgeRectCallout">
            <a:avLst>
              <a:gd name="adj1" fmla="val -51989"/>
              <a:gd name="adj2" fmla="val -100791"/>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TIP</a:t>
            </a:r>
            <a:r>
              <a:rPr lang="en-US" sz="1600" dirty="0" smtClean="0">
                <a:solidFill>
                  <a:schemeClr val="tx1"/>
                </a:solidFill>
              </a:rPr>
              <a:t>: Range and multiple entry cells return extended results if needed</a:t>
            </a:r>
            <a:endParaRPr lang="en-US" sz="1600" dirty="0">
              <a:solidFill>
                <a:schemeClr val="tx1"/>
              </a:solidFill>
            </a:endParaRPr>
          </a:p>
        </p:txBody>
      </p:sp>
      <p:sp>
        <p:nvSpPr>
          <p:cNvPr id="21" name="Rectangle 20"/>
          <p:cNvSpPr/>
          <p:nvPr/>
        </p:nvSpPr>
        <p:spPr>
          <a:xfrm>
            <a:off x="6021572" y="2576624"/>
            <a:ext cx="1814623" cy="265814"/>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122" name="Picture 2"/>
          <p:cNvPicPr>
            <a:picLocks noChangeAspect="1" noChangeArrowheads="1"/>
          </p:cNvPicPr>
          <p:nvPr/>
        </p:nvPicPr>
        <p:blipFill>
          <a:blip r:embed="rId5" cstate="print"/>
          <a:srcRect b="28804"/>
          <a:stretch>
            <a:fillRect/>
          </a:stretch>
        </p:blipFill>
        <p:spPr bwMode="auto">
          <a:xfrm>
            <a:off x="566405" y="1209010"/>
            <a:ext cx="2609850" cy="678136"/>
          </a:xfrm>
          <a:prstGeom prst="rect">
            <a:avLst/>
          </a:prstGeom>
          <a:noFill/>
          <a:ln w="12700">
            <a:solidFill>
              <a:schemeClr val="accent1"/>
            </a:solidFill>
            <a:miter lim="800000"/>
            <a:headEnd/>
            <a:tailEnd/>
          </a:ln>
          <a:effectLst>
            <a:outerShdw blurRad="63500" sx="102000" sy="102000" algn="ctr" rotWithShape="0">
              <a:prstClr val="black">
                <a:alpha val="40000"/>
              </a:prstClr>
            </a:outerShdw>
          </a:effectLst>
        </p:spPr>
      </p:pic>
      <p:sp>
        <p:nvSpPr>
          <p:cNvPr id="16" name="Rectangle 15"/>
          <p:cNvSpPr/>
          <p:nvPr/>
        </p:nvSpPr>
        <p:spPr>
          <a:xfrm>
            <a:off x="971106" y="1520456"/>
            <a:ext cx="1453117" cy="265813"/>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3"/>
          <p:cNvSpPr>
            <a:spLocks noGrp="1"/>
          </p:cNvSpPr>
          <p:nvPr>
            <p:ph type="ftr" sz="quarter" idx="11"/>
          </p:nvPr>
        </p:nvSpPr>
        <p:spPr>
          <a:xfrm>
            <a:off x="1837880" y="6472462"/>
            <a:ext cx="5468240" cy="365125"/>
          </a:xfrm>
        </p:spPr>
        <p:txBody>
          <a:bodyPr/>
          <a:lstStyle/>
          <a:p>
            <a:r>
              <a:rPr lang="en-US" dirty="0" smtClean="0"/>
              <a:t>SAP Requisition Training </a:t>
            </a: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3136604" y="1067497"/>
            <a:ext cx="4574879" cy="5372251"/>
          </a:xfrm>
          <a:prstGeom prst="rect">
            <a:avLst/>
          </a:prstGeom>
          <a:noFill/>
          <a:ln w="12700">
            <a:solidFill>
              <a:schemeClr val="accent1"/>
            </a:solidFill>
            <a:miter lim="800000"/>
            <a:headEnd/>
            <a:tailEnd/>
          </a:ln>
          <a:effectLst>
            <a:outerShdw blurRad="63500" sx="102000" sy="102000" algn="ctr" rotWithShape="0">
              <a:prstClr val="black">
                <a:alpha val="40000"/>
              </a:prstClr>
            </a:outerShdw>
          </a:effectLst>
        </p:spPr>
      </p:pic>
      <p:sp>
        <p:nvSpPr>
          <p:cNvPr id="2" name="Title 1"/>
          <p:cNvSpPr>
            <a:spLocks noGrp="1"/>
          </p:cNvSpPr>
          <p:nvPr>
            <p:ph type="title"/>
          </p:nvPr>
        </p:nvSpPr>
        <p:spPr>
          <a:xfrm>
            <a:off x="287079" y="83460"/>
            <a:ext cx="8399721" cy="695858"/>
          </a:xfrm>
        </p:spPr>
        <p:txBody>
          <a:bodyPr>
            <a:normAutofit/>
          </a:bodyPr>
          <a:lstStyle/>
          <a:p>
            <a:r>
              <a:rPr lang="en-US" dirty="0" smtClean="0"/>
              <a:t>Reporting via T-code ME2K – Account Assignment</a:t>
            </a:r>
            <a:endParaRPr lang="en-US" dirty="0"/>
          </a:p>
        </p:txBody>
      </p:sp>
      <p:sp>
        <p:nvSpPr>
          <p:cNvPr id="27" name="Rectangle 26"/>
          <p:cNvSpPr/>
          <p:nvPr/>
        </p:nvSpPr>
        <p:spPr>
          <a:xfrm>
            <a:off x="3200400" y="1329072"/>
            <a:ext cx="287080" cy="244548"/>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ular Callout 18"/>
          <p:cNvSpPr/>
          <p:nvPr/>
        </p:nvSpPr>
        <p:spPr>
          <a:xfrm>
            <a:off x="393405" y="1754372"/>
            <a:ext cx="2519915" cy="1871330"/>
          </a:xfrm>
          <a:prstGeom prst="wedgeRectCallout">
            <a:avLst>
              <a:gd name="adj1" fmla="val 70822"/>
              <a:gd name="adj2" fmla="val 86195"/>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Using T-code ME2K enter various criteria to search documents based on </a:t>
            </a:r>
            <a:r>
              <a:rPr lang="en-US" sz="1600" b="1" i="1" dirty="0" smtClean="0">
                <a:solidFill>
                  <a:schemeClr val="tx1"/>
                </a:solidFill>
              </a:rPr>
              <a:t>Account Assignment data </a:t>
            </a:r>
            <a:r>
              <a:rPr lang="en-US" sz="1600" dirty="0" smtClean="0">
                <a:solidFill>
                  <a:schemeClr val="tx1"/>
                </a:solidFill>
              </a:rPr>
              <a:t>and/or other criteria. Click execute button to display results.</a:t>
            </a:r>
            <a:endParaRPr lang="en-US" sz="1600" dirty="0">
              <a:solidFill>
                <a:schemeClr val="tx1"/>
              </a:solidFill>
            </a:endParaRPr>
          </a:p>
        </p:txBody>
      </p:sp>
      <p:sp>
        <p:nvSpPr>
          <p:cNvPr id="11" name="TextBox 10"/>
          <p:cNvSpPr txBox="1"/>
          <p:nvPr/>
        </p:nvSpPr>
        <p:spPr>
          <a:xfrm>
            <a:off x="6879267" y="6581001"/>
            <a:ext cx="1868781" cy="276999"/>
          </a:xfrm>
          <a:prstGeom prst="rect">
            <a:avLst/>
          </a:prstGeom>
          <a:noFill/>
        </p:spPr>
        <p:txBody>
          <a:bodyPr wrap="none" rtlCol="0">
            <a:spAutoFit/>
          </a:bodyPr>
          <a:lstStyle/>
          <a:p>
            <a:r>
              <a:rPr lang="en-US" sz="1200" i="1" dirty="0" smtClean="0">
                <a:hlinkClick r:id="rId4" action="ppaction://hlinksldjump"/>
              </a:rPr>
              <a:t>Return to Table of Contents</a:t>
            </a:r>
            <a:endParaRPr lang="en-US" sz="1200" i="1" dirty="0"/>
          </a:p>
        </p:txBody>
      </p:sp>
      <p:sp>
        <p:nvSpPr>
          <p:cNvPr id="13" name="Slide Number Placeholder 12"/>
          <p:cNvSpPr>
            <a:spLocks noGrp="1"/>
          </p:cNvSpPr>
          <p:nvPr>
            <p:ph type="sldNum" sz="quarter" idx="12"/>
          </p:nvPr>
        </p:nvSpPr>
        <p:spPr/>
        <p:txBody>
          <a:bodyPr/>
          <a:lstStyle/>
          <a:p>
            <a:fld id="{289C75C3-8C51-4886-8E78-AD7572BAF07D}" type="slidenum">
              <a:rPr lang="en-US" smtClean="0"/>
              <a:pPr/>
              <a:t>63</a:t>
            </a:fld>
            <a:endParaRPr lang="en-US" dirty="0"/>
          </a:p>
        </p:txBody>
      </p:sp>
      <p:sp>
        <p:nvSpPr>
          <p:cNvPr id="20" name="Rectangular Callout 19"/>
          <p:cNvSpPr/>
          <p:nvPr/>
        </p:nvSpPr>
        <p:spPr>
          <a:xfrm>
            <a:off x="6914708" y="2470298"/>
            <a:ext cx="1835887" cy="1102241"/>
          </a:xfrm>
          <a:prstGeom prst="wedgeRectCallout">
            <a:avLst>
              <a:gd name="adj1" fmla="val -51989"/>
              <a:gd name="adj2" fmla="val -100791"/>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TIP</a:t>
            </a:r>
            <a:r>
              <a:rPr lang="en-US" sz="1600" dirty="0" smtClean="0">
                <a:solidFill>
                  <a:schemeClr val="tx1"/>
                </a:solidFill>
              </a:rPr>
              <a:t>: Range and </a:t>
            </a:r>
            <a:r>
              <a:rPr lang="en-US" sz="1600" dirty="0" smtClean="0">
                <a:solidFill>
                  <a:schemeClr val="tx1"/>
                </a:solidFill>
              </a:rPr>
              <a:t>multiple entry </a:t>
            </a:r>
            <a:r>
              <a:rPr lang="en-US" sz="1600" dirty="0" smtClean="0">
                <a:solidFill>
                  <a:schemeClr val="tx1"/>
                </a:solidFill>
              </a:rPr>
              <a:t>cells return extended results if needed</a:t>
            </a:r>
            <a:endParaRPr lang="en-US" sz="1600" dirty="0">
              <a:solidFill>
                <a:schemeClr val="tx1"/>
              </a:solidFill>
            </a:endParaRPr>
          </a:p>
        </p:txBody>
      </p:sp>
      <p:sp>
        <p:nvSpPr>
          <p:cNvPr id="21" name="Rectangle 20"/>
          <p:cNvSpPr/>
          <p:nvPr/>
        </p:nvSpPr>
        <p:spPr>
          <a:xfrm>
            <a:off x="6028659" y="1616148"/>
            <a:ext cx="1658681" cy="244550"/>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146" name="Picture 2"/>
          <p:cNvPicPr>
            <a:picLocks noChangeAspect="1" noChangeArrowheads="1"/>
          </p:cNvPicPr>
          <p:nvPr/>
        </p:nvPicPr>
        <p:blipFill>
          <a:blip r:embed="rId5" cstate="print"/>
          <a:srcRect/>
          <a:stretch>
            <a:fillRect/>
          </a:stretch>
        </p:blipFill>
        <p:spPr bwMode="auto">
          <a:xfrm>
            <a:off x="327727" y="791682"/>
            <a:ext cx="2619375" cy="723900"/>
          </a:xfrm>
          <a:prstGeom prst="rect">
            <a:avLst/>
          </a:prstGeom>
          <a:noFill/>
          <a:ln w="12700">
            <a:solidFill>
              <a:schemeClr val="accent1"/>
            </a:solidFill>
            <a:miter lim="800000"/>
            <a:headEnd/>
            <a:tailEnd/>
          </a:ln>
          <a:effectLst>
            <a:outerShdw blurRad="63500" sx="102000" sy="102000" algn="ctr" rotWithShape="0">
              <a:prstClr val="black">
                <a:alpha val="40000"/>
              </a:prstClr>
            </a:outerShdw>
          </a:effectLst>
        </p:spPr>
      </p:pic>
      <p:sp>
        <p:nvSpPr>
          <p:cNvPr id="12" name="Rectangle 11"/>
          <p:cNvSpPr/>
          <p:nvPr/>
        </p:nvSpPr>
        <p:spPr>
          <a:xfrm>
            <a:off x="737190" y="1141228"/>
            <a:ext cx="1453117" cy="304799"/>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ooter Placeholder 3"/>
          <p:cNvSpPr>
            <a:spLocks noGrp="1"/>
          </p:cNvSpPr>
          <p:nvPr>
            <p:ph type="ftr" sz="quarter" idx="11"/>
          </p:nvPr>
        </p:nvSpPr>
        <p:spPr>
          <a:xfrm>
            <a:off x="1837880" y="6472462"/>
            <a:ext cx="5468240" cy="365125"/>
          </a:xfrm>
        </p:spPr>
        <p:txBody>
          <a:bodyPr/>
          <a:lstStyle/>
          <a:p>
            <a:r>
              <a:rPr lang="en-US" dirty="0" smtClean="0"/>
              <a:t>SAP Requisition Training </a:t>
            </a: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3" cstate="print"/>
          <a:srcRect/>
          <a:stretch>
            <a:fillRect/>
          </a:stretch>
        </p:blipFill>
        <p:spPr bwMode="auto">
          <a:xfrm>
            <a:off x="1469286" y="2192856"/>
            <a:ext cx="5886450" cy="4067175"/>
          </a:xfrm>
          <a:prstGeom prst="rect">
            <a:avLst/>
          </a:prstGeom>
          <a:noFill/>
          <a:ln w="12700">
            <a:solidFill>
              <a:schemeClr val="accent1"/>
            </a:solidFill>
            <a:miter lim="800000"/>
            <a:headEnd/>
            <a:tailEnd/>
          </a:ln>
          <a:effectLst>
            <a:outerShdw blurRad="63500" sx="102000" sy="102000" algn="ctr" rotWithShape="0">
              <a:prstClr val="black">
                <a:alpha val="40000"/>
              </a:prstClr>
            </a:outerShdw>
          </a:effectLst>
        </p:spPr>
      </p:pic>
      <p:sp>
        <p:nvSpPr>
          <p:cNvPr id="2" name="Title 1"/>
          <p:cNvSpPr>
            <a:spLocks noGrp="1"/>
          </p:cNvSpPr>
          <p:nvPr>
            <p:ph type="title"/>
          </p:nvPr>
        </p:nvSpPr>
        <p:spPr>
          <a:xfrm>
            <a:off x="287079" y="83460"/>
            <a:ext cx="8399721" cy="695858"/>
          </a:xfrm>
        </p:spPr>
        <p:txBody>
          <a:bodyPr>
            <a:normAutofit/>
          </a:bodyPr>
          <a:lstStyle/>
          <a:p>
            <a:r>
              <a:rPr lang="en-US" dirty="0" smtClean="0"/>
              <a:t>Additional Helpful Icons</a:t>
            </a:r>
            <a:endParaRPr lang="en-US" dirty="0"/>
          </a:p>
        </p:txBody>
      </p:sp>
      <p:sp>
        <p:nvSpPr>
          <p:cNvPr id="20" name="Rectangle 19"/>
          <p:cNvSpPr/>
          <p:nvPr/>
        </p:nvSpPr>
        <p:spPr>
          <a:xfrm>
            <a:off x="508000" y="715720"/>
            <a:ext cx="8069943" cy="369332"/>
          </a:xfrm>
          <a:prstGeom prst="rect">
            <a:avLst/>
          </a:prstGeom>
          <a:solidFill>
            <a:schemeClr val="tx2">
              <a:lumMod val="60000"/>
              <a:lumOff val="40000"/>
            </a:schemeClr>
          </a:solidFill>
          <a:ln>
            <a:solidFill>
              <a:schemeClr val="tx1"/>
            </a:solidFill>
          </a:ln>
          <a:effectLst>
            <a:outerShdw blurRad="63500" sx="102000" sy="102000" algn="ctr"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The ME51 screen contains other icons useful to the requisition creator.</a:t>
            </a:r>
            <a:endParaRPr lang="en-US" b="1" dirty="0">
              <a:effectLst>
                <a:outerShdw blurRad="38100" dist="38100" dir="2700000" algn="tl">
                  <a:srgbClr val="000000">
                    <a:alpha val="43137"/>
                  </a:srgbClr>
                </a:outerShdw>
              </a:effectLst>
            </a:endParaRPr>
          </a:p>
        </p:txBody>
      </p:sp>
      <p:sp>
        <p:nvSpPr>
          <p:cNvPr id="27" name="Rectangle 26"/>
          <p:cNvSpPr/>
          <p:nvPr/>
        </p:nvSpPr>
        <p:spPr>
          <a:xfrm>
            <a:off x="3136605" y="3168503"/>
            <a:ext cx="489097" cy="276446"/>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flipH="1">
            <a:off x="2115878" y="4332461"/>
            <a:ext cx="297712" cy="303334"/>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ular Callout 18"/>
          <p:cNvSpPr/>
          <p:nvPr/>
        </p:nvSpPr>
        <p:spPr>
          <a:xfrm>
            <a:off x="3381154" y="1127050"/>
            <a:ext cx="2296632" cy="1382233"/>
          </a:xfrm>
          <a:prstGeom prst="wedgeRectCallout">
            <a:avLst>
              <a:gd name="adj1" fmla="val -42898"/>
              <a:gd name="adj2" fmla="val 93359"/>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Pencil/glasses</a:t>
            </a:r>
            <a:r>
              <a:rPr lang="en-US" sz="1600" dirty="0" smtClean="0">
                <a:solidFill>
                  <a:schemeClr val="tx1"/>
                </a:solidFill>
              </a:rPr>
              <a:t> icon toggles requisition between edit/display mode (same as ME52N/ME53N)</a:t>
            </a:r>
            <a:endParaRPr lang="en-US" sz="1600" dirty="0">
              <a:solidFill>
                <a:schemeClr val="tx1"/>
              </a:solidFill>
            </a:endParaRPr>
          </a:p>
        </p:txBody>
      </p:sp>
      <p:sp>
        <p:nvSpPr>
          <p:cNvPr id="11" name="TextBox 10"/>
          <p:cNvSpPr txBox="1"/>
          <p:nvPr/>
        </p:nvSpPr>
        <p:spPr>
          <a:xfrm>
            <a:off x="6879267" y="6581001"/>
            <a:ext cx="1868781" cy="276999"/>
          </a:xfrm>
          <a:prstGeom prst="rect">
            <a:avLst/>
          </a:prstGeom>
          <a:noFill/>
        </p:spPr>
        <p:txBody>
          <a:bodyPr wrap="none" rtlCol="0">
            <a:spAutoFit/>
          </a:bodyPr>
          <a:lstStyle/>
          <a:p>
            <a:r>
              <a:rPr lang="en-US" sz="1200" i="1" dirty="0" smtClean="0">
                <a:hlinkClick r:id="rId4" action="ppaction://hlinksldjump"/>
              </a:rPr>
              <a:t>Return to Table of Contents</a:t>
            </a:r>
            <a:endParaRPr lang="en-US" sz="1200" i="1" dirty="0"/>
          </a:p>
        </p:txBody>
      </p:sp>
      <p:sp>
        <p:nvSpPr>
          <p:cNvPr id="13" name="Slide Number Placeholder 12"/>
          <p:cNvSpPr>
            <a:spLocks noGrp="1"/>
          </p:cNvSpPr>
          <p:nvPr>
            <p:ph type="sldNum" sz="quarter" idx="12"/>
          </p:nvPr>
        </p:nvSpPr>
        <p:spPr/>
        <p:txBody>
          <a:bodyPr/>
          <a:lstStyle/>
          <a:p>
            <a:fld id="{289C75C3-8C51-4886-8E78-AD7572BAF07D}" type="slidenum">
              <a:rPr lang="en-US" smtClean="0"/>
              <a:pPr/>
              <a:t>64</a:t>
            </a:fld>
            <a:endParaRPr lang="en-US" dirty="0"/>
          </a:p>
        </p:txBody>
      </p:sp>
      <p:sp>
        <p:nvSpPr>
          <p:cNvPr id="14" name="Rectangular Callout 13"/>
          <p:cNvSpPr/>
          <p:nvPr/>
        </p:nvSpPr>
        <p:spPr>
          <a:xfrm>
            <a:off x="3671778" y="4752753"/>
            <a:ext cx="2229292" cy="1212112"/>
          </a:xfrm>
          <a:prstGeom prst="wedgeRectCallout">
            <a:avLst>
              <a:gd name="adj1" fmla="val -102822"/>
              <a:gd name="adj2" fmla="val -65683"/>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Refresh</a:t>
            </a:r>
            <a:r>
              <a:rPr lang="en-US" sz="1600" dirty="0" smtClean="0">
                <a:solidFill>
                  <a:schemeClr val="tx1"/>
                </a:solidFill>
              </a:rPr>
              <a:t> icon will refresh Document Overview showing latest requisitions created</a:t>
            </a:r>
            <a:endParaRPr lang="en-US" sz="1600" dirty="0">
              <a:solidFill>
                <a:schemeClr val="tx1"/>
              </a:solidFill>
            </a:endParaRPr>
          </a:p>
        </p:txBody>
      </p:sp>
      <p:sp>
        <p:nvSpPr>
          <p:cNvPr id="18" name="Rectangular Callout 17"/>
          <p:cNvSpPr/>
          <p:nvPr/>
        </p:nvSpPr>
        <p:spPr>
          <a:xfrm>
            <a:off x="1346792" y="1173126"/>
            <a:ext cx="1811078" cy="889591"/>
          </a:xfrm>
          <a:prstGeom prst="wedgeRectCallout">
            <a:avLst>
              <a:gd name="adj1" fmla="val 47399"/>
              <a:gd name="adj2" fmla="val 163745"/>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Blank sheet </a:t>
            </a:r>
            <a:r>
              <a:rPr lang="en-US" sz="1600" dirty="0" smtClean="0">
                <a:solidFill>
                  <a:schemeClr val="tx1"/>
                </a:solidFill>
              </a:rPr>
              <a:t>icon starts a new requisition</a:t>
            </a:r>
            <a:endParaRPr lang="en-US" sz="1600" dirty="0">
              <a:solidFill>
                <a:schemeClr val="tx1"/>
              </a:solidFill>
            </a:endParaRPr>
          </a:p>
        </p:txBody>
      </p:sp>
      <p:sp>
        <p:nvSpPr>
          <p:cNvPr id="15" name="Footer Placeholder 3"/>
          <p:cNvSpPr>
            <a:spLocks noGrp="1"/>
          </p:cNvSpPr>
          <p:nvPr>
            <p:ph type="ftr" sz="quarter" idx="11"/>
          </p:nvPr>
        </p:nvSpPr>
        <p:spPr>
          <a:xfrm>
            <a:off x="1837880" y="6472462"/>
            <a:ext cx="5468240" cy="365125"/>
          </a:xfrm>
        </p:spPr>
        <p:txBody>
          <a:bodyPr/>
          <a:lstStyle/>
          <a:p>
            <a:r>
              <a:rPr lang="en-US" dirty="0" smtClean="0"/>
              <a:t>SAP Requisition Training </a:t>
            </a: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1097165" y="4316819"/>
            <a:ext cx="6476429" cy="940650"/>
          </a:xfrm>
          <a:prstGeom prst="rect">
            <a:avLst/>
          </a:prstGeom>
          <a:noFill/>
          <a:ln w="12700">
            <a:solidFill>
              <a:schemeClr val="accent1"/>
            </a:solidFill>
            <a:miter lim="800000"/>
            <a:headEnd/>
            <a:tailEnd/>
          </a:ln>
          <a:effectLst>
            <a:outerShdw blurRad="63500" sx="102000" sy="102000" algn="ctr" rotWithShape="0">
              <a:prstClr val="black">
                <a:alpha val="40000"/>
              </a:prstClr>
            </a:outerShdw>
          </a:effectLst>
        </p:spPr>
      </p:pic>
      <p:sp>
        <p:nvSpPr>
          <p:cNvPr id="2" name="Title 1"/>
          <p:cNvSpPr>
            <a:spLocks noGrp="1"/>
          </p:cNvSpPr>
          <p:nvPr>
            <p:ph type="title"/>
          </p:nvPr>
        </p:nvSpPr>
        <p:spPr>
          <a:xfrm>
            <a:off x="287079" y="83460"/>
            <a:ext cx="8399721" cy="731520"/>
          </a:xfrm>
        </p:spPr>
        <p:txBody>
          <a:bodyPr/>
          <a:lstStyle/>
          <a:p>
            <a:r>
              <a:rPr lang="en-US" dirty="0" smtClean="0"/>
              <a:t>Working with “Reverse” Requisitions</a:t>
            </a:r>
            <a:endParaRPr lang="en-US" sz="1600" dirty="0"/>
          </a:p>
        </p:txBody>
      </p:sp>
      <p:sp>
        <p:nvSpPr>
          <p:cNvPr id="15" name="Rectangle 14"/>
          <p:cNvSpPr/>
          <p:nvPr/>
        </p:nvSpPr>
        <p:spPr>
          <a:xfrm>
            <a:off x="223282" y="705089"/>
            <a:ext cx="8612373" cy="1477328"/>
          </a:xfrm>
          <a:prstGeom prst="rect">
            <a:avLst/>
          </a:prstGeom>
          <a:solidFill>
            <a:schemeClr val="tx2">
              <a:lumMod val="60000"/>
              <a:lumOff val="40000"/>
            </a:schemeClr>
          </a:solidFill>
          <a:ln>
            <a:solidFill>
              <a:schemeClr val="tx1"/>
            </a:solidFill>
          </a:ln>
          <a:effectLst>
            <a:outerShdw blurRad="63500" sx="102000" sy="102000" algn="ctr"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Some types of orders perform better in “reverse” format. Reverse orders are entered as one line item with a lump sum dollar amount for the entire order, regardless whether the quote has multiple lines. Reverse format is usually used for complex orders such as furniture or printing. They may also be used for orders that span a length of time and require monthly payments, e.g., equipment rental.</a:t>
            </a:r>
            <a:endParaRPr lang="en-US" b="1" dirty="0">
              <a:effectLst>
                <a:outerShdw blurRad="38100" dist="38100" dir="2700000" algn="tl">
                  <a:srgbClr val="000000">
                    <a:alpha val="43137"/>
                  </a:srgbClr>
                </a:outerShdw>
              </a:effectLst>
            </a:endParaRPr>
          </a:p>
        </p:txBody>
      </p:sp>
      <p:sp>
        <p:nvSpPr>
          <p:cNvPr id="9" name="TextBox 8"/>
          <p:cNvSpPr txBox="1"/>
          <p:nvPr/>
        </p:nvSpPr>
        <p:spPr>
          <a:xfrm>
            <a:off x="6879267" y="6581001"/>
            <a:ext cx="1868781" cy="276999"/>
          </a:xfrm>
          <a:prstGeom prst="rect">
            <a:avLst/>
          </a:prstGeom>
          <a:noFill/>
        </p:spPr>
        <p:txBody>
          <a:bodyPr wrap="none" rtlCol="0">
            <a:spAutoFit/>
          </a:bodyPr>
          <a:lstStyle/>
          <a:p>
            <a:r>
              <a:rPr lang="en-US" sz="1200" i="1" dirty="0" smtClean="0">
                <a:hlinkClick r:id="rId3" action="ppaction://hlinksldjump"/>
              </a:rPr>
              <a:t>Return to Table of Contents</a:t>
            </a:r>
            <a:endParaRPr lang="en-US" sz="1200" i="1" dirty="0"/>
          </a:p>
        </p:txBody>
      </p:sp>
      <p:sp>
        <p:nvSpPr>
          <p:cNvPr id="11" name="Slide Number Placeholder 10"/>
          <p:cNvSpPr>
            <a:spLocks noGrp="1"/>
          </p:cNvSpPr>
          <p:nvPr>
            <p:ph type="sldNum" sz="quarter" idx="12"/>
          </p:nvPr>
        </p:nvSpPr>
        <p:spPr/>
        <p:txBody>
          <a:bodyPr/>
          <a:lstStyle/>
          <a:p>
            <a:fld id="{289C75C3-8C51-4886-8E78-AD7572BAF07D}" type="slidenum">
              <a:rPr lang="en-US" smtClean="0"/>
              <a:pPr/>
              <a:t>65</a:t>
            </a:fld>
            <a:endParaRPr lang="en-US" dirty="0"/>
          </a:p>
        </p:txBody>
      </p:sp>
      <p:sp>
        <p:nvSpPr>
          <p:cNvPr id="14" name="Rectangle 13"/>
          <p:cNvSpPr/>
          <p:nvPr/>
        </p:nvSpPr>
        <p:spPr>
          <a:xfrm>
            <a:off x="244549" y="5578346"/>
            <a:ext cx="8346558" cy="646331"/>
          </a:xfrm>
          <a:prstGeom prst="rect">
            <a:avLst/>
          </a:prstGeom>
          <a:solidFill>
            <a:schemeClr val="tx2">
              <a:lumMod val="60000"/>
              <a:lumOff val="40000"/>
            </a:schemeClr>
          </a:solidFill>
          <a:ln>
            <a:solidFill>
              <a:schemeClr val="tx1"/>
            </a:solidFill>
          </a:ln>
          <a:effectLst>
            <a:outerShdw blurRad="63500" sx="102000" sy="102000" algn="ctr"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b="1" dirty="0" smtClean="0">
                <a:solidFill>
                  <a:schemeClr val="bg1"/>
                </a:solidFill>
                <a:effectLst>
                  <a:outerShdw blurRad="38100" dist="38100" dir="2700000" algn="tl">
                    <a:srgbClr val="000000">
                      <a:alpha val="43137"/>
                    </a:srgbClr>
                  </a:outerShdw>
                </a:effectLst>
              </a:rPr>
              <a:t>Contact the responsible buyer in Purchasing if you are unsure whether a specific requisition you plan to enter might work best in a reverse format.</a:t>
            </a:r>
            <a:endParaRPr lang="en-US" b="1" dirty="0">
              <a:solidFill>
                <a:schemeClr val="bg1"/>
              </a:solidFill>
              <a:effectLst>
                <a:outerShdw blurRad="38100" dist="38100" dir="2700000" algn="tl">
                  <a:srgbClr val="000000">
                    <a:alpha val="43137"/>
                  </a:srgbClr>
                </a:outerShdw>
              </a:effectLst>
            </a:endParaRPr>
          </a:p>
        </p:txBody>
      </p:sp>
      <p:sp>
        <p:nvSpPr>
          <p:cNvPr id="16" name="Rectangular Callout 15"/>
          <p:cNvSpPr/>
          <p:nvPr/>
        </p:nvSpPr>
        <p:spPr>
          <a:xfrm>
            <a:off x="2296633" y="2307266"/>
            <a:ext cx="2998380" cy="1584252"/>
          </a:xfrm>
          <a:prstGeom prst="wedgeRectCallout">
            <a:avLst>
              <a:gd name="adj1" fmla="val 59181"/>
              <a:gd name="adj2" fmla="val 103327"/>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Reverse requisitions are entered as one line for the entire order. Enter the total dollar amount in the quantity column, LOT as the unit of measure, and 1.00 in the Val. Price box.</a:t>
            </a:r>
            <a:endParaRPr lang="en-US" sz="1600" dirty="0">
              <a:solidFill>
                <a:schemeClr val="tx1"/>
              </a:solidFill>
            </a:endParaRPr>
          </a:p>
        </p:txBody>
      </p:sp>
      <p:sp>
        <p:nvSpPr>
          <p:cNvPr id="18" name="Rectangle 17"/>
          <p:cNvSpPr/>
          <p:nvPr/>
        </p:nvSpPr>
        <p:spPr>
          <a:xfrm>
            <a:off x="5645888" y="4657060"/>
            <a:ext cx="1499192" cy="435936"/>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3"/>
          <p:cNvSpPr>
            <a:spLocks noGrp="1"/>
          </p:cNvSpPr>
          <p:nvPr>
            <p:ph type="ftr" sz="quarter" idx="11"/>
          </p:nvPr>
        </p:nvSpPr>
        <p:spPr>
          <a:xfrm>
            <a:off x="1837880" y="6472462"/>
            <a:ext cx="5468240" cy="365125"/>
          </a:xfrm>
        </p:spPr>
        <p:txBody>
          <a:bodyPr/>
          <a:lstStyle/>
          <a:p>
            <a:r>
              <a:rPr lang="en-US" dirty="0" smtClean="0"/>
              <a:t>SAP Requisition Training </a:t>
            </a:r>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1128713" y="2575516"/>
            <a:ext cx="6884987" cy="3790950"/>
          </a:xfrm>
          <a:prstGeom prst="rect">
            <a:avLst/>
          </a:prstGeom>
          <a:noFill/>
          <a:ln w="12700">
            <a:solidFill>
              <a:schemeClr val="accent1"/>
            </a:solidFill>
            <a:miter lim="800000"/>
            <a:headEnd/>
            <a:tailEnd/>
          </a:ln>
          <a:effectLst>
            <a:outerShdw blurRad="63500" sx="102000" sy="102000" algn="ctr" rotWithShape="0">
              <a:prstClr val="black">
                <a:alpha val="40000"/>
              </a:prstClr>
            </a:outerShdw>
          </a:effectLst>
        </p:spPr>
      </p:pic>
      <p:sp>
        <p:nvSpPr>
          <p:cNvPr id="2" name="Title 1"/>
          <p:cNvSpPr>
            <a:spLocks noGrp="1"/>
          </p:cNvSpPr>
          <p:nvPr>
            <p:ph type="title"/>
          </p:nvPr>
        </p:nvSpPr>
        <p:spPr>
          <a:xfrm>
            <a:off x="297712" y="83460"/>
            <a:ext cx="8389088" cy="731520"/>
          </a:xfrm>
        </p:spPr>
        <p:txBody>
          <a:bodyPr/>
          <a:lstStyle/>
          <a:p>
            <a:r>
              <a:rPr lang="en-US" dirty="0" smtClean="0"/>
              <a:t>Obtaining Hard Copy of Requisition</a:t>
            </a:r>
            <a:endParaRPr lang="en-US" sz="1600" dirty="0"/>
          </a:p>
        </p:txBody>
      </p:sp>
      <p:sp>
        <p:nvSpPr>
          <p:cNvPr id="20" name="Rectangular Callout 19"/>
          <p:cNvSpPr/>
          <p:nvPr/>
        </p:nvSpPr>
        <p:spPr>
          <a:xfrm>
            <a:off x="1233376" y="1244010"/>
            <a:ext cx="2551815" cy="1148316"/>
          </a:xfrm>
          <a:prstGeom prst="wedgeRectCallout">
            <a:avLst>
              <a:gd name="adj1" fmla="val 100671"/>
              <a:gd name="adj2" fmla="val 65521"/>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1. Click Customize Local Layout button and select Hard Copy for a print-screen version, or - </a:t>
            </a:r>
            <a:endParaRPr lang="en-US" sz="1600" dirty="0">
              <a:solidFill>
                <a:schemeClr val="tx1"/>
              </a:solidFill>
            </a:endParaRPr>
          </a:p>
        </p:txBody>
      </p:sp>
      <p:sp>
        <p:nvSpPr>
          <p:cNvPr id="21" name="Rectangle 20"/>
          <p:cNvSpPr/>
          <p:nvPr/>
        </p:nvSpPr>
        <p:spPr>
          <a:xfrm>
            <a:off x="3827721" y="5539564"/>
            <a:ext cx="287079" cy="255181"/>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413162" y="747620"/>
            <a:ext cx="8188577" cy="369332"/>
          </a:xfrm>
          <a:prstGeom prst="rect">
            <a:avLst/>
          </a:prstGeom>
          <a:solidFill>
            <a:schemeClr val="tx2">
              <a:lumMod val="60000"/>
              <a:lumOff val="40000"/>
            </a:schemeClr>
          </a:solidFill>
          <a:ln>
            <a:solidFill>
              <a:schemeClr val="tx1"/>
            </a:solidFill>
          </a:ln>
          <a:effectLst>
            <a:outerShdw blurRad="63500" sx="102000" sy="102000" algn="ctr"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There are two ways of printing requisitions if needed.</a:t>
            </a:r>
            <a:endParaRPr lang="en-US" b="1" dirty="0">
              <a:effectLst>
                <a:outerShdw blurRad="38100" dist="38100" dir="2700000" algn="tl">
                  <a:srgbClr val="000000">
                    <a:alpha val="43137"/>
                  </a:srgbClr>
                </a:outerShdw>
              </a:effectLst>
            </a:endParaRPr>
          </a:p>
        </p:txBody>
      </p:sp>
      <p:sp>
        <p:nvSpPr>
          <p:cNvPr id="13" name="Rectangular Callout 12"/>
          <p:cNvSpPr/>
          <p:nvPr/>
        </p:nvSpPr>
        <p:spPr>
          <a:xfrm>
            <a:off x="2413591" y="3572537"/>
            <a:ext cx="1807535" cy="1435395"/>
          </a:xfrm>
          <a:prstGeom prst="wedgeRectCallout">
            <a:avLst>
              <a:gd name="adj1" fmla="val 33899"/>
              <a:gd name="adj2" fmla="val 84314"/>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2. </a:t>
            </a:r>
            <a:r>
              <a:rPr lang="en-US" sz="1600" dirty="0" smtClean="0">
                <a:solidFill>
                  <a:schemeClr val="tx1"/>
                </a:solidFill>
              </a:rPr>
              <a:t>- Click </a:t>
            </a:r>
            <a:r>
              <a:rPr lang="en-US" sz="1600" dirty="0" smtClean="0">
                <a:solidFill>
                  <a:schemeClr val="tx1"/>
                </a:solidFill>
              </a:rPr>
              <a:t>print button in Item Overview section for line item format printout. </a:t>
            </a:r>
            <a:endParaRPr lang="en-US" sz="1600" dirty="0">
              <a:solidFill>
                <a:schemeClr val="tx1"/>
              </a:solidFill>
            </a:endParaRPr>
          </a:p>
        </p:txBody>
      </p:sp>
      <p:sp>
        <p:nvSpPr>
          <p:cNvPr id="14" name="Rectangle 13"/>
          <p:cNvSpPr/>
          <p:nvPr/>
        </p:nvSpPr>
        <p:spPr>
          <a:xfrm>
            <a:off x="5167423" y="2594346"/>
            <a:ext cx="287079" cy="276447"/>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6879267" y="6581001"/>
            <a:ext cx="1868781" cy="276999"/>
          </a:xfrm>
          <a:prstGeom prst="rect">
            <a:avLst/>
          </a:prstGeom>
          <a:noFill/>
        </p:spPr>
        <p:txBody>
          <a:bodyPr wrap="none" rtlCol="0">
            <a:spAutoFit/>
          </a:bodyPr>
          <a:lstStyle/>
          <a:p>
            <a:r>
              <a:rPr lang="en-US" sz="1200" i="1" dirty="0" smtClean="0">
                <a:hlinkClick r:id="rId3" action="ppaction://hlinksldjump"/>
              </a:rPr>
              <a:t>Return to Table of Contents</a:t>
            </a:r>
            <a:endParaRPr lang="en-US" sz="1200" i="1" dirty="0"/>
          </a:p>
        </p:txBody>
      </p:sp>
      <p:sp>
        <p:nvSpPr>
          <p:cNvPr id="16" name="Slide Number Placeholder 15"/>
          <p:cNvSpPr>
            <a:spLocks noGrp="1"/>
          </p:cNvSpPr>
          <p:nvPr>
            <p:ph type="sldNum" sz="quarter" idx="12"/>
          </p:nvPr>
        </p:nvSpPr>
        <p:spPr/>
        <p:txBody>
          <a:bodyPr/>
          <a:lstStyle/>
          <a:p>
            <a:fld id="{289C75C3-8C51-4886-8E78-AD7572BAF07D}" type="slidenum">
              <a:rPr lang="en-US" smtClean="0"/>
              <a:pPr/>
              <a:t>66</a:t>
            </a:fld>
            <a:endParaRPr lang="en-US" dirty="0"/>
          </a:p>
        </p:txBody>
      </p:sp>
      <p:sp>
        <p:nvSpPr>
          <p:cNvPr id="12" name="Rectangle 11"/>
          <p:cNvSpPr/>
          <p:nvPr/>
        </p:nvSpPr>
        <p:spPr>
          <a:xfrm>
            <a:off x="5319823" y="4795285"/>
            <a:ext cx="1346791" cy="244548"/>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ooter Placeholder 3"/>
          <p:cNvSpPr>
            <a:spLocks noGrp="1"/>
          </p:cNvSpPr>
          <p:nvPr>
            <p:ph type="ftr" sz="quarter" idx="11"/>
          </p:nvPr>
        </p:nvSpPr>
        <p:spPr>
          <a:xfrm>
            <a:off x="1837880" y="6472462"/>
            <a:ext cx="5468240" cy="365125"/>
          </a:xfrm>
        </p:spPr>
        <p:txBody>
          <a:bodyPr/>
          <a:lstStyle/>
          <a:p>
            <a:r>
              <a:rPr lang="en-US" dirty="0" smtClean="0"/>
              <a:t>SAP Requisition Training </a:t>
            </a:r>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cstate="print"/>
          <a:srcRect/>
          <a:stretch>
            <a:fillRect/>
          </a:stretch>
        </p:blipFill>
        <p:spPr bwMode="auto">
          <a:xfrm>
            <a:off x="1867012" y="3885313"/>
            <a:ext cx="6599237" cy="2362200"/>
          </a:xfrm>
          <a:prstGeom prst="rect">
            <a:avLst/>
          </a:prstGeom>
          <a:noFill/>
          <a:ln w="12700">
            <a:solidFill>
              <a:schemeClr val="accent1"/>
            </a:solidFill>
            <a:miter lim="800000"/>
            <a:headEnd/>
            <a:tailEnd/>
          </a:ln>
          <a:effectLst>
            <a:outerShdw blurRad="63500" sx="102000" sy="102000" algn="ctr" rotWithShape="0">
              <a:prstClr val="black">
                <a:alpha val="40000"/>
              </a:prstClr>
            </a:outerShdw>
          </a:effectLst>
        </p:spPr>
      </p:pic>
      <p:pic>
        <p:nvPicPr>
          <p:cNvPr id="9218" name="Picture 2"/>
          <p:cNvPicPr>
            <a:picLocks noChangeAspect="1" noChangeArrowheads="1"/>
          </p:cNvPicPr>
          <p:nvPr/>
        </p:nvPicPr>
        <p:blipFill>
          <a:blip r:embed="rId3" cstate="print"/>
          <a:srcRect/>
          <a:stretch>
            <a:fillRect/>
          </a:stretch>
        </p:blipFill>
        <p:spPr bwMode="auto">
          <a:xfrm>
            <a:off x="382661" y="2785509"/>
            <a:ext cx="7037387" cy="819150"/>
          </a:xfrm>
          <a:prstGeom prst="rect">
            <a:avLst/>
          </a:prstGeom>
          <a:noFill/>
          <a:ln w="12700">
            <a:solidFill>
              <a:schemeClr val="accent1"/>
            </a:solidFill>
            <a:miter lim="800000"/>
            <a:headEnd/>
            <a:tailEnd/>
          </a:ln>
          <a:effectLst>
            <a:outerShdw blurRad="63500" sx="102000" sy="102000" algn="ctr" rotWithShape="0">
              <a:prstClr val="black">
                <a:alpha val="40000"/>
              </a:prstClr>
            </a:outerShdw>
          </a:effectLst>
        </p:spPr>
      </p:pic>
      <p:sp>
        <p:nvSpPr>
          <p:cNvPr id="2" name="Title 1"/>
          <p:cNvSpPr>
            <a:spLocks noGrp="1"/>
          </p:cNvSpPr>
          <p:nvPr>
            <p:ph type="title"/>
          </p:nvPr>
        </p:nvSpPr>
        <p:spPr>
          <a:xfrm>
            <a:off x="318976" y="83460"/>
            <a:ext cx="8367823" cy="731520"/>
          </a:xfrm>
        </p:spPr>
        <p:txBody>
          <a:bodyPr/>
          <a:lstStyle/>
          <a:p>
            <a:r>
              <a:rPr lang="en-US" dirty="0" smtClean="0"/>
              <a:t>Split Account Assignment</a:t>
            </a:r>
            <a:endParaRPr lang="en-US" sz="1600" dirty="0"/>
          </a:p>
        </p:txBody>
      </p:sp>
      <p:sp>
        <p:nvSpPr>
          <p:cNvPr id="11" name="Rectangular Callout 10"/>
          <p:cNvSpPr/>
          <p:nvPr/>
        </p:nvSpPr>
        <p:spPr>
          <a:xfrm>
            <a:off x="5582093" y="1967022"/>
            <a:ext cx="2945219" cy="1371599"/>
          </a:xfrm>
          <a:prstGeom prst="wedgeRectCallout">
            <a:avLst>
              <a:gd name="adj1" fmla="val -39779"/>
              <a:gd name="adj2" fmla="val 138383"/>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2. Within the Account Assignment tab in Details section, select the type of split desired. Costs can be split based on quantity or percentage basis.</a:t>
            </a:r>
            <a:endParaRPr lang="en-US" sz="1600" dirty="0">
              <a:solidFill>
                <a:schemeClr val="tx1"/>
              </a:solidFill>
            </a:endParaRPr>
          </a:p>
        </p:txBody>
      </p:sp>
      <p:sp>
        <p:nvSpPr>
          <p:cNvPr id="17" name="Rectangle 16"/>
          <p:cNvSpPr/>
          <p:nvPr/>
        </p:nvSpPr>
        <p:spPr>
          <a:xfrm>
            <a:off x="1222744" y="3083440"/>
            <a:ext cx="744279" cy="372140"/>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ular Callout 19"/>
          <p:cNvSpPr/>
          <p:nvPr/>
        </p:nvSpPr>
        <p:spPr>
          <a:xfrm>
            <a:off x="1031358" y="1488555"/>
            <a:ext cx="2260985" cy="982752"/>
          </a:xfrm>
          <a:prstGeom prst="wedgeRectCallout">
            <a:avLst>
              <a:gd name="adj1" fmla="val -24286"/>
              <a:gd name="adj2" fmla="val 104919"/>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1. For split accounting, select X as the Account Assignment Category</a:t>
            </a:r>
            <a:endParaRPr lang="en-US" sz="1600" dirty="0">
              <a:solidFill>
                <a:schemeClr val="tx1"/>
              </a:solidFill>
            </a:endParaRPr>
          </a:p>
        </p:txBody>
      </p:sp>
      <p:sp>
        <p:nvSpPr>
          <p:cNvPr id="21" name="Rectangle 20"/>
          <p:cNvSpPr/>
          <p:nvPr/>
        </p:nvSpPr>
        <p:spPr>
          <a:xfrm>
            <a:off x="5145772" y="4593266"/>
            <a:ext cx="1871717" cy="914400"/>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6879267" y="6581001"/>
            <a:ext cx="1868781" cy="276999"/>
          </a:xfrm>
          <a:prstGeom prst="rect">
            <a:avLst/>
          </a:prstGeom>
          <a:noFill/>
        </p:spPr>
        <p:txBody>
          <a:bodyPr wrap="none" rtlCol="0">
            <a:spAutoFit/>
          </a:bodyPr>
          <a:lstStyle/>
          <a:p>
            <a:r>
              <a:rPr lang="en-US" sz="1200" i="1" dirty="0" smtClean="0">
                <a:hlinkClick r:id="rId4" action="ppaction://hlinksldjump"/>
              </a:rPr>
              <a:t>Return to Table of Contents</a:t>
            </a:r>
            <a:endParaRPr lang="en-US" sz="1200" i="1" dirty="0"/>
          </a:p>
        </p:txBody>
      </p:sp>
      <p:sp>
        <p:nvSpPr>
          <p:cNvPr id="16" name="Slide Number Placeholder 15"/>
          <p:cNvSpPr>
            <a:spLocks noGrp="1"/>
          </p:cNvSpPr>
          <p:nvPr>
            <p:ph type="sldNum" sz="quarter" idx="12"/>
          </p:nvPr>
        </p:nvSpPr>
        <p:spPr/>
        <p:txBody>
          <a:bodyPr/>
          <a:lstStyle/>
          <a:p>
            <a:fld id="{289C75C3-8C51-4886-8E78-AD7572BAF07D}" type="slidenum">
              <a:rPr lang="en-US" smtClean="0"/>
              <a:pPr/>
              <a:t>67</a:t>
            </a:fld>
            <a:endParaRPr lang="en-US" dirty="0"/>
          </a:p>
        </p:txBody>
      </p:sp>
      <p:sp>
        <p:nvSpPr>
          <p:cNvPr id="14" name="Rectangle 13"/>
          <p:cNvSpPr/>
          <p:nvPr/>
        </p:nvSpPr>
        <p:spPr>
          <a:xfrm>
            <a:off x="360000" y="726356"/>
            <a:ext cx="8069943" cy="646331"/>
          </a:xfrm>
          <a:prstGeom prst="rect">
            <a:avLst/>
          </a:prstGeom>
          <a:solidFill>
            <a:schemeClr val="tx2">
              <a:lumMod val="60000"/>
              <a:lumOff val="40000"/>
            </a:schemeClr>
          </a:solidFill>
          <a:ln>
            <a:solidFill>
              <a:schemeClr val="tx1"/>
            </a:solidFill>
          </a:ln>
          <a:effectLst>
            <a:outerShdw blurRad="63500" sx="102000" sy="102000" algn="ctr"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Account Assignment for any line item can be distributed across multiple cost centers or WBS Elements.</a:t>
            </a:r>
            <a:endParaRPr lang="en-US" b="1" dirty="0">
              <a:effectLst>
                <a:outerShdw blurRad="38100" dist="38100" dir="2700000" algn="tl">
                  <a:srgbClr val="000000">
                    <a:alpha val="43137"/>
                  </a:srgbClr>
                </a:outerShdw>
              </a:effectLst>
            </a:endParaRPr>
          </a:p>
        </p:txBody>
      </p:sp>
      <p:sp>
        <p:nvSpPr>
          <p:cNvPr id="15" name="Footer Placeholder 3"/>
          <p:cNvSpPr>
            <a:spLocks noGrp="1"/>
          </p:cNvSpPr>
          <p:nvPr>
            <p:ph type="ftr" sz="quarter" idx="11"/>
          </p:nvPr>
        </p:nvSpPr>
        <p:spPr>
          <a:xfrm>
            <a:off x="1837880" y="6472462"/>
            <a:ext cx="5468240" cy="365125"/>
          </a:xfrm>
        </p:spPr>
        <p:txBody>
          <a:bodyPr/>
          <a:lstStyle/>
          <a:p>
            <a:r>
              <a:rPr lang="en-US" dirty="0" smtClean="0"/>
              <a:t>SAP Requisition Training </a:t>
            </a: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cstate="print"/>
          <a:srcRect l="3924"/>
          <a:stretch>
            <a:fillRect/>
          </a:stretch>
        </p:blipFill>
        <p:spPr bwMode="auto">
          <a:xfrm>
            <a:off x="1063561" y="2478715"/>
            <a:ext cx="6715447" cy="1943100"/>
          </a:xfrm>
          <a:prstGeom prst="rect">
            <a:avLst/>
          </a:prstGeom>
          <a:noFill/>
          <a:ln w="12700">
            <a:solidFill>
              <a:schemeClr val="accent1"/>
            </a:solidFill>
            <a:miter lim="800000"/>
            <a:headEnd/>
            <a:tailEnd/>
          </a:ln>
          <a:effectLst>
            <a:outerShdw blurRad="63500" sx="102000" sy="102000" algn="ctr" rotWithShape="0">
              <a:prstClr val="black">
                <a:alpha val="40000"/>
              </a:prstClr>
            </a:outerShdw>
          </a:effectLst>
        </p:spPr>
      </p:pic>
      <p:sp>
        <p:nvSpPr>
          <p:cNvPr id="2" name="Title 1"/>
          <p:cNvSpPr>
            <a:spLocks noGrp="1"/>
          </p:cNvSpPr>
          <p:nvPr>
            <p:ph type="title"/>
          </p:nvPr>
        </p:nvSpPr>
        <p:spPr>
          <a:xfrm>
            <a:off x="318976" y="83460"/>
            <a:ext cx="8367823" cy="731520"/>
          </a:xfrm>
        </p:spPr>
        <p:txBody>
          <a:bodyPr/>
          <a:lstStyle/>
          <a:p>
            <a:r>
              <a:rPr lang="en-US" dirty="0" smtClean="0"/>
              <a:t>Split Account Assignment</a:t>
            </a:r>
            <a:endParaRPr lang="en-US" sz="1600" dirty="0"/>
          </a:p>
        </p:txBody>
      </p:sp>
      <p:sp>
        <p:nvSpPr>
          <p:cNvPr id="11" name="Rectangular Callout 10"/>
          <p:cNvSpPr/>
          <p:nvPr/>
        </p:nvSpPr>
        <p:spPr>
          <a:xfrm>
            <a:off x="510363" y="839972"/>
            <a:ext cx="3125971" cy="1382232"/>
          </a:xfrm>
          <a:prstGeom prst="wedgeRectCallout">
            <a:avLst>
              <a:gd name="adj1" fmla="val 33609"/>
              <a:gd name="adj2" fmla="val 141200"/>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3. Enter the percentage (or quantity) allocated for each cost center or WBS element and GL combination. Up to 99 split account assignments can be entered.</a:t>
            </a:r>
            <a:endParaRPr lang="en-US" sz="1600" dirty="0">
              <a:solidFill>
                <a:schemeClr val="tx1"/>
              </a:solidFill>
            </a:endParaRPr>
          </a:p>
        </p:txBody>
      </p:sp>
      <p:sp>
        <p:nvSpPr>
          <p:cNvPr id="17" name="Rectangle 16"/>
          <p:cNvSpPr/>
          <p:nvPr/>
        </p:nvSpPr>
        <p:spPr>
          <a:xfrm>
            <a:off x="1052624" y="3604436"/>
            <a:ext cx="6709144" cy="637955"/>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6879267" y="6581001"/>
            <a:ext cx="1868781" cy="276999"/>
          </a:xfrm>
          <a:prstGeom prst="rect">
            <a:avLst/>
          </a:prstGeom>
          <a:noFill/>
        </p:spPr>
        <p:txBody>
          <a:bodyPr wrap="none" rtlCol="0">
            <a:spAutoFit/>
          </a:bodyPr>
          <a:lstStyle/>
          <a:p>
            <a:r>
              <a:rPr lang="en-US" sz="1200" i="1" dirty="0" smtClean="0">
                <a:hlinkClick r:id="rId3" action="ppaction://hlinksldjump"/>
              </a:rPr>
              <a:t>Return to Table of Contents</a:t>
            </a:r>
            <a:endParaRPr lang="en-US" sz="1200" i="1" dirty="0"/>
          </a:p>
        </p:txBody>
      </p:sp>
      <p:sp>
        <p:nvSpPr>
          <p:cNvPr id="16" name="Slide Number Placeholder 15"/>
          <p:cNvSpPr>
            <a:spLocks noGrp="1"/>
          </p:cNvSpPr>
          <p:nvPr>
            <p:ph type="sldNum" sz="quarter" idx="12"/>
          </p:nvPr>
        </p:nvSpPr>
        <p:spPr/>
        <p:txBody>
          <a:bodyPr/>
          <a:lstStyle/>
          <a:p>
            <a:fld id="{289C75C3-8C51-4886-8E78-AD7572BAF07D}" type="slidenum">
              <a:rPr lang="en-US" smtClean="0"/>
              <a:pPr/>
              <a:t>68</a:t>
            </a:fld>
            <a:endParaRPr lang="en-US" dirty="0"/>
          </a:p>
        </p:txBody>
      </p:sp>
      <p:sp>
        <p:nvSpPr>
          <p:cNvPr id="13" name="Folded Corner 12"/>
          <p:cNvSpPr/>
          <p:nvPr/>
        </p:nvSpPr>
        <p:spPr>
          <a:xfrm>
            <a:off x="2307268" y="4667693"/>
            <a:ext cx="4253022" cy="1488557"/>
          </a:xfrm>
          <a:prstGeom prst="foldedCorner">
            <a:avLst/>
          </a:prstGeom>
          <a:blipFill>
            <a:blip r:embed="rId4" cstate="print"/>
            <a:tile tx="0" ty="0" sx="100000" sy="100000" flip="none" algn="tl"/>
          </a:blip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smtClean="0">
              <a:solidFill>
                <a:schemeClr val="tx1"/>
              </a:solidFill>
            </a:endParaRPr>
          </a:p>
          <a:p>
            <a:pPr algn="ctr"/>
            <a:r>
              <a:rPr lang="en-US" b="1" dirty="0" smtClean="0">
                <a:solidFill>
                  <a:schemeClr val="tx1"/>
                </a:solidFill>
              </a:rPr>
              <a:t>Remember: </a:t>
            </a:r>
            <a:r>
              <a:rPr lang="en-US" dirty="0" smtClean="0">
                <a:solidFill>
                  <a:schemeClr val="tx1"/>
                </a:solidFill>
              </a:rPr>
              <a:t>Account information is assigned on a </a:t>
            </a:r>
            <a:r>
              <a:rPr lang="en-US" b="1" i="1" dirty="0" smtClean="0">
                <a:solidFill>
                  <a:schemeClr val="tx1"/>
                </a:solidFill>
              </a:rPr>
              <a:t>line item level </a:t>
            </a:r>
            <a:r>
              <a:rPr lang="en-US" dirty="0" smtClean="0">
                <a:solidFill>
                  <a:schemeClr val="tx1"/>
                </a:solidFill>
              </a:rPr>
              <a:t>in the Details section. The requisitioner may assign different accounting combinations to each line item being purchased. </a:t>
            </a:r>
          </a:p>
          <a:p>
            <a:pPr algn="ctr"/>
            <a:endParaRPr lang="en-US" dirty="0" smtClean="0">
              <a:solidFill>
                <a:schemeClr val="tx1"/>
              </a:solidFill>
            </a:endParaRPr>
          </a:p>
        </p:txBody>
      </p:sp>
      <p:sp>
        <p:nvSpPr>
          <p:cNvPr id="10" name="Footer Placeholder 3"/>
          <p:cNvSpPr>
            <a:spLocks noGrp="1"/>
          </p:cNvSpPr>
          <p:nvPr>
            <p:ph type="ftr" sz="quarter" idx="11"/>
          </p:nvPr>
        </p:nvSpPr>
        <p:spPr>
          <a:xfrm>
            <a:off x="1837880" y="6472462"/>
            <a:ext cx="5468240" cy="365125"/>
          </a:xfrm>
        </p:spPr>
        <p:txBody>
          <a:bodyPr/>
          <a:lstStyle/>
          <a:p>
            <a:r>
              <a:rPr lang="en-US" dirty="0" smtClean="0"/>
              <a:t>SAP Requisition Training </a:t>
            </a:r>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977" y="83460"/>
            <a:ext cx="8367823" cy="731520"/>
          </a:xfrm>
        </p:spPr>
        <p:txBody>
          <a:bodyPr/>
          <a:lstStyle/>
          <a:p>
            <a:r>
              <a:rPr lang="en-US" dirty="0" smtClean="0"/>
              <a:t>Naming Convention for Attachments</a:t>
            </a:r>
            <a:endParaRPr lang="en-US" sz="1600" dirty="0"/>
          </a:p>
        </p:txBody>
      </p:sp>
      <p:sp>
        <p:nvSpPr>
          <p:cNvPr id="14" name="Rectangle 1"/>
          <p:cNvSpPr>
            <a:spLocks noChangeArrowheads="1"/>
          </p:cNvSpPr>
          <p:nvPr/>
        </p:nvSpPr>
        <p:spPr bwMode="auto">
          <a:xfrm>
            <a:off x="385743" y="643265"/>
            <a:ext cx="8026400" cy="50475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sz="2000" b="0" i="0" u="none" strike="noStrike" cap="none" normalizeH="0" baseline="0" dirty="0" smtClean="0">
                <a:ln>
                  <a:noFill/>
                </a:ln>
                <a:solidFill>
                  <a:schemeClr val="tx1"/>
                </a:solidFill>
                <a:effectLst/>
                <a:ea typeface="Calibri" pitchFamily="34" charset="0"/>
                <a:cs typeface="Arial" pitchFamily="34" charset="0"/>
              </a:rPr>
              <a:t>When creating </a:t>
            </a:r>
            <a:r>
              <a:rPr kumimoji="0" lang="en-US" sz="2000" b="0" i="0" u="none" strike="noStrike" cap="none" normalizeH="0" dirty="0" smtClean="0">
                <a:ln>
                  <a:noFill/>
                </a:ln>
                <a:solidFill>
                  <a:schemeClr val="tx1"/>
                </a:solidFill>
                <a:effectLst/>
                <a:ea typeface="Calibri" pitchFamily="34" charset="0"/>
                <a:cs typeface="Arial" pitchFamily="34" charset="0"/>
              </a:rPr>
              <a:t>attachments, </a:t>
            </a:r>
            <a:r>
              <a:rPr lang="en-US" sz="2000" dirty="0" smtClean="0">
                <a:ea typeface="Calibri" pitchFamily="34" charset="0"/>
                <a:cs typeface="Arial" pitchFamily="34" charset="0"/>
              </a:rPr>
              <a:t>refrain from</a:t>
            </a:r>
            <a:r>
              <a:rPr kumimoji="0" lang="en-US" sz="2000" b="0" i="0" u="none" strike="noStrike" cap="none" normalizeH="0" dirty="0" smtClean="0">
                <a:ln>
                  <a:noFill/>
                </a:ln>
                <a:solidFill>
                  <a:schemeClr val="tx1"/>
                </a:solidFill>
                <a:effectLst/>
                <a:ea typeface="Calibri" pitchFamily="34" charset="0"/>
                <a:cs typeface="Arial" pitchFamily="34" charset="0"/>
              </a:rPr>
              <a:t> inserting special characters, such as @, #, $, *, \, ‘, +, etc. </a:t>
            </a:r>
            <a:r>
              <a:rPr lang="en-US" sz="2000" dirty="0" smtClean="0">
                <a:ea typeface="Calibri" pitchFamily="34" charset="0"/>
                <a:cs typeface="Arial" pitchFamily="34" charset="0"/>
              </a:rPr>
              <a:t>into the filename.</a:t>
            </a:r>
            <a:endParaRPr kumimoji="0" lang="en-US" sz="2000" b="0" i="0" u="none" strike="noStrike" cap="none" normalizeH="0" dirty="0" smtClean="0">
              <a:ln>
                <a:noFill/>
              </a:ln>
              <a:solidFill>
                <a:schemeClr val="tx1"/>
              </a:solidFill>
              <a:effectLst/>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endParaRPr lang="en-US" sz="1200" baseline="0" dirty="0" smtClean="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sz="2000" b="0" i="0" u="none" strike="noStrike" cap="none" normalizeH="0" dirty="0" smtClean="0">
                <a:ln>
                  <a:noFill/>
                </a:ln>
                <a:solidFill>
                  <a:schemeClr val="tx1"/>
                </a:solidFill>
                <a:effectLst/>
                <a:ea typeface="Calibri" pitchFamily="34" charset="0"/>
                <a:cs typeface="Arial" pitchFamily="34" charset="0"/>
              </a:rPr>
              <a:t>Filenames should also not include spaces between words</a:t>
            </a:r>
            <a:r>
              <a:rPr lang="en-US" sz="2000" dirty="0" smtClean="0">
                <a:ea typeface="Calibri" pitchFamily="34" charset="0"/>
                <a:cs typeface="Arial" pitchFamily="34" charset="0"/>
              </a:rPr>
              <a:t> nor underscores.</a:t>
            </a:r>
            <a:r>
              <a:rPr kumimoji="0" lang="en-US" sz="2000" b="0" i="0" u="none" strike="noStrike" cap="none" normalizeH="0" dirty="0" smtClean="0">
                <a:ln>
                  <a:noFill/>
                </a:ln>
                <a:solidFill>
                  <a:schemeClr val="tx1"/>
                </a:solidFill>
                <a:effectLst/>
                <a:ea typeface="Calibri" pitchFamily="34" charset="0"/>
                <a:cs typeface="Arial" pitchFamily="34" charset="0"/>
              </a:rPr>
              <a:t> </a:t>
            </a:r>
            <a:r>
              <a:rPr lang="en-US" sz="2000" dirty="0" smtClean="0">
                <a:ea typeface="Calibri" pitchFamily="34" charset="0"/>
                <a:cs typeface="Arial" pitchFamily="34" charset="0"/>
              </a:rPr>
              <a:t>They should be named with a purely alphanumeric format.</a:t>
            </a:r>
            <a:endParaRPr kumimoji="0" lang="en-US" sz="2000" b="0" i="0" u="none" strike="noStrike" cap="none" normalizeH="0" dirty="0" smtClean="0">
              <a:ln>
                <a:noFill/>
              </a:ln>
              <a:effectLst/>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endParaRPr lang="en-US" sz="1200" dirty="0" smtClean="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lang="en-US" sz="2000" dirty="0" smtClean="0">
                <a:ea typeface="Calibri" pitchFamily="34" charset="0"/>
                <a:cs typeface="Arial" pitchFamily="34" charset="0"/>
              </a:rPr>
              <a:t>Examples of suitable filenames: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dirty="0" smtClean="0">
              <a:ln>
                <a:noFill/>
              </a:ln>
              <a:solidFill>
                <a:schemeClr val="tx1"/>
              </a:solidFill>
              <a:effectLst/>
              <a:ea typeface="Calibri" pitchFamily="34" charset="0"/>
              <a:cs typeface="Arial" pitchFamily="34" charset="0"/>
            </a:endParaRPr>
          </a:p>
          <a:p>
            <a:pPr lvl="1" eaLnBrk="0" fontAlgn="base" hangingPunct="0">
              <a:spcBef>
                <a:spcPct val="0"/>
              </a:spcBef>
              <a:spcAft>
                <a:spcPct val="0"/>
              </a:spcAft>
              <a:buFont typeface="Arial" pitchFamily="34" charset="0"/>
              <a:buChar char="•"/>
            </a:pPr>
            <a:r>
              <a:rPr lang="en-US" sz="2000" dirty="0" smtClean="0">
                <a:ea typeface="Calibri" pitchFamily="34" charset="0"/>
                <a:cs typeface="Arial" pitchFamily="34" charset="0"/>
              </a:rPr>
              <a:t>Medtechquote1001.pdf</a:t>
            </a:r>
          </a:p>
          <a:p>
            <a:pPr lvl="1" eaLnBrk="0" fontAlgn="base" hangingPunct="0">
              <a:spcBef>
                <a:spcPct val="0"/>
              </a:spcBef>
              <a:spcAft>
                <a:spcPct val="0"/>
              </a:spcAft>
              <a:buFont typeface="Arial" pitchFamily="34" charset="0"/>
              <a:buChar char="•"/>
            </a:pPr>
            <a:r>
              <a:rPr kumimoji="0" lang="en-US" sz="2000" b="0" i="0" u="none" strike="noStrike" cap="none" normalizeH="0" dirty="0" smtClean="0">
                <a:ln>
                  <a:noFill/>
                </a:ln>
                <a:solidFill>
                  <a:schemeClr val="tx1"/>
                </a:solidFill>
                <a:effectLst/>
                <a:ea typeface="Calibri" pitchFamily="34" charset="0"/>
                <a:cs typeface="Arial" pitchFamily="34" charset="0"/>
              </a:rPr>
              <a:t>Furniturelayout</a:t>
            </a:r>
            <a:r>
              <a:rPr lang="en-US" sz="2000" dirty="0" smtClean="0">
                <a:ea typeface="Calibri" pitchFamily="34" charset="0"/>
                <a:cs typeface="Arial" pitchFamily="34" charset="0"/>
              </a:rPr>
              <a:t>.doc</a:t>
            </a:r>
            <a:endParaRPr kumimoji="0" lang="en-US" sz="2000" b="0" i="0" u="none" strike="noStrike" cap="none" normalizeH="0" dirty="0" smtClean="0">
              <a:ln>
                <a:noFill/>
              </a:ln>
              <a:solidFill>
                <a:schemeClr val="tx1"/>
              </a:solidFill>
              <a:effectLst/>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200" dirty="0" smtClean="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lang="en-US" sz="2000" dirty="0" smtClean="0">
                <a:ea typeface="Calibri" pitchFamily="34" charset="0"/>
                <a:cs typeface="Arial" pitchFamily="34" charset="0"/>
              </a:rPr>
              <a:t>Examples of unsuitable filenames:</a:t>
            </a:r>
          </a:p>
          <a:p>
            <a:pPr marL="0" marR="0" lvl="0" indent="0" algn="l" defTabSz="914400" rtl="0" eaLnBrk="0" fontAlgn="base" latinLnBrk="0" hangingPunct="0">
              <a:lnSpc>
                <a:spcPct val="100000"/>
              </a:lnSpc>
              <a:spcBef>
                <a:spcPct val="0"/>
              </a:spcBef>
              <a:spcAft>
                <a:spcPct val="0"/>
              </a:spcAft>
              <a:buClrTx/>
              <a:buSzTx/>
              <a:buFontTx/>
              <a:buNone/>
              <a:tabLst/>
            </a:pPr>
            <a:endParaRPr lang="en-US" sz="1200" dirty="0" smtClean="0">
              <a:ea typeface="Calibri" pitchFamily="34" charset="0"/>
              <a:cs typeface="Arial" pitchFamily="34" charset="0"/>
            </a:endParaRPr>
          </a:p>
          <a:p>
            <a:pPr lvl="1" eaLnBrk="0" fontAlgn="base" hangingPunct="0">
              <a:spcBef>
                <a:spcPct val="0"/>
              </a:spcBef>
              <a:spcAft>
                <a:spcPct val="0"/>
              </a:spcAft>
              <a:buFont typeface="Arial" pitchFamily="34" charset="0"/>
              <a:buChar char="•"/>
            </a:pPr>
            <a:r>
              <a:rPr lang="en-US" sz="2000" dirty="0" smtClean="0">
                <a:ea typeface="Calibri" pitchFamily="34" charset="0"/>
                <a:cs typeface="Arial" pitchFamily="34" charset="0"/>
              </a:rPr>
              <a:t>API Printing Quote.pdf (filename includes spaces)</a:t>
            </a:r>
            <a:endParaRPr kumimoji="0" lang="en-US" sz="2000" b="0" i="0" u="none" strike="noStrike" cap="none" normalizeH="0" dirty="0" smtClean="0">
              <a:ln>
                <a:noFill/>
              </a:ln>
              <a:solidFill>
                <a:schemeClr val="tx1"/>
              </a:solidFill>
              <a:effectLst/>
              <a:ea typeface="Calibri" pitchFamily="34" charset="0"/>
              <a:cs typeface="Arial" pitchFamily="34" charset="0"/>
            </a:endParaRPr>
          </a:p>
          <a:p>
            <a:pPr lvl="1" eaLnBrk="0" fontAlgn="base" hangingPunct="0">
              <a:spcBef>
                <a:spcPct val="0"/>
              </a:spcBef>
              <a:spcAft>
                <a:spcPct val="0"/>
              </a:spcAft>
              <a:buFont typeface="Arial" pitchFamily="34" charset="0"/>
              <a:buChar char="•"/>
            </a:pPr>
            <a:r>
              <a:rPr kumimoji="0" lang="en-US" sz="2000" b="0" i="0" u="none" strike="noStrike" cap="none" normalizeH="0" baseline="0" dirty="0" smtClean="0">
                <a:ln>
                  <a:noFill/>
                </a:ln>
                <a:solidFill>
                  <a:schemeClr val="tx1"/>
                </a:solidFill>
                <a:effectLst/>
                <a:ea typeface="Calibri" pitchFamily="34" charset="0"/>
                <a:cs typeface="Arial" pitchFamily="34" charset="0"/>
              </a:rPr>
              <a:t>Fisher+incubator</a:t>
            </a:r>
            <a:r>
              <a:rPr kumimoji="0" lang="en-US" sz="2000" b="0" i="0" u="none" strike="noStrike" cap="none" normalizeH="0" dirty="0" smtClean="0">
                <a:ln>
                  <a:noFill/>
                </a:ln>
                <a:solidFill>
                  <a:schemeClr val="tx1"/>
                </a:solidFill>
                <a:effectLst/>
                <a:ea typeface="Calibri" pitchFamily="34" charset="0"/>
                <a:cs typeface="Arial" pitchFamily="34" charset="0"/>
              </a:rPr>
              <a:t> $1000.doc (filename includes special characters)</a:t>
            </a:r>
          </a:p>
          <a:p>
            <a:pPr eaLnBrk="0" fontAlgn="base" hangingPunct="0">
              <a:spcBef>
                <a:spcPct val="0"/>
              </a:spcBef>
              <a:spcAft>
                <a:spcPct val="0"/>
              </a:spcAft>
            </a:pPr>
            <a:endParaRPr lang="en-US" sz="1200" baseline="0" dirty="0" smtClean="0">
              <a:ea typeface="Calibri" pitchFamily="34" charset="0"/>
              <a:cs typeface="Arial" pitchFamily="34" charset="0"/>
            </a:endParaRPr>
          </a:p>
          <a:p>
            <a:pPr eaLnBrk="0" fontAlgn="base" hangingPunct="0">
              <a:spcBef>
                <a:spcPct val="0"/>
              </a:spcBef>
              <a:spcAft>
                <a:spcPct val="0"/>
              </a:spcAft>
            </a:pPr>
            <a:r>
              <a:rPr lang="en-US" sz="2000" dirty="0" smtClean="0">
                <a:ea typeface="Calibri" pitchFamily="34" charset="0"/>
                <a:cs typeface="Arial" pitchFamily="34" charset="0"/>
              </a:rPr>
              <a:t>Only the following file formats are acceptable as requisition attachments: </a:t>
            </a:r>
          </a:p>
          <a:p>
            <a:pPr eaLnBrk="0" fontAlgn="base" hangingPunct="0">
              <a:spcBef>
                <a:spcPct val="0"/>
              </a:spcBef>
              <a:spcAft>
                <a:spcPct val="0"/>
              </a:spcAft>
            </a:pPr>
            <a:endParaRPr lang="en-US" sz="1200" dirty="0" smtClean="0">
              <a:cs typeface="Arial" pitchFamily="34" charset="0"/>
            </a:endParaRPr>
          </a:p>
          <a:p>
            <a:pPr lvl="1" eaLnBrk="0" fontAlgn="base" hangingPunct="0">
              <a:spcBef>
                <a:spcPct val="0"/>
              </a:spcBef>
              <a:spcAft>
                <a:spcPct val="0"/>
              </a:spcAft>
              <a:buFont typeface="Arial" pitchFamily="34" charset="0"/>
              <a:buChar char="•"/>
            </a:pPr>
            <a:r>
              <a:rPr lang="en-US" sz="2000" dirty="0" smtClean="0"/>
              <a:t>PDF, XLS, XLSX, DOC, DOCX, TXT, TIF, BMP, GIF, HTML</a:t>
            </a:r>
            <a:endParaRPr lang="en-US" sz="2000" dirty="0" smtClean="0">
              <a:cs typeface="Arial" pitchFamily="34" charset="0"/>
            </a:endParaRPr>
          </a:p>
        </p:txBody>
      </p:sp>
      <p:sp>
        <p:nvSpPr>
          <p:cNvPr id="5" name="TextBox 4"/>
          <p:cNvSpPr txBox="1"/>
          <p:nvPr/>
        </p:nvSpPr>
        <p:spPr>
          <a:xfrm>
            <a:off x="6879267" y="6581001"/>
            <a:ext cx="1868781" cy="276999"/>
          </a:xfrm>
          <a:prstGeom prst="rect">
            <a:avLst/>
          </a:prstGeom>
          <a:noFill/>
        </p:spPr>
        <p:txBody>
          <a:bodyPr wrap="none" rtlCol="0">
            <a:spAutoFit/>
          </a:bodyPr>
          <a:lstStyle/>
          <a:p>
            <a:r>
              <a:rPr lang="en-US" sz="1200" i="1" dirty="0" smtClean="0">
                <a:hlinkClick r:id="rId2" action="ppaction://hlinksldjump"/>
              </a:rPr>
              <a:t>Return to Table of Contents</a:t>
            </a:r>
            <a:endParaRPr lang="en-US" sz="1200" i="1" dirty="0"/>
          </a:p>
        </p:txBody>
      </p:sp>
      <p:sp>
        <p:nvSpPr>
          <p:cNvPr id="7" name="Slide Number Placeholder 6"/>
          <p:cNvSpPr>
            <a:spLocks noGrp="1"/>
          </p:cNvSpPr>
          <p:nvPr>
            <p:ph type="sldNum" sz="quarter" idx="12"/>
          </p:nvPr>
        </p:nvSpPr>
        <p:spPr/>
        <p:txBody>
          <a:bodyPr/>
          <a:lstStyle/>
          <a:p>
            <a:fld id="{289C75C3-8C51-4886-8E78-AD7572BAF07D}" type="slidenum">
              <a:rPr lang="en-US" smtClean="0"/>
              <a:pPr/>
              <a:t>69</a:t>
            </a:fld>
            <a:endParaRPr lang="en-US" dirty="0"/>
          </a:p>
        </p:txBody>
      </p:sp>
      <p:sp>
        <p:nvSpPr>
          <p:cNvPr id="8" name="Footer Placeholder 3"/>
          <p:cNvSpPr>
            <a:spLocks noGrp="1"/>
          </p:cNvSpPr>
          <p:nvPr>
            <p:ph type="ftr" sz="quarter" idx="11"/>
          </p:nvPr>
        </p:nvSpPr>
        <p:spPr>
          <a:xfrm>
            <a:off x="1837880" y="6472462"/>
            <a:ext cx="5468240" cy="365125"/>
          </a:xfrm>
        </p:spPr>
        <p:txBody>
          <a:bodyPr/>
          <a:lstStyle/>
          <a:p>
            <a:r>
              <a:rPr lang="en-US" dirty="0" smtClean="0"/>
              <a:t>SAP Requisition Training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265815" y="87085"/>
            <a:ext cx="8420986" cy="731520"/>
          </a:xfrm>
        </p:spPr>
        <p:txBody>
          <a:bodyPr>
            <a:normAutofit/>
          </a:bodyPr>
          <a:lstStyle/>
          <a:p>
            <a:pPr eaLnBrk="1" hangingPunct="1">
              <a:defRPr/>
            </a:pPr>
            <a:r>
              <a:rPr lang="en-US" sz="2500" dirty="0" smtClean="0"/>
              <a:t>How Do I Know SAP Requisition is the </a:t>
            </a:r>
            <a:r>
              <a:rPr lang="en-US" sz="2500" dirty="0"/>
              <a:t>R</a:t>
            </a:r>
            <a:r>
              <a:rPr lang="en-US" sz="2500" dirty="0" smtClean="0"/>
              <a:t>ight Method?</a:t>
            </a:r>
          </a:p>
        </p:txBody>
      </p:sp>
      <p:sp>
        <p:nvSpPr>
          <p:cNvPr id="8" name="TextBox 7"/>
          <p:cNvSpPr txBox="1"/>
          <p:nvPr/>
        </p:nvSpPr>
        <p:spPr>
          <a:xfrm>
            <a:off x="333745" y="667059"/>
            <a:ext cx="8480645" cy="1200329"/>
          </a:xfrm>
          <a:prstGeom prst="rect">
            <a:avLst/>
          </a:prstGeom>
          <a:noFill/>
        </p:spPr>
        <p:txBody>
          <a:bodyPr wrap="square" rtlCol="0">
            <a:spAutoFit/>
          </a:bodyPr>
          <a:lstStyle/>
          <a:p>
            <a:r>
              <a:rPr lang="en-US" sz="2000" dirty="0" smtClean="0"/>
              <a:t>The Purchasing / AP Quick Reference dictates the correct method by commodity type and can be found on the Purchasing website at: </a:t>
            </a:r>
          </a:p>
          <a:p>
            <a:endParaRPr lang="en-US" sz="1200" dirty="0" smtClean="0"/>
          </a:p>
          <a:p>
            <a:pPr algn="ctr"/>
            <a:r>
              <a:rPr lang="en-US" sz="2000" dirty="0" smtClean="0">
                <a:hlinkClick r:id="rId4"/>
              </a:rPr>
              <a:t>http://www.uky.edu/Purchasing/docs/quickrefguide.pdf</a:t>
            </a:r>
            <a:r>
              <a:rPr lang="en-US" sz="2000" dirty="0" smtClean="0"/>
              <a:t> </a:t>
            </a:r>
          </a:p>
        </p:txBody>
      </p:sp>
      <p:sp>
        <p:nvSpPr>
          <p:cNvPr id="10" name="TextBox 9"/>
          <p:cNvSpPr txBox="1"/>
          <p:nvPr/>
        </p:nvSpPr>
        <p:spPr>
          <a:xfrm>
            <a:off x="6879267" y="6581001"/>
            <a:ext cx="1868781" cy="276999"/>
          </a:xfrm>
          <a:prstGeom prst="rect">
            <a:avLst/>
          </a:prstGeom>
          <a:noFill/>
        </p:spPr>
        <p:txBody>
          <a:bodyPr wrap="none" rtlCol="0">
            <a:spAutoFit/>
          </a:bodyPr>
          <a:lstStyle/>
          <a:p>
            <a:r>
              <a:rPr lang="en-US" sz="1200" i="1" dirty="0" smtClean="0">
                <a:hlinkClick r:id="rId5" action="ppaction://hlinksldjump"/>
              </a:rPr>
              <a:t>Return to Table of Contents</a:t>
            </a:r>
            <a:endParaRPr lang="en-US" sz="1200" i="1" dirty="0"/>
          </a:p>
        </p:txBody>
      </p:sp>
      <p:sp>
        <p:nvSpPr>
          <p:cNvPr id="7" name="Slide Number Placeholder 6"/>
          <p:cNvSpPr>
            <a:spLocks noGrp="1"/>
          </p:cNvSpPr>
          <p:nvPr>
            <p:ph type="sldNum" sz="quarter" idx="11"/>
          </p:nvPr>
        </p:nvSpPr>
        <p:spPr/>
        <p:txBody>
          <a:bodyPr/>
          <a:lstStyle/>
          <a:p>
            <a:pPr>
              <a:defRPr/>
            </a:pPr>
            <a:fld id="{468EC4A6-E647-4353-9968-083367511F4C}" type="slidenum">
              <a:rPr lang="en-US" sz="1400" smtClean="0"/>
              <a:pPr>
                <a:defRPr/>
              </a:pPr>
              <a:t>7</a:t>
            </a:fld>
            <a:endParaRPr lang="en-US" sz="1400" dirty="0"/>
          </a:p>
        </p:txBody>
      </p:sp>
      <p:pic>
        <p:nvPicPr>
          <p:cNvPr id="1027" name="Picture 3"/>
          <p:cNvPicPr>
            <a:picLocks noChangeAspect="1" noChangeArrowheads="1"/>
          </p:cNvPicPr>
          <p:nvPr/>
        </p:nvPicPr>
        <p:blipFill>
          <a:blip r:embed="rId6" cstate="print"/>
          <a:srcRect/>
          <a:stretch>
            <a:fillRect/>
          </a:stretch>
        </p:blipFill>
        <p:spPr bwMode="auto">
          <a:xfrm>
            <a:off x="1750939" y="2062384"/>
            <a:ext cx="5153025" cy="4200525"/>
          </a:xfrm>
          <a:prstGeom prst="rect">
            <a:avLst/>
          </a:prstGeom>
          <a:noFill/>
          <a:ln w="12700">
            <a:solidFill>
              <a:schemeClr val="accent1"/>
            </a:solidFill>
            <a:miter lim="800000"/>
            <a:headEnd/>
            <a:tailEnd/>
          </a:ln>
          <a:effectLst>
            <a:outerShdw blurRad="63500" sx="102000" sy="102000" algn="ctr" rotWithShape="0">
              <a:prstClr val="black">
                <a:alpha val="40000"/>
              </a:prstClr>
            </a:outerShdw>
          </a:effectLst>
        </p:spPr>
      </p:pic>
      <p:sp>
        <p:nvSpPr>
          <p:cNvPr id="11" name="Footer Placeholder 3"/>
          <p:cNvSpPr>
            <a:spLocks noGrp="1"/>
          </p:cNvSpPr>
          <p:nvPr>
            <p:ph type="ftr" sz="quarter" idx="11"/>
          </p:nvPr>
        </p:nvSpPr>
        <p:spPr>
          <a:xfrm>
            <a:off x="1837880" y="6472462"/>
            <a:ext cx="5468240" cy="365125"/>
          </a:xfrm>
        </p:spPr>
        <p:txBody>
          <a:bodyPr/>
          <a:lstStyle/>
          <a:p>
            <a:pPr algn="ctr"/>
            <a:r>
              <a:rPr lang="en-US" sz="1000" b="1" dirty="0" smtClean="0"/>
              <a:t>SAP Requisition Training </a:t>
            </a:r>
            <a:endParaRPr lang="en-US" sz="1000" b="1" dirty="0"/>
          </a:p>
        </p:txBody>
      </p:sp>
    </p:spTree>
    <p:custDataLst>
      <p:tags r:id="rId1"/>
    </p:custData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977" y="83460"/>
            <a:ext cx="8367823" cy="731520"/>
          </a:xfrm>
        </p:spPr>
        <p:txBody>
          <a:bodyPr/>
          <a:lstStyle/>
          <a:p>
            <a:r>
              <a:rPr lang="en-US" dirty="0" smtClean="0"/>
              <a:t>Numbering Conventions for Purchase Orders</a:t>
            </a:r>
            <a:endParaRPr lang="en-US" sz="1600" dirty="0"/>
          </a:p>
        </p:txBody>
      </p:sp>
      <p:sp>
        <p:nvSpPr>
          <p:cNvPr id="14" name="Rectangle 1"/>
          <p:cNvSpPr>
            <a:spLocks noChangeArrowheads="1"/>
          </p:cNvSpPr>
          <p:nvPr/>
        </p:nvSpPr>
        <p:spPr bwMode="auto">
          <a:xfrm>
            <a:off x="396376" y="629303"/>
            <a:ext cx="8026400" cy="29113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sz="2000" b="0" i="0" u="none" strike="noStrike" cap="none" normalizeH="0" baseline="0" dirty="0" smtClean="0">
                <a:ln>
                  <a:noFill/>
                </a:ln>
                <a:solidFill>
                  <a:schemeClr val="tx1"/>
                </a:solidFill>
                <a:effectLst/>
                <a:ea typeface="Calibri" pitchFamily="34" charset="0"/>
                <a:cs typeface="Arial" pitchFamily="34" charset="0"/>
              </a:rPr>
              <a:t>Purchase</a:t>
            </a:r>
            <a:r>
              <a:rPr kumimoji="0" lang="en-US" sz="2000" b="0" i="0" u="none" strike="noStrike" cap="none" normalizeH="0" dirty="0" smtClean="0">
                <a:ln>
                  <a:noFill/>
                </a:ln>
                <a:solidFill>
                  <a:schemeClr val="tx1"/>
                </a:solidFill>
                <a:effectLst/>
                <a:ea typeface="Calibri" pitchFamily="34" charset="0"/>
                <a:cs typeface="Arial" pitchFamily="34" charset="0"/>
              </a:rPr>
              <a:t> orders follow numbering conventions depending on the campus sector in which the requisition originates.</a:t>
            </a:r>
          </a:p>
          <a:p>
            <a:pPr marL="0" marR="0" lvl="0" indent="0" algn="l" defTabSz="914400" rtl="0" eaLnBrk="0" fontAlgn="base" latinLnBrk="0" hangingPunct="0">
              <a:lnSpc>
                <a:spcPct val="100000"/>
              </a:lnSpc>
              <a:spcBef>
                <a:spcPct val="0"/>
              </a:spcBef>
              <a:spcAft>
                <a:spcPct val="0"/>
              </a:spcAft>
              <a:buClrTx/>
              <a:buSzTx/>
              <a:tabLst/>
            </a:pPr>
            <a:endParaRPr lang="en-US" sz="1200" dirty="0" smtClean="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lang="en-US" sz="2000" b="1" u="sng" dirty="0" smtClean="0">
                <a:cs typeface="Arial" pitchFamily="34" charset="0"/>
              </a:rPr>
              <a:t>PO Number Format</a:t>
            </a:r>
            <a:r>
              <a:rPr lang="en-US" sz="2000" dirty="0" smtClean="0">
                <a:cs typeface="Arial" pitchFamily="34" charset="0"/>
              </a:rPr>
              <a:t>		</a:t>
            </a:r>
            <a:r>
              <a:rPr lang="en-US" sz="2000" b="1" u="sng" dirty="0" smtClean="0">
                <a:cs typeface="Arial" pitchFamily="34" charset="0"/>
              </a:rPr>
              <a:t>Area</a:t>
            </a:r>
          </a:p>
          <a:p>
            <a:pPr marL="0" marR="0" lvl="0" indent="0" algn="l" defTabSz="914400" rtl="0" eaLnBrk="0" fontAlgn="base" latinLnBrk="0" hangingPunct="0">
              <a:lnSpc>
                <a:spcPct val="100000"/>
              </a:lnSpc>
              <a:spcBef>
                <a:spcPct val="0"/>
              </a:spcBef>
              <a:spcAft>
                <a:spcPct val="0"/>
              </a:spcAft>
              <a:buClrTx/>
              <a:buSzTx/>
              <a:tabLst/>
            </a:pPr>
            <a:endParaRPr lang="en-US" sz="1200" dirty="0" smtClean="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lang="en-US" sz="2000" dirty="0" smtClean="0">
                <a:cs typeface="Arial" pitchFamily="34" charset="0"/>
              </a:rPr>
              <a:t>43XXXXXXXX		Facilities using Plant Maintenance (PM) system</a:t>
            </a:r>
          </a:p>
          <a:p>
            <a:pPr marL="0" marR="0" lvl="0" indent="0" algn="l" defTabSz="914400" rtl="0" eaLnBrk="0" fontAlgn="base" latinLnBrk="0" hangingPunct="0">
              <a:lnSpc>
                <a:spcPct val="100000"/>
              </a:lnSpc>
              <a:spcBef>
                <a:spcPct val="0"/>
              </a:spcBef>
              <a:spcAft>
                <a:spcPct val="0"/>
              </a:spcAft>
              <a:buClrTx/>
              <a:buSzTx/>
              <a:tabLst/>
            </a:pPr>
            <a:endParaRPr lang="en-US" sz="2000" dirty="0" smtClean="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lang="en-US" sz="2000" dirty="0" smtClean="0">
                <a:cs typeface="Arial" pitchFamily="34" charset="0"/>
              </a:rPr>
              <a:t>45XXXXXXXX		</a:t>
            </a:r>
            <a:r>
              <a:rPr lang="en-US" sz="2000" dirty="0" smtClean="0">
                <a:cs typeface="Arial" pitchFamily="34" charset="0"/>
              </a:rPr>
              <a:t>Hospital </a:t>
            </a:r>
            <a:r>
              <a:rPr lang="en-US" sz="2000" dirty="0" smtClean="0">
                <a:cs typeface="Arial" pitchFamily="34" charset="0"/>
              </a:rPr>
              <a:t>NB Requisitions</a:t>
            </a:r>
          </a:p>
          <a:p>
            <a:pPr marL="0" marR="0" lvl="0" indent="0" algn="l" defTabSz="914400" rtl="0" eaLnBrk="0" fontAlgn="base" latinLnBrk="0" hangingPunct="0">
              <a:lnSpc>
                <a:spcPct val="100000"/>
              </a:lnSpc>
              <a:spcBef>
                <a:spcPct val="0"/>
              </a:spcBef>
              <a:spcAft>
                <a:spcPct val="0"/>
              </a:spcAft>
              <a:buClrTx/>
              <a:buSzTx/>
              <a:tabLst/>
            </a:pPr>
            <a:endParaRPr lang="en-US" sz="2000" dirty="0" smtClean="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lang="en-US" sz="2000" dirty="0" smtClean="0">
                <a:cs typeface="Arial" pitchFamily="34" charset="0"/>
              </a:rPr>
              <a:t>47XXXXXXXX		Hospital ZB Requisitions</a:t>
            </a:r>
            <a:endParaRPr lang="en-US" dirty="0" smtClean="0">
              <a:cs typeface="Arial" pitchFamily="34" charset="0"/>
            </a:endParaRPr>
          </a:p>
        </p:txBody>
      </p:sp>
      <p:sp>
        <p:nvSpPr>
          <p:cNvPr id="5" name="TextBox 4"/>
          <p:cNvSpPr txBox="1"/>
          <p:nvPr/>
        </p:nvSpPr>
        <p:spPr>
          <a:xfrm>
            <a:off x="6879267" y="6581001"/>
            <a:ext cx="1868781" cy="276999"/>
          </a:xfrm>
          <a:prstGeom prst="rect">
            <a:avLst/>
          </a:prstGeom>
          <a:noFill/>
        </p:spPr>
        <p:txBody>
          <a:bodyPr wrap="none" rtlCol="0">
            <a:spAutoFit/>
          </a:bodyPr>
          <a:lstStyle/>
          <a:p>
            <a:r>
              <a:rPr lang="en-US" sz="1200" i="1" dirty="0" smtClean="0">
                <a:hlinkClick r:id="rId2" action="ppaction://hlinksldjump"/>
              </a:rPr>
              <a:t>Return to Table of Contents</a:t>
            </a:r>
            <a:endParaRPr lang="en-US" sz="1200" i="1" dirty="0"/>
          </a:p>
        </p:txBody>
      </p:sp>
      <p:sp>
        <p:nvSpPr>
          <p:cNvPr id="7" name="Slide Number Placeholder 6"/>
          <p:cNvSpPr>
            <a:spLocks noGrp="1"/>
          </p:cNvSpPr>
          <p:nvPr>
            <p:ph type="sldNum" sz="quarter" idx="12"/>
          </p:nvPr>
        </p:nvSpPr>
        <p:spPr/>
        <p:txBody>
          <a:bodyPr/>
          <a:lstStyle/>
          <a:p>
            <a:fld id="{289C75C3-8C51-4886-8E78-AD7572BAF07D}" type="slidenum">
              <a:rPr lang="en-US" smtClean="0"/>
              <a:pPr/>
              <a:t>70</a:t>
            </a:fld>
            <a:endParaRPr lang="en-US" dirty="0"/>
          </a:p>
        </p:txBody>
      </p:sp>
      <p:sp>
        <p:nvSpPr>
          <p:cNvPr id="8" name="Footer Placeholder 3"/>
          <p:cNvSpPr>
            <a:spLocks noGrp="1"/>
          </p:cNvSpPr>
          <p:nvPr>
            <p:ph type="ftr" sz="quarter" idx="11"/>
          </p:nvPr>
        </p:nvSpPr>
        <p:spPr>
          <a:xfrm>
            <a:off x="1837880" y="6472462"/>
            <a:ext cx="5468240" cy="365125"/>
          </a:xfrm>
        </p:spPr>
        <p:txBody>
          <a:bodyPr/>
          <a:lstStyle/>
          <a:p>
            <a:r>
              <a:rPr lang="en-US" dirty="0" smtClean="0"/>
              <a:t>SAP Requisition Training </a:t>
            </a:r>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4" cstate="print"/>
          <a:srcRect/>
          <a:stretch>
            <a:fillRect/>
          </a:stretch>
        </p:blipFill>
        <p:spPr bwMode="auto">
          <a:xfrm>
            <a:off x="1002009" y="2733452"/>
            <a:ext cx="6351587" cy="2667000"/>
          </a:xfrm>
          <a:prstGeom prst="rect">
            <a:avLst/>
          </a:prstGeom>
          <a:noFill/>
          <a:ln w="12700">
            <a:solidFill>
              <a:schemeClr val="accent1"/>
            </a:solidFill>
            <a:miter lim="800000"/>
            <a:headEnd/>
            <a:tailEnd/>
          </a:ln>
          <a:effectLst>
            <a:outerShdw blurRad="63500" sx="102000" sy="102000" algn="ctr" rotWithShape="0">
              <a:prstClr val="black">
                <a:alpha val="40000"/>
              </a:prstClr>
            </a:outerShdw>
          </a:effectLst>
        </p:spPr>
      </p:pic>
      <p:sp>
        <p:nvSpPr>
          <p:cNvPr id="183298" name="Rectangle 2"/>
          <p:cNvSpPr>
            <a:spLocks noGrp="1" noChangeArrowheads="1"/>
          </p:cNvSpPr>
          <p:nvPr>
            <p:ph type="title"/>
          </p:nvPr>
        </p:nvSpPr>
        <p:spPr>
          <a:xfrm>
            <a:off x="318977" y="87085"/>
            <a:ext cx="8367823" cy="731520"/>
          </a:xfrm>
        </p:spPr>
        <p:txBody>
          <a:bodyPr/>
          <a:lstStyle/>
          <a:p>
            <a:pPr eaLnBrk="1" hangingPunct="1">
              <a:defRPr/>
            </a:pPr>
            <a:r>
              <a:rPr lang="en-US" dirty="0" smtClean="0"/>
              <a:t>Status Tab and Related Documents</a:t>
            </a:r>
          </a:p>
        </p:txBody>
      </p:sp>
      <p:sp>
        <p:nvSpPr>
          <p:cNvPr id="12" name="Rectangle 11"/>
          <p:cNvSpPr/>
          <p:nvPr/>
        </p:nvSpPr>
        <p:spPr>
          <a:xfrm>
            <a:off x="6507124" y="3040912"/>
            <a:ext cx="808075" cy="263503"/>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flipV="1">
            <a:off x="1158950" y="4093535"/>
            <a:ext cx="4114800" cy="1244008"/>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ular Callout 8"/>
          <p:cNvSpPr/>
          <p:nvPr/>
        </p:nvSpPr>
        <p:spPr>
          <a:xfrm>
            <a:off x="3232298" y="1488559"/>
            <a:ext cx="1967024" cy="1116418"/>
          </a:xfrm>
          <a:prstGeom prst="wedgeRectCallout">
            <a:avLst>
              <a:gd name="adj1" fmla="val 112426"/>
              <a:gd name="adj2" fmla="val 87333"/>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mj-lt"/>
                <a:cs typeface="Arial" pitchFamily="34" charset="0"/>
              </a:rPr>
              <a:t>Click Status tab in bottom Details Section of the requisition</a:t>
            </a:r>
            <a:endParaRPr lang="en-US" sz="1600" dirty="0">
              <a:solidFill>
                <a:schemeClr val="tx1"/>
              </a:solidFill>
            </a:endParaRPr>
          </a:p>
        </p:txBody>
      </p:sp>
      <p:sp>
        <p:nvSpPr>
          <p:cNvPr id="11" name="Rectangular Callout 10"/>
          <p:cNvSpPr/>
          <p:nvPr/>
        </p:nvSpPr>
        <p:spPr>
          <a:xfrm>
            <a:off x="5596271" y="5085908"/>
            <a:ext cx="2537636" cy="1346790"/>
          </a:xfrm>
          <a:prstGeom prst="wedgeRectCallout">
            <a:avLst>
              <a:gd name="adj1" fmla="val -60881"/>
              <a:gd name="adj2" fmla="val -95697"/>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mj-lt"/>
                <a:cs typeface="Arial" pitchFamily="34" charset="0"/>
              </a:rPr>
              <a:t>Related documents are listed with drill-down capability. Double-click on documents if needed to access them. </a:t>
            </a:r>
            <a:endParaRPr lang="en-US" sz="1600" dirty="0">
              <a:solidFill>
                <a:schemeClr val="tx1"/>
              </a:solidFill>
            </a:endParaRPr>
          </a:p>
        </p:txBody>
      </p:sp>
      <p:sp>
        <p:nvSpPr>
          <p:cNvPr id="10" name="TextBox 9"/>
          <p:cNvSpPr txBox="1"/>
          <p:nvPr/>
        </p:nvSpPr>
        <p:spPr>
          <a:xfrm>
            <a:off x="6879267" y="6581001"/>
            <a:ext cx="1868781" cy="276999"/>
          </a:xfrm>
          <a:prstGeom prst="rect">
            <a:avLst/>
          </a:prstGeom>
          <a:noFill/>
        </p:spPr>
        <p:txBody>
          <a:bodyPr wrap="none" rtlCol="0">
            <a:spAutoFit/>
          </a:bodyPr>
          <a:lstStyle/>
          <a:p>
            <a:r>
              <a:rPr lang="en-US" sz="1200" i="1" dirty="0" smtClean="0">
                <a:hlinkClick r:id="rId5" action="ppaction://hlinksldjump"/>
              </a:rPr>
              <a:t>Return to Table of Contents</a:t>
            </a:r>
            <a:endParaRPr lang="en-US" sz="1200" i="1" dirty="0"/>
          </a:p>
        </p:txBody>
      </p:sp>
      <p:sp>
        <p:nvSpPr>
          <p:cNvPr id="14" name="Slide Number Placeholder 13"/>
          <p:cNvSpPr>
            <a:spLocks noGrp="1"/>
          </p:cNvSpPr>
          <p:nvPr>
            <p:ph type="sldNum" sz="quarter" idx="11"/>
          </p:nvPr>
        </p:nvSpPr>
        <p:spPr/>
        <p:txBody>
          <a:bodyPr/>
          <a:lstStyle/>
          <a:p>
            <a:pPr>
              <a:defRPr/>
            </a:pPr>
            <a:fld id="{468EC4A6-E647-4353-9968-083367511F4C}" type="slidenum">
              <a:rPr lang="en-US" sz="1400" smtClean="0"/>
              <a:pPr>
                <a:defRPr/>
              </a:pPr>
              <a:t>71</a:t>
            </a:fld>
            <a:endParaRPr lang="en-US" sz="1400" dirty="0"/>
          </a:p>
        </p:txBody>
      </p:sp>
      <p:sp>
        <p:nvSpPr>
          <p:cNvPr id="16" name="Rectangle 15"/>
          <p:cNvSpPr/>
          <p:nvPr/>
        </p:nvSpPr>
        <p:spPr>
          <a:xfrm>
            <a:off x="370632" y="726356"/>
            <a:ext cx="8069943" cy="646331"/>
          </a:xfrm>
          <a:prstGeom prst="rect">
            <a:avLst/>
          </a:prstGeom>
          <a:solidFill>
            <a:schemeClr val="tx2">
              <a:lumMod val="60000"/>
              <a:lumOff val="40000"/>
            </a:schemeClr>
          </a:solidFill>
          <a:ln>
            <a:solidFill>
              <a:schemeClr val="tx1"/>
            </a:solidFill>
          </a:ln>
          <a:effectLst>
            <a:outerShdw blurRad="63500" sx="102000" sy="102000" algn="ctr"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The Status Tab located within the Details section will show status and all related documents (Purchase Order, Goods Receipt, Invoice Posting) for the requisition.</a:t>
            </a:r>
            <a:endParaRPr lang="en-US" b="1" dirty="0">
              <a:effectLst>
                <a:outerShdw blurRad="38100" dist="38100" dir="2700000" algn="tl">
                  <a:srgbClr val="000000">
                    <a:alpha val="43137"/>
                  </a:srgbClr>
                </a:outerShdw>
              </a:effectLst>
            </a:endParaRPr>
          </a:p>
        </p:txBody>
      </p:sp>
      <p:sp>
        <p:nvSpPr>
          <p:cNvPr id="17" name="Footer Placeholder 3"/>
          <p:cNvSpPr>
            <a:spLocks noGrp="1"/>
          </p:cNvSpPr>
          <p:nvPr>
            <p:ph type="ftr" sz="quarter" idx="11"/>
          </p:nvPr>
        </p:nvSpPr>
        <p:spPr>
          <a:xfrm>
            <a:off x="1837880" y="6472462"/>
            <a:ext cx="5468240" cy="365125"/>
          </a:xfrm>
        </p:spPr>
        <p:txBody>
          <a:bodyPr/>
          <a:lstStyle/>
          <a:p>
            <a:pPr algn="ctr"/>
            <a:r>
              <a:rPr lang="en-US" sz="1000" b="1" dirty="0" smtClean="0"/>
              <a:t>SAP Requisition Training </a:t>
            </a:r>
            <a:endParaRPr lang="en-US" sz="1000" b="1" dirty="0"/>
          </a:p>
        </p:txBody>
      </p:sp>
    </p:spTree>
    <p:custDataLst>
      <p:tags r:id="rId1"/>
    </p:custData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847725" y="2271713"/>
            <a:ext cx="7446963" cy="2314575"/>
          </a:xfrm>
          <a:prstGeom prst="rect">
            <a:avLst/>
          </a:prstGeom>
          <a:noFill/>
          <a:ln w="12700">
            <a:solidFill>
              <a:schemeClr val="accent1"/>
            </a:solidFill>
            <a:miter lim="800000"/>
            <a:headEnd/>
            <a:tailEnd/>
          </a:ln>
          <a:effectLst>
            <a:outerShdw blurRad="63500" sx="102000" sy="102000" algn="ctr" rotWithShape="0">
              <a:prstClr val="black">
                <a:alpha val="40000"/>
              </a:prstClr>
            </a:outerShdw>
          </a:effectLst>
        </p:spPr>
      </p:pic>
      <p:sp>
        <p:nvSpPr>
          <p:cNvPr id="2" name="Title 1"/>
          <p:cNvSpPr>
            <a:spLocks noGrp="1"/>
          </p:cNvSpPr>
          <p:nvPr>
            <p:ph type="title"/>
          </p:nvPr>
        </p:nvSpPr>
        <p:spPr>
          <a:xfrm>
            <a:off x="329609" y="83460"/>
            <a:ext cx="8357191" cy="731520"/>
          </a:xfrm>
        </p:spPr>
        <p:txBody>
          <a:bodyPr/>
          <a:lstStyle/>
          <a:p>
            <a:r>
              <a:rPr lang="en-US" dirty="0" smtClean="0"/>
              <a:t>How Determine Assigned Purchasing Buyer </a:t>
            </a:r>
            <a:endParaRPr lang="en-US" sz="1600" dirty="0"/>
          </a:p>
        </p:txBody>
      </p:sp>
      <p:sp>
        <p:nvSpPr>
          <p:cNvPr id="12" name="Rectangle 11"/>
          <p:cNvSpPr/>
          <p:nvPr/>
        </p:nvSpPr>
        <p:spPr>
          <a:xfrm flipV="1">
            <a:off x="927335" y="3636330"/>
            <a:ext cx="2039149" cy="255186"/>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ular Callout 16"/>
          <p:cNvSpPr/>
          <p:nvPr/>
        </p:nvSpPr>
        <p:spPr>
          <a:xfrm>
            <a:off x="520996" y="1414130"/>
            <a:ext cx="2052083" cy="1212112"/>
          </a:xfrm>
          <a:prstGeom prst="wedgeRectCallout">
            <a:avLst>
              <a:gd name="adj1" fmla="val 25994"/>
              <a:gd name="adj2" fmla="val 131500"/>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The assigned buyer can be found in the Details section on the Contact Person tab</a:t>
            </a:r>
            <a:endParaRPr lang="en-US" sz="1600" dirty="0">
              <a:solidFill>
                <a:schemeClr val="tx1"/>
              </a:solidFill>
            </a:endParaRPr>
          </a:p>
        </p:txBody>
      </p:sp>
      <p:sp>
        <p:nvSpPr>
          <p:cNvPr id="18" name="TextBox 17"/>
          <p:cNvSpPr txBox="1"/>
          <p:nvPr/>
        </p:nvSpPr>
        <p:spPr>
          <a:xfrm>
            <a:off x="6879267" y="6581001"/>
            <a:ext cx="1868781" cy="276999"/>
          </a:xfrm>
          <a:prstGeom prst="rect">
            <a:avLst/>
          </a:prstGeom>
          <a:noFill/>
        </p:spPr>
        <p:txBody>
          <a:bodyPr wrap="none" rtlCol="0">
            <a:spAutoFit/>
          </a:bodyPr>
          <a:lstStyle/>
          <a:p>
            <a:r>
              <a:rPr lang="en-US" sz="1200" i="1" dirty="0" smtClean="0">
                <a:hlinkClick r:id="rId3" action="ppaction://hlinksldjump"/>
              </a:rPr>
              <a:t>Return to Table of Contents</a:t>
            </a:r>
            <a:endParaRPr lang="en-US" sz="1200" i="1" dirty="0"/>
          </a:p>
        </p:txBody>
      </p:sp>
      <p:sp>
        <p:nvSpPr>
          <p:cNvPr id="20" name="Slide Number Placeholder 19"/>
          <p:cNvSpPr>
            <a:spLocks noGrp="1"/>
          </p:cNvSpPr>
          <p:nvPr>
            <p:ph type="sldNum" sz="quarter" idx="12"/>
          </p:nvPr>
        </p:nvSpPr>
        <p:spPr/>
        <p:txBody>
          <a:bodyPr/>
          <a:lstStyle/>
          <a:p>
            <a:fld id="{289C75C3-8C51-4886-8E78-AD7572BAF07D}" type="slidenum">
              <a:rPr lang="en-US" smtClean="0"/>
              <a:pPr/>
              <a:t>72</a:t>
            </a:fld>
            <a:endParaRPr lang="en-US" dirty="0"/>
          </a:p>
        </p:txBody>
      </p:sp>
      <p:sp>
        <p:nvSpPr>
          <p:cNvPr id="23" name="Rectangle 22"/>
          <p:cNvSpPr/>
          <p:nvPr/>
        </p:nvSpPr>
        <p:spPr>
          <a:xfrm>
            <a:off x="318976" y="717119"/>
            <a:ext cx="8325293" cy="369332"/>
          </a:xfrm>
          <a:prstGeom prst="rect">
            <a:avLst/>
          </a:prstGeom>
          <a:solidFill>
            <a:schemeClr val="tx2">
              <a:lumMod val="60000"/>
              <a:lumOff val="40000"/>
            </a:schemeClr>
          </a:solidFill>
          <a:ln>
            <a:solidFill>
              <a:schemeClr val="tx1"/>
            </a:solidFill>
          </a:ln>
          <a:effectLst>
            <a:outerShdw blurRad="63500" sx="102000" sy="102000" algn="ctr"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cs typeface="Arial" pitchFamily="34" charset="0"/>
              </a:rPr>
              <a:t>A Purchasing Buyer is automatically assigned to each purchase order.</a:t>
            </a:r>
          </a:p>
        </p:txBody>
      </p:sp>
      <p:sp>
        <p:nvSpPr>
          <p:cNvPr id="13" name="Rectangle 12"/>
          <p:cNvSpPr/>
          <p:nvPr/>
        </p:nvSpPr>
        <p:spPr>
          <a:xfrm flipV="1">
            <a:off x="6874480" y="2565986"/>
            <a:ext cx="1270060" cy="294172"/>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ooter Placeholder 3"/>
          <p:cNvSpPr>
            <a:spLocks noGrp="1"/>
          </p:cNvSpPr>
          <p:nvPr>
            <p:ph type="ftr" sz="quarter" idx="11"/>
          </p:nvPr>
        </p:nvSpPr>
        <p:spPr>
          <a:xfrm>
            <a:off x="1837880" y="6472462"/>
            <a:ext cx="5468240" cy="365125"/>
          </a:xfrm>
        </p:spPr>
        <p:txBody>
          <a:bodyPr/>
          <a:lstStyle/>
          <a:p>
            <a:r>
              <a:rPr lang="en-US" dirty="0" smtClean="0"/>
              <a:t>SAP Requisition Training </a:t>
            </a:r>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308344" y="87085"/>
            <a:ext cx="8378456" cy="731520"/>
          </a:xfrm>
        </p:spPr>
        <p:txBody>
          <a:bodyPr>
            <a:normAutofit/>
          </a:bodyPr>
          <a:lstStyle/>
          <a:p>
            <a:pPr eaLnBrk="1" hangingPunct="1">
              <a:defRPr/>
            </a:pPr>
            <a:r>
              <a:rPr lang="en-US" dirty="0" smtClean="0"/>
              <a:t>Diagnosing Process Problems</a:t>
            </a:r>
          </a:p>
        </p:txBody>
      </p:sp>
      <p:sp>
        <p:nvSpPr>
          <p:cNvPr id="17412" name="Rectangle 3"/>
          <p:cNvSpPr>
            <a:spLocks noGrp="1" noChangeArrowheads="1"/>
          </p:cNvSpPr>
          <p:nvPr>
            <p:ph type="body" idx="1"/>
          </p:nvPr>
        </p:nvSpPr>
        <p:spPr>
          <a:xfrm>
            <a:off x="228600" y="990600"/>
            <a:ext cx="8610600" cy="5410200"/>
          </a:xfrm>
        </p:spPr>
        <p:txBody>
          <a:bodyPr>
            <a:noAutofit/>
          </a:bodyPr>
          <a:lstStyle/>
          <a:p>
            <a:pPr lvl="1" eaLnBrk="1" hangingPunct="1"/>
            <a:endParaRPr lang="en-US" sz="2000" dirty="0" smtClean="0"/>
          </a:p>
          <a:p>
            <a:pPr lvl="1" eaLnBrk="1" hangingPunct="1">
              <a:buNone/>
            </a:pPr>
            <a:endParaRPr lang="en-US" sz="2000" dirty="0" smtClean="0"/>
          </a:p>
        </p:txBody>
      </p:sp>
      <p:graphicFrame>
        <p:nvGraphicFramePr>
          <p:cNvPr id="8" name="Diagram 7"/>
          <p:cNvGraphicFramePr/>
          <p:nvPr/>
        </p:nvGraphicFramePr>
        <p:xfrm>
          <a:off x="380107" y="702991"/>
          <a:ext cx="8391753" cy="33692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Box 9"/>
          <p:cNvSpPr txBox="1"/>
          <p:nvPr/>
        </p:nvSpPr>
        <p:spPr>
          <a:xfrm>
            <a:off x="6879267" y="6581001"/>
            <a:ext cx="1868781" cy="276999"/>
          </a:xfrm>
          <a:prstGeom prst="rect">
            <a:avLst/>
          </a:prstGeom>
          <a:noFill/>
        </p:spPr>
        <p:txBody>
          <a:bodyPr wrap="none" rtlCol="0">
            <a:spAutoFit/>
          </a:bodyPr>
          <a:lstStyle/>
          <a:p>
            <a:r>
              <a:rPr lang="en-US" sz="1200" i="1" dirty="0" smtClean="0">
                <a:hlinkClick r:id="rId9" action="ppaction://hlinksldjump"/>
              </a:rPr>
              <a:t>Return to Table of Contents</a:t>
            </a:r>
            <a:endParaRPr lang="en-US" sz="1200" i="1" dirty="0"/>
          </a:p>
        </p:txBody>
      </p:sp>
      <p:sp>
        <p:nvSpPr>
          <p:cNvPr id="11" name="Slide Number Placeholder 10"/>
          <p:cNvSpPr>
            <a:spLocks noGrp="1"/>
          </p:cNvSpPr>
          <p:nvPr>
            <p:ph type="sldNum" sz="quarter" idx="11"/>
          </p:nvPr>
        </p:nvSpPr>
        <p:spPr/>
        <p:txBody>
          <a:bodyPr/>
          <a:lstStyle/>
          <a:p>
            <a:pPr>
              <a:defRPr/>
            </a:pPr>
            <a:fld id="{468EC4A6-E647-4353-9968-083367511F4C}" type="slidenum">
              <a:rPr lang="en-US" sz="1400" smtClean="0"/>
              <a:pPr>
                <a:defRPr/>
              </a:pPr>
              <a:t>73</a:t>
            </a:fld>
            <a:endParaRPr lang="en-US" sz="1400" dirty="0"/>
          </a:p>
        </p:txBody>
      </p:sp>
      <p:sp>
        <p:nvSpPr>
          <p:cNvPr id="12" name="TextBox 11"/>
          <p:cNvSpPr txBox="1"/>
          <p:nvPr/>
        </p:nvSpPr>
        <p:spPr>
          <a:xfrm>
            <a:off x="414669" y="3753295"/>
            <a:ext cx="8272129" cy="2400657"/>
          </a:xfrm>
          <a:prstGeom prst="rect">
            <a:avLst/>
          </a:prstGeom>
          <a:noFill/>
        </p:spPr>
        <p:txBody>
          <a:bodyPr wrap="square" rtlCol="0">
            <a:spAutoFit/>
          </a:bodyPr>
          <a:lstStyle/>
          <a:p>
            <a:r>
              <a:rPr lang="en-US" dirty="0" smtClean="0"/>
              <a:t>As an order evolves through the process, the Status tab will reflect whether subsequent documents have been created.</a:t>
            </a:r>
          </a:p>
          <a:p>
            <a:endParaRPr lang="en-US" sz="1200" dirty="0" smtClean="0"/>
          </a:p>
          <a:p>
            <a:r>
              <a:rPr lang="en-US" dirty="0" smtClean="0"/>
              <a:t>Problems can be frequently diagnosed based on the order status in the process. </a:t>
            </a:r>
          </a:p>
          <a:p>
            <a:endParaRPr lang="en-US" sz="1200" dirty="0" smtClean="0"/>
          </a:p>
          <a:p>
            <a:pPr lvl="1"/>
            <a:r>
              <a:rPr lang="en-US" dirty="0" smtClean="0"/>
              <a:t>Example: With the purchase order being in place, completion of the Goods Receipt and the Invoice Posting complete a “3-way match” allowing the check payment to release. Common problems relate to one or more of these tasks being uncompleted. </a:t>
            </a:r>
            <a:endParaRPr lang="en-US" dirty="0"/>
          </a:p>
        </p:txBody>
      </p:sp>
      <p:sp>
        <p:nvSpPr>
          <p:cNvPr id="13" name="Footer Placeholder 3"/>
          <p:cNvSpPr>
            <a:spLocks noGrp="1"/>
          </p:cNvSpPr>
          <p:nvPr>
            <p:ph type="ftr" sz="quarter" idx="11"/>
          </p:nvPr>
        </p:nvSpPr>
        <p:spPr>
          <a:xfrm>
            <a:off x="1837880" y="6472462"/>
            <a:ext cx="5468240" cy="365125"/>
          </a:xfrm>
        </p:spPr>
        <p:txBody>
          <a:bodyPr/>
          <a:lstStyle/>
          <a:p>
            <a:pPr algn="ctr"/>
            <a:r>
              <a:rPr lang="en-US" sz="1000" b="1" dirty="0" smtClean="0"/>
              <a:t>SAP Requisition Training </a:t>
            </a:r>
            <a:endParaRPr lang="en-US" sz="1000" b="1" dirty="0"/>
          </a:p>
        </p:txBody>
      </p:sp>
    </p:spTree>
    <p:custDataLst>
      <p:tags r:id="rId1"/>
    </p:custData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p:cNvPicPr>
            <a:picLocks noChangeAspect="1" noChangeArrowheads="1"/>
          </p:cNvPicPr>
          <p:nvPr/>
        </p:nvPicPr>
        <p:blipFill>
          <a:blip r:embed="rId4" cstate="print"/>
          <a:srcRect/>
          <a:stretch>
            <a:fillRect/>
          </a:stretch>
        </p:blipFill>
        <p:spPr bwMode="auto">
          <a:xfrm>
            <a:off x="2135040" y="3784968"/>
            <a:ext cx="6637337" cy="2647950"/>
          </a:xfrm>
          <a:prstGeom prst="rect">
            <a:avLst/>
          </a:prstGeom>
          <a:noFill/>
          <a:ln w="12700">
            <a:solidFill>
              <a:schemeClr val="accent1"/>
            </a:solidFill>
            <a:miter lim="800000"/>
            <a:headEnd/>
            <a:tailEnd/>
          </a:ln>
          <a:effectLst>
            <a:outerShdw blurRad="63500" sx="102000" sy="102000" algn="ctr" rotWithShape="0">
              <a:prstClr val="black">
                <a:alpha val="40000"/>
              </a:prstClr>
            </a:outerShdw>
          </a:effectLst>
        </p:spPr>
      </p:pic>
      <p:pic>
        <p:nvPicPr>
          <p:cNvPr id="12291" name="Picture 3"/>
          <p:cNvPicPr>
            <a:picLocks noChangeAspect="1" noChangeArrowheads="1"/>
          </p:cNvPicPr>
          <p:nvPr/>
        </p:nvPicPr>
        <p:blipFill>
          <a:blip r:embed="rId5" cstate="print"/>
          <a:srcRect/>
          <a:stretch>
            <a:fillRect/>
          </a:stretch>
        </p:blipFill>
        <p:spPr bwMode="auto">
          <a:xfrm>
            <a:off x="476914" y="1791919"/>
            <a:ext cx="6191250" cy="1743075"/>
          </a:xfrm>
          <a:prstGeom prst="rect">
            <a:avLst/>
          </a:prstGeom>
          <a:noFill/>
          <a:ln w="12700">
            <a:solidFill>
              <a:schemeClr val="accent1"/>
            </a:solidFill>
            <a:miter lim="800000"/>
            <a:headEnd/>
            <a:tailEnd/>
          </a:ln>
          <a:effectLst>
            <a:outerShdw blurRad="63500" sx="102000" sy="102000" algn="ctr" rotWithShape="0">
              <a:prstClr val="black">
                <a:alpha val="40000"/>
              </a:prstClr>
            </a:outerShdw>
          </a:effectLst>
        </p:spPr>
      </p:pic>
      <p:sp>
        <p:nvSpPr>
          <p:cNvPr id="155650" name="Rectangle 2"/>
          <p:cNvSpPr>
            <a:spLocks noGrp="1" noChangeArrowheads="1"/>
          </p:cNvSpPr>
          <p:nvPr>
            <p:ph type="title"/>
          </p:nvPr>
        </p:nvSpPr>
        <p:spPr>
          <a:xfrm>
            <a:off x="287079" y="87085"/>
            <a:ext cx="8399721" cy="731520"/>
          </a:xfrm>
        </p:spPr>
        <p:txBody>
          <a:bodyPr>
            <a:normAutofit/>
          </a:bodyPr>
          <a:lstStyle/>
          <a:p>
            <a:pPr eaLnBrk="1" hangingPunct="1">
              <a:defRPr/>
            </a:pPr>
            <a:r>
              <a:rPr lang="en-US" dirty="0" smtClean="0"/>
              <a:t>Diagnosing Process Problems</a:t>
            </a:r>
          </a:p>
        </p:txBody>
      </p:sp>
      <p:sp>
        <p:nvSpPr>
          <p:cNvPr id="10" name="TextBox 9"/>
          <p:cNvSpPr txBox="1"/>
          <p:nvPr/>
        </p:nvSpPr>
        <p:spPr>
          <a:xfrm>
            <a:off x="6879267" y="6581001"/>
            <a:ext cx="1868781" cy="276999"/>
          </a:xfrm>
          <a:prstGeom prst="rect">
            <a:avLst/>
          </a:prstGeom>
          <a:noFill/>
        </p:spPr>
        <p:txBody>
          <a:bodyPr wrap="none" rtlCol="0">
            <a:spAutoFit/>
          </a:bodyPr>
          <a:lstStyle/>
          <a:p>
            <a:r>
              <a:rPr lang="en-US" sz="1200" i="1" dirty="0" smtClean="0">
                <a:hlinkClick r:id="rId6" action="ppaction://hlinksldjump"/>
              </a:rPr>
              <a:t>Return to Table of Contents</a:t>
            </a:r>
            <a:endParaRPr lang="en-US" sz="1200" i="1" dirty="0"/>
          </a:p>
        </p:txBody>
      </p:sp>
      <p:sp>
        <p:nvSpPr>
          <p:cNvPr id="11" name="Slide Number Placeholder 10"/>
          <p:cNvSpPr>
            <a:spLocks noGrp="1"/>
          </p:cNvSpPr>
          <p:nvPr>
            <p:ph type="sldNum" sz="quarter" idx="11"/>
          </p:nvPr>
        </p:nvSpPr>
        <p:spPr/>
        <p:txBody>
          <a:bodyPr/>
          <a:lstStyle/>
          <a:p>
            <a:pPr>
              <a:defRPr/>
            </a:pPr>
            <a:fld id="{468EC4A6-E647-4353-9968-083367511F4C}" type="slidenum">
              <a:rPr lang="en-US" sz="1400" smtClean="0"/>
              <a:pPr>
                <a:defRPr/>
              </a:pPr>
              <a:t>74</a:t>
            </a:fld>
            <a:endParaRPr lang="en-US" sz="1400" dirty="0"/>
          </a:p>
        </p:txBody>
      </p:sp>
      <p:sp>
        <p:nvSpPr>
          <p:cNvPr id="14" name="Rectangle 13"/>
          <p:cNvSpPr/>
          <p:nvPr/>
        </p:nvSpPr>
        <p:spPr>
          <a:xfrm flipV="1">
            <a:off x="470135" y="3147230"/>
            <a:ext cx="2028515" cy="393411"/>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ular Callout 14"/>
          <p:cNvSpPr/>
          <p:nvPr/>
        </p:nvSpPr>
        <p:spPr>
          <a:xfrm>
            <a:off x="712384" y="808074"/>
            <a:ext cx="2785728" cy="1520456"/>
          </a:xfrm>
          <a:prstGeom prst="wedgeRectCallout">
            <a:avLst>
              <a:gd name="adj1" fmla="val 945"/>
              <a:gd name="adj2" fmla="val 98292"/>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1. To check whether Goods Receipts and invoices are posted against the purchase order, click the PO number from the requisition Status tab</a:t>
            </a:r>
            <a:endParaRPr lang="en-US" sz="1600" dirty="0">
              <a:solidFill>
                <a:srgbClr val="FF0000"/>
              </a:solidFill>
            </a:endParaRPr>
          </a:p>
        </p:txBody>
      </p:sp>
      <p:sp>
        <p:nvSpPr>
          <p:cNvPr id="18" name="Rectangular Callout 17"/>
          <p:cNvSpPr/>
          <p:nvPr/>
        </p:nvSpPr>
        <p:spPr>
          <a:xfrm>
            <a:off x="6911163" y="2488019"/>
            <a:ext cx="1701209" cy="754911"/>
          </a:xfrm>
          <a:prstGeom prst="wedgeRectCallout">
            <a:avLst>
              <a:gd name="adj1" fmla="val -43762"/>
              <a:gd name="adj2" fmla="val 158053"/>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The purchase order will display</a:t>
            </a:r>
            <a:endParaRPr lang="en-US" sz="1600" dirty="0">
              <a:solidFill>
                <a:schemeClr val="tx1"/>
              </a:solidFill>
            </a:endParaRPr>
          </a:p>
        </p:txBody>
      </p:sp>
      <p:sp>
        <p:nvSpPr>
          <p:cNvPr id="20" name="Rectangle 19"/>
          <p:cNvSpPr/>
          <p:nvPr/>
        </p:nvSpPr>
        <p:spPr>
          <a:xfrm flipV="1">
            <a:off x="5821857" y="2066255"/>
            <a:ext cx="855390" cy="241010"/>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ooter Placeholder 3"/>
          <p:cNvSpPr>
            <a:spLocks noGrp="1"/>
          </p:cNvSpPr>
          <p:nvPr>
            <p:ph type="ftr" sz="quarter" idx="11"/>
          </p:nvPr>
        </p:nvSpPr>
        <p:spPr>
          <a:xfrm>
            <a:off x="1837880" y="6472462"/>
            <a:ext cx="5468240" cy="365125"/>
          </a:xfrm>
        </p:spPr>
        <p:txBody>
          <a:bodyPr/>
          <a:lstStyle/>
          <a:p>
            <a:pPr algn="ctr"/>
            <a:r>
              <a:rPr lang="en-US" sz="1000" b="1" dirty="0" smtClean="0"/>
              <a:t>SAP Requisition Training </a:t>
            </a:r>
            <a:endParaRPr lang="en-US" sz="1000" b="1" dirty="0"/>
          </a:p>
        </p:txBody>
      </p:sp>
    </p:spTree>
    <p:custDataLst>
      <p:tags r:id="rId1"/>
    </p:custData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4" cstate="print"/>
          <a:srcRect/>
          <a:stretch>
            <a:fillRect/>
          </a:stretch>
        </p:blipFill>
        <p:spPr bwMode="auto">
          <a:xfrm>
            <a:off x="680484" y="790948"/>
            <a:ext cx="6783536" cy="5199465"/>
          </a:xfrm>
          <a:prstGeom prst="rect">
            <a:avLst/>
          </a:prstGeom>
          <a:noFill/>
          <a:ln w="12700">
            <a:solidFill>
              <a:schemeClr val="accent1"/>
            </a:solidFill>
            <a:miter lim="800000"/>
            <a:headEnd/>
            <a:tailEnd/>
          </a:ln>
          <a:effectLst>
            <a:outerShdw blurRad="63500" sx="102000" sy="102000" algn="ctr" rotWithShape="0">
              <a:prstClr val="black">
                <a:alpha val="40000"/>
              </a:prstClr>
            </a:outerShdw>
          </a:effectLst>
        </p:spPr>
      </p:pic>
      <p:sp>
        <p:nvSpPr>
          <p:cNvPr id="155650" name="Rectangle 2"/>
          <p:cNvSpPr>
            <a:spLocks noGrp="1" noChangeArrowheads="1"/>
          </p:cNvSpPr>
          <p:nvPr>
            <p:ph type="title"/>
          </p:nvPr>
        </p:nvSpPr>
        <p:spPr>
          <a:xfrm>
            <a:off x="287079" y="87085"/>
            <a:ext cx="8399721" cy="731520"/>
          </a:xfrm>
        </p:spPr>
        <p:txBody>
          <a:bodyPr>
            <a:normAutofit/>
          </a:bodyPr>
          <a:lstStyle/>
          <a:p>
            <a:pPr eaLnBrk="1" hangingPunct="1">
              <a:defRPr/>
            </a:pPr>
            <a:r>
              <a:rPr lang="en-US" dirty="0" smtClean="0"/>
              <a:t>Diagnosing Process Problems</a:t>
            </a:r>
          </a:p>
        </p:txBody>
      </p:sp>
      <p:sp>
        <p:nvSpPr>
          <p:cNvPr id="10" name="TextBox 9"/>
          <p:cNvSpPr txBox="1"/>
          <p:nvPr/>
        </p:nvSpPr>
        <p:spPr>
          <a:xfrm>
            <a:off x="6879267" y="6581001"/>
            <a:ext cx="1868781" cy="276999"/>
          </a:xfrm>
          <a:prstGeom prst="rect">
            <a:avLst/>
          </a:prstGeom>
          <a:noFill/>
        </p:spPr>
        <p:txBody>
          <a:bodyPr wrap="none" rtlCol="0">
            <a:spAutoFit/>
          </a:bodyPr>
          <a:lstStyle/>
          <a:p>
            <a:r>
              <a:rPr lang="en-US" sz="1200" i="1" dirty="0" smtClean="0">
                <a:hlinkClick r:id="rId5" action="ppaction://hlinksldjump"/>
              </a:rPr>
              <a:t>Return to Table of Contents</a:t>
            </a:r>
            <a:endParaRPr lang="en-US" sz="1200" i="1" dirty="0"/>
          </a:p>
        </p:txBody>
      </p:sp>
      <p:sp>
        <p:nvSpPr>
          <p:cNvPr id="11" name="Slide Number Placeholder 10"/>
          <p:cNvSpPr>
            <a:spLocks noGrp="1"/>
          </p:cNvSpPr>
          <p:nvPr>
            <p:ph type="sldNum" sz="quarter" idx="11"/>
          </p:nvPr>
        </p:nvSpPr>
        <p:spPr/>
        <p:txBody>
          <a:bodyPr/>
          <a:lstStyle/>
          <a:p>
            <a:pPr>
              <a:defRPr/>
            </a:pPr>
            <a:fld id="{468EC4A6-E647-4353-9968-083367511F4C}" type="slidenum">
              <a:rPr lang="en-US" sz="1400" smtClean="0"/>
              <a:pPr>
                <a:defRPr/>
              </a:pPr>
              <a:t>75</a:t>
            </a:fld>
            <a:endParaRPr lang="en-US" sz="1400" dirty="0"/>
          </a:p>
        </p:txBody>
      </p:sp>
      <p:sp>
        <p:nvSpPr>
          <p:cNvPr id="14" name="Rectangle 13"/>
          <p:cNvSpPr/>
          <p:nvPr/>
        </p:nvSpPr>
        <p:spPr>
          <a:xfrm flipV="1">
            <a:off x="959232" y="1850065"/>
            <a:ext cx="3495809" cy="159488"/>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flipV="1">
            <a:off x="6172728" y="4688956"/>
            <a:ext cx="1195635" cy="276445"/>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ular Callout 18"/>
          <p:cNvSpPr/>
          <p:nvPr/>
        </p:nvSpPr>
        <p:spPr>
          <a:xfrm>
            <a:off x="425302" y="3147237"/>
            <a:ext cx="3147236" cy="1488558"/>
          </a:xfrm>
          <a:prstGeom prst="wedgeRectCallout">
            <a:avLst>
              <a:gd name="adj1" fmla="val 35705"/>
              <a:gd name="adj2" fmla="val 84901"/>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3. Goods receipts and invoices are posted and match the PO quantity, allowing check payment. If either is missing, or there is a mismatch, the check will not process.</a:t>
            </a:r>
            <a:endParaRPr lang="en-US" sz="1600" dirty="0">
              <a:solidFill>
                <a:schemeClr val="tx1"/>
              </a:solidFill>
            </a:endParaRPr>
          </a:p>
        </p:txBody>
      </p:sp>
      <p:sp>
        <p:nvSpPr>
          <p:cNvPr id="22" name="Rectangle 21"/>
          <p:cNvSpPr/>
          <p:nvPr/>
        </p:nvSpPr>
        <p:spPr>
          <a:xfrm flipV="1">
            <a:off x="902524" y="5217037"/>
            <a:ext cx="6561532" cy="747828"/>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ular Callout 15"/>
          <p:cNvSpPr/>
          <p:nvPr/>
        </p:nvSpPr>
        <p:spPr>
          <a:xfrm>
            <a:off x="3724941" y="2268279"/>
            <a:ext cx="2122966" cy="1219199"/>
          </a:xfrm>
          <a:prstGeom prst="wedgeRectCallout">
            <a:avLst>
              <a:gd name="adj1" fmla="val 65487"/>
              <a:gd name="adj2" fmla="val 141847"/>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2. Go to the Item Details section and click on the Purchase Order History tab</a:t>
            </a:r>
            <a:endParaRPr lang="en-US" sz="1600" dirty="0">
              <a:solidFill>
                <a:schemeClr val="tx1"/>
              </a:solidFill>
            </a:endParaRPr>
          </a:p>
        </p:txBody>
      </p:sp>
      <p:sp>
        <p:nvSpPr>
          <p:cNvPr id="13" name="Footer Placeholder 3"/>
          <p:cNvSpPr>
            <a:spLocks noGrp="1"/>
          </p:cNvSpPr>
          <p:nvPr>
            <p:ph type="ftr" sz="quarter" idx="11"/>
          </p:nvPr>
        </p:nvSpPr>
        <p:spPr>
          <a:xfrm>
            <a:off x="1837880" y="6472462"/>
            <a:ext cx="5468240" cy="365125"/>
          </a:xfrm>
        </p:spPr>
        <p:txBody>
          <a:bodyPr/>
          <a:lstStyle/>
          <a:p>
            <a:pPr algn="ctr"/>
            <a:r>
              <a:rPr lang="en-US" sz="1000" b="1" dirty="0" smtClean="0"/>
              <a:t>SAP Requisition Training </a:t>
            </a:r>
            <a:endParaRPr lang="en-US" sz="1000" b="1" dirty="0"/>
          </a:p>
        </p:txBody>
      </p:sp>
    </p:spTree>
    <p:custDataLst>
      <p:tags r:id="rId1"/>
    </p:custData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cstate="print"/>
          <a:srcRect/>
          <a:stretch>
            <a:fillRect/>
          </a:stretch>
        </p:blipFill>
        <p:spPr bwMode="auto">
          <a:xfrm>
            <a:off x="733646" y="3951131"/>
            <a:ext cx="8106108" cy="2044081"/>
          </a:xfrm>
          <a:prstGeom prst="rect">
            <a:avLst/>
          </a:prstGeom>
          <a:noFill/>
          <a:ln w="12700">
            <a:solidFill>
              <a:schemeClr val="accent1"/>
            </a:solidFill>
            <a:miter lim="800000"/>
            <a:headEnd/>
            <a:tailEnd/>
          </a:ln>
          <a:effectLst>
            <a:outerShdw blurRad="63500" sx="102000" sy="102000" algn="ctr" rotWithShape="0">
              <a:prstClr val="black">
                <a:alpha val="40000"/>
              </a:prstClr>
            </a:outerShdw>
          </a:effectLst>
        </p:spPr>
      </p:pic>
      <p:pic>
        <p:nvPicPr>
          <p:cNvPr id="11266" name="Picture 2"/>
          <p:cNvPicPr>
            <a:picLocks noChangeAspect="1" noChangeArrowheads="1"/>
          </p:cNvPicPr>
          <p:nvPr/>
        </p:nvPicPr>
        <p:blipFill>
          <a:blip r:embed="rId3" cstate="print"/>
          <a:srcRect/>
          <a:stretch>
            <a:fillRect/>
          </a:stretch>
        </p:blipFill>
        <p:spPr bwMode="auto">
          <a:xfrm>
            <a:off x="2310698" y="1172573"/>
            <a:ext cx="3076575" cy="2428875"/>
          </a:xfrm>
          <a:prstGeom prst="rect">
            <a:avLst/>
          </a:prstGeom>
          <a:noFill/>
          <a:ln w="12700">
            <a:solidFill>
              <a:schemeClr val="accent1"/>
            </a:solidFill>
            <a:miter lim="800000"/>
            <a:headEnd/>
            <a:tailEnd/>
          </a:ln>
          <a:effectLst>
            <a:outerShdw blurRad="63500" sx="102000" sy="102000" algn="ctr" rotWithShape="0">
              <a:prstClr val="black">
                <a:alpha val="40000"/>
              </a:prstClr>
            </a:outerShdw>
          </a:effectLst>
        </p:spPr>
      </p:pic>
      <p:sp>
        <p:nvSpPr>
          <p:cNvPr id="2" name="Title 1"/>
          <p:cNvSpPr>
            <a:spLocks noGrp="1"/>
          </p:cNvSpPr>
          <p:nvPr>
            <p:ph type="title"/>
          </p:nvPr>
        </p:nvSpPr>
        <p:spPr>
          <a:xfrm>
            <a:off x="318977" y="83460"/>
            <a:ext cx="8367823" cy="731520"/>
          </a:xfrm>
        </p:spPr>
        <p:txBody>
          <a:bodyPr/>
          <a:lstStyle/>
          <a:p>
            <a:r>
              <a:rPr lang="en-US" dirty="0" smtClean="0"/>
              <a:t>Sign Off</a:t>
            </a:r>
            <a:endParaRPr lang="en-US" dirty="0"/>
          </a:p>
        </p:txBody>
      </p:sp>
      <p:sp>
        <p:nvSpPr>
          <p:cNvPr id="20" name="Rectangle 19"/>
          <p:cNvSpPr/>
          <p:nvPr/>
        </p:nvSpPr>
        <p:spPr>
          <a:xfrm>
            <a:off x="2349795" y="1222744"/>
            <a:ext cx="287079" cy="233916"/>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ular Callout 15"/>
          <p:cNvSpPr/>
          <p:nvPr/>
        </p:nvSpPr>
        <p:spPr>
          <a:xfrm>
            <a:off x="329608" y="1796902"/>
            <a:ext cx="1818167" cy="1233377"/>
          </a:xfrm>
          <a:prstGeom prst="wedgeRectCallout">
            <a:avLst>
              <a:gd name="adj1" fmla="val 54252"/>
              <a:gd name="adj2" fmla="val -85332"/>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To close requisition screen, click icon in upper left corner and select Close</a:t>
            </a:r>
            <a:endParaRPr lang="en-US" sz="1600" dirty="0">
              <a:solidFill>
                <a:schemeClr val="tx1"/>
              </a:solidFill>
            </a:endParaRPr>
          </a:p>
        </p:txBody>
      </p:sp>
      <p:sp>
        <p:nvSpPr>
          <p:cNvPr id="11" name="TextBox 10"/>
          <p:cNvSpPr txBox="1"/>
          <p:nvPr/>
        </p:nvSpPr>
        <p:spPr>
          <a:xfrm>
            <a:off x="6879267" y="6581001"/>
            <a:ext cx="1868781" cy="276999"/>
          </a:xfrm>
          <a:prstGeom prst="rect">
            <a:avLst/>
          </a:prstGeom>
          <a:noFill/>
        </p:spPr>
        <p:txBody>
          <a:bodyPr wrap="none" rtlCol="0">
            <a:spAutoFit/>
          </a:bodyPr>
          <a:lstStyle/>
          <a:p>
            <a:r>
              <a:rPr lang="en-US" sz="1200" i="1" dirty="0" smtClean="0">
                <a:hlinkClick r:id="rId4" action="ppaction://hlinksldjump"/>
              </a:rPr>
              <a:t>Return to Table of Contents</a:t>
            </a:r>
            <a:endParaRPr lang="en-US" sz="1200" i="1" dirty="0"/>
          </a:p>
        </p:txBody>
      </p:sp>
      <p:sp>
        <p:nvSpPr>
          <p:cNvPr id="10" name="Slide Number Placeholder 9"/>
          <p:cNvSpPr>
            <a:spLocks noGrp="1"/>
          </p:cNvSpPr>
          <p:nvPr>
            <p:ph type="sldNum" sz="quarter" idx="12"/>
          </p:nvPr>
        </p:nvSpPr>
        <p:spPr/>
        <p:txBody>
          <a:bodyPr/>
          <a:lstStyle/>
          <a:p>
            <a:fld id="{289C75C3-8C51-4886-8E78-AD7572BAF07D}" type="slidenum">
              <a:rPr lang="en-US" smtClean="0"/>
              <a:pPr/>
              <a:t>76</a:t>
            </a:fld>
            <a:endParaRPr lang="en-US" dirty="0"/>
          </a:p>
        </p:txBody>
      </p:sp>
      <p:sp>
        <p:nvSpPr>
          <p:cNvPr id="12" name="Rectangle 11"/>
          <p:cNvSpPr/>
          <p:nvPr/>
        </p:nvSpPr>
        <p:spPr>
          <a:xfrm>
            <a:off x="2491562" y="2509284"/>
            <a:ext cx="1453117" cy="276448"/>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8187070" y="4054549"/>
            <a:ext cx="641498" cy="276448"/>
          </a:xfrm>
          <a:prstGeom prst="rect">
            <a:avLst/>
          </a:prstGeom>
          <a:noFill/>
          <a:ln w="381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ular Callout 13"/>
          <p:cNvSpPr/>
          <p:nvPr/>
        </p:nvSpPr>
        <p:spPr>
          <a:xfrm>
            <a:off x="5819552" y="2662090"/>
            <a:ext cx="1621109" cy="913994"/>
          </a:xfrm>
          <a:prstGeom prst="wedgeRectCallout">
            <a:avLst>
              <a:gd name="adj1" fmla="val 88177"/>
              <a:gd name="adj2" fmla="val 113008"/>
            </a:avLst>
          </a:prstGeom>
          <a:solidFill>
            <a:srgbClr val="FCFC9A"/>
          </a:solidFill>
          <a:ln w="254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Click Sign Off to end </a:t>
            </a:r>
            <a:r>
              <a:rPr lang="en-US" sz="1600" i="1" dirty="0" smtClean="0">
                <a:solidFill>
                  <a:schemeClr val="tx1"/>
                </a:solidFill>
              </a:rPr>
              <a:t>my</a:t>
            </a:r>
            <a:r>
              <a:rPr lang="en-US" sz="1600" dirty="0" smtClean="0">
                <a:solidFill>
                  <a:schemeClr val="tx1"/>
                </a:solidFill>
              </a:rPr>
              <a:t>UK session</a:t>
            </a:r>
            <a:endParaRPr lang="en-US" sz="1600" dirty="0">
              <a:solidFill>
                <a:schemeClr val="tx1"/>
              </a:solidFill>
            </a:endParaRPr>
          </a:p>
        </p:txBody>
      </p:sp>
      <p:sp>
        <p:nvSpPr>
          <p:cNvPr id="17" name="Footer Placeholder 3"/>
          <p:cNvSpPr>
            <a:spLocks noGrp="1"/>
          </p:cNvSpPr>
          <p:nvPr>
            <p:ph type="ftr" sz="quarter" idx="11"/>
          </p:nvPr>
        </p:nvSpPr>
        <p:spPr>
          <a:xfrm>
            <a:off x="1837880" y="6472462"/>
            <a:ext cx="5468240" cy="365125"/>
          </a:xfrm>
        </p:spPr>
        <p:txBody>
          <a:bodyPr/>
          <a:lstStyle/>
          <a:p>
            <a:r>
              <a:rPr lang="en-US" dirty="0" smtClean="0"/>
              <a:t>SAP Requisition Training </a:t>
            </a:r>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098" name="Rectangle 2"/>
          <p:cNvSpPr>
            <a:spLocks noGrp="1" noChangeArrowheads="1"/>
          </p:cNvSpPr>
          <p:nvPr>
            <p:ph type="title"/>
          </p:nvPr>
        </p:nvSpPr>
        <p:spPr>
          <a:xfrm>
            <a:off x="297712" y="87085"/>
            <a:ext cx="8389088" cy="731520"/>
          </a:xfrm>
        </p:spPr>
        <p:txBody>
          <a:bodyPr/>
          <a:lstStyle/>
          <a:p>
            <a:pPr eaLnBrk="1" hangingPunct="1">
              <a:defRPr/>
            </a:pPr>
            <a:r>
              <a:rPr lang="en-US" dirty="0" smtClean="0"/>
              <a:t>SAP Help Web Sites</a:t>
            </a:r>
          </a:p>
        </p:txBody>
      </p:sp>
      <p:sp>
        <p:nvSpPr>
          <p:cNvPr id="103428" name="Rectangle 3"/>
          <p:cNvSpPr>
            <a:spLocks noGrp="1" noChangeArrowheads="1"/>
          </p:cNvSpPr>
          <p:nvPr>
            <p:ph type="body" idx="1"/>
          </p:nvPr>
        </p:nvSpPr>
        <p:spPr>
          <a:xfrm>
            <a:off x="294168" y="692890"/>
            <a:ext cx="8382000" cy="3358115"/>
          </a:xfrm>
          <a:noFill/>
        </p:spPr>
        <p:txBody>
          <a:bodyPr>
            <a:normAutofit lnSpcReduction="10000"/>
          </a:bodyPr>
          <a:lstStyle/>
          <a:p>
            <a:r>
              <a:rPr lang="en-US" sz="2000" dirty="0" smtClean="0"/>
              <a:t>Resource Page on Purchasing web site: </a:t>
            </a:r>
            <a:r>
              <a:rPr lang="en-US" sz="2000" dirty="0" smtClean="0">
                <a:hlinkClick r:id="rId4"/>
              </a:rPr>
              <a:t>http://www.uky.edu/Purchasing/srm.htm</a:t>
            </a:r>
            <a:r>
              <a:rPr lang="en-US" sz="2000" dirty="0" smtClean="0"/>
              <a:t> - Site includes this PowerPoint file available for reference</a:t>
            </a:r>
          </a:p>
          <a:p>
            <a:pPr eaLnBrk="1" hangingPunct="1">
              <a:buNone/>
            </a:pPr>
            <a:endParaRPr lang="en-US" sz="1200" dirty="0" smtClean="0"/>
          </a:p>
          <a:p>
            <a:pPr eaLnBrk="1" hangingPunct="1"/>
            <a:r>
              <a:rPr lang="en-US" sz="2000" dirty="0" smtClean="0"/>
              <a:t>myHelp – MM &amp; Purchasing Help web site: </a:t>
            </a:r>
            <a:r>
              <a:rPr lang="en-US" sz="2000" dirty="0" smtClean="0">
                <a:hlinkClick r:id="rId5"/>
              </a:rPr>
              <a:t>http://myHelp.uky.edu/rwd/HTML/MM.html</a:t>
            </a:r>
            <a:r>
              <a:rPr lang="en-US" sz="2000" dirty="0" smtClean="0"/>
              <a:t> </a:t>
            </a:r>
          </a:p>
          <a:p>
            <a:pPr eaLnBrk="1" hangingPunct="1">
              <a:buNone/>
            </a:pPr>
            <a:endParaRPr lang="en-US" sz="1200" dirty="0" smtClean="0"/>
          </a:p>
          <a:p>
            <a:pPr eaLnBrk="1" hangingPunct="1">
              <a:buNone/>
            </a:pPr>
            <a:r>
              <a:rPr lang="en-US" sz="2000" dirty="0" smtClean="0"/>
              <a:t>	Both sites contain Quick Reference Cards, updated and printable course manuals, Reference Manual, etc.</a:t>
            </a:r>
          </a:p>
          <a:p>
            <a:pPr lvl="1" eaLnBrk="1" hangingPunct="1">
              <a:buNone/>
            </a:pPr>
            <a:endParaRPr lang="en-US" sz="1200" dirty="0" smtClean="0"/>
          </a:p>
          <a:p>
            <a:pPr eaLnBrk="1" hangingPunct="1"/>
            <a:r>
              <a:rPr lang="en-US" sz="2000" dirty="0" smtClean="0"/>
              <a:t>Assistance Email: </a:t>
            </a:r>
            <a:r>
              <a:rPr lang="en-US" sz="2000" dirty="0" smtClean="0">
                <a:hlinkClick r:id="rId6"/>
              </a:rPr>
              <a:t>UKPurchasing@uky.edu</a:t>
            </a:r>
            <a:r>
              <a:rPr lang="en-US" sz="2000" dirty="0" smtClean="0"/>
              <a:t> </a:t>
            </a:r>
          </a:p>
          <a:p>
            <a:pPr eaLnBrk="1" hangingPunct="1">
              <a:buNone/>
            </a:pPr>
            <a:endParaRPr lang="en-US" sz="2000" dirty="0" smtClean="0"/>
          </a:p>
        </p:txBody>
      </p:sp>
      <p:sp>
        <p:nvSpPr>
          <p:cNvPr id="5" name="TextBox 4"/>
          <p:cNvSpPr txBox="1"/>
          <p:nvPr/>
        </p:nvSpPr>
        <p:spPr>
          <a:xfrm>
            <a:off x="6879267" y="6581001"/>
            <a:ext cx="1868781" cy="276999"/>
          </a:xfrm>
          <a:prstGeom prst="rect">
            <a:avLst/>
          </a:prstGeom>
          <a:noFill/>
        </p:spPr>
        <p:txBody>
          <a:bodyPr wrap="none" rtlCol="0">
            <a:spAutoFit/>
          </a:bodyPr>
          <a:lstStyle/>
          <a:p>
            <a:r>
              <a:rPr lang="en-US" sz="1200" i="1" dirty="0" smtClean="0">
                <a:hlinkClick r:id="rId7" action="ppaction://hlinksldjump"/>
              </a:rPr>
              <a:t>Return to Table of Contents</a:t>
            </a:r>
            <a:endParaRPr lang="en-US" sz="1200" i="1" dirty="0"/>
          </a:p>
        </p:txBody>
      </p:sp>
      <p:sp>
        <p:nvSpPr>
          <p:cNvPr id="7" name="Slide Number Placeholder 6"/>
          <p:cNvSpPr>
            <a:spLocks noGrp="1"/>
          </p:cNvSpPr>
          <p:nvPr>
            <p:ph type="sldNum" sz="quarter" idx="11"/>
          </p:nvPr>
        </p:nvSpPr>
        <p:spPr/>
        <p:txBody>
          <a:bodyPr/>
          <a:lstStyle/>
          <a:p>
            <a:pPr>
              <a:defRPr/>
            </a:pPr>
            <a:fld id="{468EC4A6-E647-4353-9968-083367511F4C}" type="slidenum">
              <a:rPr lang="en-US" sz="1400" smtClean="0"/>
              <a:pPr>
                <a:defRPr/>
              </a:pPr>
              <a:t>77</a:t>
            </a:fld>
            <a:endParaRPr lang="en-US" dirty="0"/>
          </a:p>
        </p:txBody>
      </p:sp>
      <p:sp>
        <p:nvSpPr>
          <p:cNvPr id="8" name="Footer Placeholder 3"/>
          <p:cNvSpPr>
            <a:spLocks noGrp="1"/>
          </p:cNvSpPr>
          <p:nvPr>
            <p:ph type="ftr" sz="quarter" idx="11"/>
          </p:nvPr>
        </p:nvSpPr>
        <p:spPr>
          <a:xfrm>
            <a:off x="1837880" y="6472462"/>
            <a:ext cx="5468240" cy="365125"/>
          </a:xfrm>
        </p:spPr>
        <p:txBody>
          <a:bodyPr/>
          <a:lstStyle/>
          <a:p>
            <a:pPr algn="ctr"/>
            <a:r>
              <a:rPr lang="en-US" sz="1000" b="1" dirty="0" smtClean="0"/>
              <a:t>SAP Requisition Training </a:t>
            </a:r>
            <a:endParaRPr lang="en-US" sz="1000" b="1" dirty="0"/>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318977" y="87085"/>
            <a:ext cx="8367823" cy="731520"/>
          </a:xfrm>
        </p:spPr>
        <p:txBody>
          <a:bodyPr/>
          <a:lstStyle/>
          <a:p>
            <a:pPr eaLnBrk="1" hangingPunct="1">
              <a:defRPr/>
            </a:pPr>
            <a:r>
              <a:rPr lang="en-US" dirty="0" smtClean="0"/>
              <a:t>Note: Purchase of Healthcare Items</a:t>
            </a:r>
          </a:p>
        </p:txBody>
      </p:sp>
      <p:sp>
        <p:nvSpPr>
          <p:cNvPr id="8" name="TextBox 7"/>
          <p:cNvSpPr txBox="1"/>
          <p:nvPr/>
        </p:nvSpPr>
        <p:spPr>
          <a:xfrm>
            <a:off x="301848" y="667059"/>
            <a:ext cx="8597603" cy="4216539"/>
          </a:xfrm>
          <a:prstGeom prst="rect">
            <a:avLst/>
          </a:prstGeom>
          <a:noFill/>
        </p:spPr>
        <p:txBody>
          <a:bodyPr wrap="square" rtlCol="0">
            <a:spAutoFit/>
          </a:bodyPr>
          <a:lstStyle/>
          <a:p>
            <a:r>
              <a:rPr lang="en-US" sz="2000" b="1" dirty="0" smtClean="0"/>
              <a:t>Important note for hospital requisitioners that will order healthcare-related goods and services:</a:t>
            </a:r>
          </a:p>
          <a:p>
            <a:endParaRPr lang="en-US" sz="1200" dirty="0" smtClean="0"/>
          </a:p>
          <a:p>
            <a:r>
              <a:rPr lang="en-US" sz="2000" dirty="0" smtClean="0"/>
              <a:t>A different requisition type may be applicable when purchasing items for hospital areas. Some commodities (e.g., capital equipment, medical supplies, etc.) require a “ZB” requisition type when creating an order. </a:t>
            </a:r>
          </a:p>
          <a:p>
            <a:endParaRPr lang="en-US" sz="1200" dirty="0" smtClean="0"/>
          </a:p>
          <a:p>
            <a:r>
              <a:rPr lang="en-US" sz="2000" dirty="0" smtClean="0"/>
              <a:t>Additional information regarding this can be found at: </a:t>
            </a:r>
            <a:r>
              <a:rPr lang="en-US" sz="2000" dirty="0" smtClean="0">
                <a:hlinkClick r:id="rId4"/>
              </a:rPr>
              <a:t>http://www.uky.edu/Purchasing/docs/zbnbmatrix.pdf</a:t>
            </a:r>
            <a:endParaRPr lang="en-US" sz="2000" dirty="0" smtClean="0"/>
          </a:p>
          <a:p>
            <a:endParaRPr lang="en-US" sz="1200" dirty="0" smtClean="0"/>
          </a:p>
          <a:p>
            <a:r>
              <a:rPr lang="en-US" sz="2000" dirty="0" smtClean="0"/>
              <a:t>The guide on the above link shows commodities for which the ZB requisition type is required. This course will show how to set the ZB requisition type at the appropriate step.</a:t>
            </a:r>
          </a:p>
          <a:p>
            <a:endParaRPr lang="en-US" sz="1200" dirty="0" smtClean="0"/>
          </a:p>
          <a:p>
            <a:r>
              <a:rPr lang="en-US" sz="2000" dirty="0" smtClean="0"/>
              <a:t>ZB requisitions are not applicable to </a:t>
            </a:r>
            <a:r>
              <a:rPr lang="en-US" sz="2000" dirty="0" smtClean="0"/>
              <a:t>Facilities</a:t>
            </a:r>
            <a:r>
              <a:rPr lang="en-US" sz="2000" dirty="0" smtClean="0"/>
              <a:t>.</a:t>
            </a:r>
          </a:p>
        </p:txBody>
      </p:sp>
      <p:sp>
        <p:nvSpPr>
          <p:cNvPr id="10" name="TextBox 9"/>
          <p:cNvSpPr txBox="1"/>
          <p:nvPr/>
        </p:nvSpPr>
        <p:spPr>
          <a:xfrm>
            <a:off x="6879267" y="6581001"/>
            <a:ext cx="1868781" cy="276999"/>
          </a:xfrm>
          <a:prstGeom prst="rect">
            <a:avLst/>
          </a:prstGeom>
          <a:noFill/>
        </p:spPr>
        <p:txBody>
          <a:bodyPr wrap="none" rtlCol="0">
            <a:spAutoFit/>
          </a:bodyPr>
          <a:lstStyle/>
          <a:p>
            <a:r>
              <a:rPr lang="en-US" sz="1200" i="1" dirty="0" smtClean="0">
                <a:hlinkClick r:id="rId5" action="ppaction://hlinksldjump"/>
              </a:rPr>
              <a:t>Return to Table of Contents</a:t>
            </a:r>
            <a:endParaRPr lang="en-US" sz="1200" i="1" dirty="0"/>
          </a:p>
        </p:txBody>
      </p:sp>
      <p:sp>
        <p:nvSpPr>
          <p:cNvPr id="7" name="Slide Number Placeholder 6"/>
          <p:cNvSpPr>
            <a:spLocks noGrp="1"/>
          </p:cNvSpPr>
          <p:nvPr>
            <p:ph type="sldNum" sz="quarter" idx="11"/>
          </p:nvPr>
        </p:nvSpPr>
        <p:spPr/>
        <p:txBody>
          <a:bodyPr/>
          <a:lstStyle/>
          <a:p>
            <a:pPr>
              <a:defRPr/>
            </a:pPr>
            <a:fld id="{468EC4A6-E647-4353-9968-083367511F4C}" type="slidenum">
              <a:rPr lang="en-US" sz="1400" smtClean="0"/>
              <a:pPr>
                <a:defRPr/>
              </a:pPr>
              <a:t>8</a:t>
            </a:fld>
            <a:endParaRPr lang="en-US" sz="1400" dirty="0"/>
          </a:p>
        </p:txBody>
      </p:sp>
      <p:sp>
        <p:nvSpPr>
          <p:cNvPr id="9" name="Footer Placeholder 3"/>
          <p:cNvSpPr>
            <a:spLocks noGrp="1"/>
          </p:cNvSpPr>
          <p:nvPr>
            <p:ph type="ftr" sz="quarter" idx="11"/>
          </p:nvPr>
        </p:nvSpPr>
        <p:spPr>
          <a:xfrm>
            <a:off x="1837880" y="6472462"/>
            <a:ext cx="5468240" cy="365125"/>
          </a:xfrm>
        </p:spPr>
        <p:txBody>
          <a:bodyPr/>
          <a:lstStyle/>
          <a:p>
            <a:pPr algn="ctr"/>
            <a:r>
              <a:rPr lang="en-US" sz="1000" b="1" dirty="0" smtClean="0"/>
              <a:t>SAP Requisition Training </a:t>
            </a:r>
            <a:endParaRPr lang="en-US" sz="1000" b="1" dirty="0"/>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329609" y="87085"/>
            <a:ext cx="8357191" cy="731520"/>
          </a:xfrm>
        </p:spPr>
        <p:txBody>
          <a:bodyPr/>
          <a:lstStyle/>
          <a:p>
            <a:pPr eaLnBrk="1" hangingPunct="1">
              <a:defRPr/>
            </a:pPr>
            <a:r>
              <a:rPr lang="en-US" dirty="0" smtClean="0"/>
              <a:t>SAP Roles</a:t>
            </a:r>
          </a:p>
        </p:txBody>
      </p:sp>
      <p:sp>
        <p:nvSpPr>
          <p:cNvPr id="17412" name="Rectangle 3"/>
          <p:cNvSpPr>
            <a:spLocks noGrp="1" noChangeArrowheads="1"/>
          </p:cNvSpPr>
          <p:nvPr>
            <p:ph type="body" idx="1"/>
          </p:nvPr>
        </p:nvSpPr>
        <p:spPr>
          <a:xfrm>
            <a:off x="228600" y="990600"/>
            <a:ext cx="8610600" cy="5410200"/>
          </a:xfrm>
        </p:spPr>
        <p:txBody>
          <a:bodyPr>
            <a:noAutofit/>
          </a:bodyPr>
          <a:lstStyle/>
          <a:p>
            <a:pPr lvl="1" eaLnBrk="1" hangingPunct="1">
              <a:buNone/>
            </a:pPr>
            <a:endParaRPr lang="en-US" sz="2000" dirty="0" smtClean="0"/>
          </a:p>
          <a:p>
            <a:pPr lvl="1" eaLnBrk="1" hangingPunct="1"/>
            <a:endParaRPr lang="en-US" sz="2000" dirty="0" smtClean="0"/>
          </a:p>
        </p:txBody>
      </p:sp>
      <p:sp>
        <p:nvSpPr>
          <p:cNvPr id="8" name="TextBox 7"/>
          <p:cNvSpPr txBox="1"/>
          <p:nvPr/>
        </p:nvSpPr>
        <p:spPr>
          <a:xfrm>
            <a:off x="404784" y="901584"/>
            <a:ext cx="8242827" cy="646331"/>
          </a:xfrm>
          <a:prstGeom prst="rect">
            <a:avLst/>
          </a:prstGeom>
          <a:noFill/>
        </p:spPr>
        <p:txBody>
          <a:bodyPr wrap="square" rtlCol="0">
            <a:spAutoFit/>
          </a:bodyPr>
          <a:lstStyle/>
          <a:p>
            <a:endParaRPr lang="en-US" dirty="0" smtClean="0"/>
          </a:p>
          <a:p>
            <a:endParaRPr lang="en-US" dirty="0"/>
          </a:p>
        </p:txBody>
      </p:sp>
      <p:graphicFrame>
        <p:nvGraphicFramePr>
          <p:cNvPr id="9" name="Table 8"/>
          <p:cNvGraphicFramePr>
            <a:graphicFrameLocks noGrp="1"/>
          </p:cNvGraphicFramePr>
          <p:nvPr/>
        </p:nvGraphicFramePr>
        <p:xfrm>
          <a:off x="284268" y="756625"/>
          <a:ext cx="8481848" cy="5595028"/>
        </p:xfrm>
        <a:graphic>
          <a:graphicData uri="http://schemas.openxmlformats.org/drawingml/2006/table">
            <a:tbl>
              <a:tblPr firstRow="1" bandRow="1">
                <a:tableStyleId>{5C22544A-7EE6-4342-B048-85BDC9FD1C3A}</a:tableStyleId>
              </a:tblPr>
              <a:tblGrid>
                <a:gridCol w="1884774"/>
                <a:gridCol w="1456660"/>
                <a:gridCol w="3248553"/>
                <a:gridCol w="1891861"/>
              </a:tblGrid>
              <a:tr h="893105">
                <a:tc>
                  <a:txBody>
                    <a:bodyPr/>
                    <a:lstStyle/>
                    <a:p>
                      <a:pPr algn="ctr"/>
                      <a:r>
                        <a:rPr lang="en-US" dirty="0" smtClean="0"/>
                        <a:t>Level</a:t>
                      </a:r>
                      <a:endParaRPr lang="en-US" dirty="0"/>
                    </a:p>
                  </a:txBody>
                  <a:tcPr anchor="ctr"/>
                </a:tc>
                <a:tc>
                  <a:txBody>
                    <a:bodyPr/>
                    <a:lstStyle/>
                    <a:p>
                      <a:pPr algn="ctr"/>
                      <a:r>
                        <a:rPr lang="en-US" baseline="0" dirty="0" smtClean="0"/>
                        <a:t>SAP Role</a:t>
                      </a:r>
                      <a:endParaRPr lang="en-US" dirty="0"/>
                    </a:p>
                  </a:txBody>
                  <a:tcPr anchor="ctr"/>
                </a:tc>
                <a:tc>
                  <a:txBody>
                    <a:bodyPr/>
                    <a:lstStyle/>
                    <a:p>
                      <a:pPr algn="ctr"/>
                      <a:r>
                        <a:rPr lang="en-US" dirty="0" smtClean="0"/>
                        <a:t>Role</a:t>
                      </a:r>
                      <a:r>
                        <a:rPr lang="en-US" baseline="0" dirty="0" smtClean="0"/>
                        <a:t> Description</a:t>
                      </a:r>
                    </a:p>
                    <a:p>
                      <a:pPr algn="ctr"/>
                      <a:endParaRPr lang="en-US" dirty="0"/>
                    </a:p>
                  </a:txBody>
                  <a:tcPr anchor="ctr"/>
                </a:tc>
                <a:tc>
                  <a:txBody>
                    <a:bodyPr/>
                    <a:lstStyle/>
                    <a:p>
                      <a:pPr algn="ctr"/>
                      <a:r>
                        <a:rPr lang="en-US" dirty="0" smtClean="0"/>
                        <a:t>Corresponding SAP document type</a:t>
                      </a:r>
                    </a:p>
                  </a:txBody>
                  <a:tcPr anchor="ctr"/>
                </a:tc>
              </a:tr>
              <a:tr h="1161036">
                <a:tc>
                  <a:txBody>
                    <a:bodyPr/>
                    <a:lstStyle/>
                    <a:p>
                      <a:pPr algn="ctr"/>
                      <a:r>
                        <a:rPr lang="en-US" sz="1800" b="0" dirty="0" smtClean="0">
                          <a:solidFill>
                            <a:srgbClr val="FF0000"/>
                          </a:solidFill>
                        </a:rPr>
                        <a:t>Department</a:t>
                      </a:r>
                      <a:endParaRPr lang="en-US" sz="1800" b="0" dirty="0">
                        <a:solidFill>
                          <a:srgbClr val="FF0000"/>
                        </a:solidFill>
                      </a:endParaRPr>
                    </a:p>
                  </a:txBody>
                  <a:tcPr anchor="ctr"/>
                </a:tc>
                <a:tc>
                  <a:txBody>
                    <a:bodyPr/>
                    <a:lstStyle/>
                    <a:p>
                      <a:pPr algn="ctr"/>
                      <a:r>
                        <a:rPr lang="en-US" sz="1800" b="0" dirty="0" smtClean="0">
                          <a:solidFill>
                            <a:srgbClr val="FF0000"/>
                          </a:solidFill>
                        </a:rPr>
                        <a:t>Requisitioner</a:t>
                      </a:r>
                      <a:endParaRPr lang="en-US" sz="1800" b="0" dirty="0">
                        <a:solidFill>
                          <a:srgbClr val="FF000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solidFill>
                            <a:srgbClr val="FF0000"/>
                          </a:solidFill>
                        </a:rPr>
                        <a:t>Responsible for creating a “Requisition” to purchase goods and/or services from a particular supplier</a:t>
                      </a:r>
                      <a:endParaRPr lang="en-US" b="0" dirty="0">
                        <a:solidFill>
                          <a:srgbClr val="FF0000"/>
                        </a:solidFill>
                      </a:endParaRPr>
                    </a:p>
                  </a:txBody>
                  <a:tcPr anchor="ctr"/>
                </a:tc>
                <a:tc>
                  <a:txBody>
                    <a:bodyPr/>
                    <a:lstStyle/>
                    <a:p>
                      <a:pPr algn="ctr"/>
                      <a:r>
                        <a:rPr lang="en-US" sz="1800" b="0" dirty="0" smtClean="0">
                          <a:solidFill>
                            <a:srgbClr val="FF0000"/>
                          </a:solidFill>
                        </a:rPr>
                        <a:t>Requisition</a:t>
                      </a:r>
                      <a:endParaRPr lang="en-US" sz="1800" b="0" dirty="0">
                        <a:solidFill>
                          <a:srgbClr val="FF0000"/>
                        </a:solidFill>
                      </a:endParaRPr>
                    </a:p>
                  </a:txBody>
                  <a:tcPr anchor="ctr"/>
                </a:tc>
              </a:tr>
              <a:tr h="748708">
                <a:tc>
                  <a:txBody>
                    <a:bodyPr/>
                    <a:lstStyle/>
                    <a:p>
                      <a:pPr algn="ctr"/>
                      <a:r>
                        <a:rPr lang="en-US" sz="1800" b="0" dirty="0" smtClean="0"/>
                        <a:t>Department / College / Unit</a:t>
                      </a:r>
                      <a:endParaRPr lang="en-US" sz="1800" b="0" dirty="0"/>
                    </a:p>
                  </a:txBody>
                  <a:tcPr anchor="ctr"/>
                </a:tc>
                <a:tc>
                  <a:txBody>
                    <a:bodyPr/>
                    <a:lstStyle/>
                    <a:p>
                      <a:pPr algn="ctr"/>
                      <a:r>
                        <a:rPr lang="en-US" sz="1800" b="0" dirty="0" smtClean="0"/>
                        <a:t>Approver</a:t>
                      </a:r>
                      <a:endParaRPr lang="en-US" sz="1800" b="0" dirty="0"/>
                    </a:p>
                  </a:txBody>
                  <a:tcPr anchor="ctr"/>
                </a:tc>
                <a:tc>
                  <a:txBody>
                    <a:bodyPr/>
                    <a:lstStyle/>
                    <a:p>
                      <a:pPr algn="ctr"/>
                      <a:r>
                        <a:rPr lang="en-US" b="0" dirty="0" smtClean="0"/>
                        <a:t>Approves Requisitions for their department or area</a:t>
                      </a:r>
                      <a:endParaRPr lang="en-US" b="0" dirty="0"/>
                    </a:p>
                  </a:txBody>
                  <a:tcPr anchor="ctr"/>
                </a:tc>
                <a:tc>
                  <a:txBody>
                    <a:bodyPr/>
                    <a:lstStyle/>
                    <a:p>
                      <a:pPr algn="ctr"/>
                      <a:r>
                        <a:rPr lang="en-US" sz="1800" b="0" dirty="0" smtClean="0"/>
                        <a:t>--</a:t>
                      </a:r>
                      <a:endParaRPr lang="en-US" sz="1800" b="0" dirty="0"/>
                    </a:p>
                  </a:txBody>
                  <a:tcPr anchor="ctr"/>
                </a:tc>
              </a:tr>
              <a:tr h="86964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t>Purchasing</a:t>
                      </a:r>
                    </a:p>
                    <a:p>
                      <a:pPr algn="ctr"/>
                      <a:endParaRPr lang="en-US" sz="1800" b="0" dirty="0">
                        <a:solidFill>
                          <a:srgbClr val="FF000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t>Buyer</a:t>
                      </a:r>
                    </a:p>
                    <a:p>
                      <a:pPr algn="ctr"/>
                      <a:endParaRPr lang="en-US" sz="1800" b="0" dirty="0">
                        <a:solidFill>
                          <a:srgbClr val="FF000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0" dirty="0" smtClean="0"/>
                        <a:t>Responsible</a:t>
                      </a:r>
                      <a:r>
                        <a:rPr lang="en-US" b="0" baseline="0" dirty="0" smtClean="0"/>
                        <a:t> for university-wide contracting processes for various commodities</a:t>
                      </a:r>
                      <a:endParaRPr lang="en-US" b="0" dirty="0">
                        <a:solidFill>
                          <a:srgbClr val="FF000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t>Purchase</a:t>
                      </a:r>
                      <a:r>
                        <a:rPr lang="en-US" sz="1800" b="0" baseline="0" dirty="0" smtClean="0"/>
                        <a:t> Order</a:t>
                      </a:r>
                      <a:endParaRPr lang="en-US" sz="1800" b="0" dirty="0" smtClean="0"/>
                    </a:p>
                    <a:p>
                      <a:pPr algn="ctr"/>
                      <a:endParaRPr lang="en-US" sz="1800" b="0" dirty="0">
                        <a:solidFill>
                          <a:srgbClr val="FF0000"/>
                        </a:solidFill>
                      </a:endParaRPr>
                    </a:p>
                  </a:txBody>
                  <a:tcPr anchor="ctr"/>
                </a:tc>
              </a:tr>
              <a:tr h="8002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tx1"/>
                          </a:solidFill>
                        </a:rPr>
                        <a:t>Department</a:t>
                      </a:r>
                      <a:endParaRPr lang="en-US" sz="1800" b="0"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tx1"/>
                          </a:solidFill>
                        </a:rPr>
                        <a:t>Goods</a:t>
                      </a:r>
                      <a:r>
                        <a:rPr lang="en-US" sz="1800" b="0" baseline="0" dirty="0" smtClean="0">
                          <a:solidFill>
                            <a:schemeClr val="tx1"/>
                          </a:solidFill>
                        </a:rPr>
                        <a:t> </a:t>
                      </a:r>
                      <a:r>
                        <a:rPr lang="en-US" sz="1800" b="0" dirty="0" smtClean="0">
                          <a:solidFill>
                            <a:schemeClr val="tx1"/>
                          </a:solidFill>
                        </a:rPr>
                        <a:t>Receiver</a:t>
                      </a:r>
                      <a:endParaRPr lang="en-US" sz="1800" b="0"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0" dirty="0" smtClean="0">
                          <a:solidFill>
                            <a:schemeClr val="tx1"/>
                          </a:solidFill>
                        </a:rPr>
                        <a:t>Confirms physical receipt of goods/services</a:t>
                      </a:r>
                      <a:r>
                        <a:rPr lang="en-US" b="0" baseline="0" dirty="0" smtClean="0">
                          <a:solidFill>
                            <a:schemeClr val="tx1"/>
                          </a:solidFill>
                        </a:rPr>
                        <a:t> in satisfactory condition</a:t>
                      </a:r>
                      <a:endParaRPr lang="en-US" b="0"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tx1"/>
                          </a:solidFill>
                        </a:rPr>
                        <a:t>Goods Receipt</a:t>
                      </a:r>
                    </a:p>
                  </a:txBody>
                  <a:tcPr anchor="ctr"/>
                </a:tc>
              </a:tr>
              <a:tr h="756499">
                <a:tc>
                  <a:txBody>
                    <a:bodyPr/>
                    <a:lstStyle/>
                    <a:p>
                      <a:pPr algn="ctr"/>
                      <a:r>
                        <a:rPr lang="en-US" sz="1800" b="0" dirty="0" smtClean="0"/>
                        <a:t>Accounts Payable (or Hospital Accounting)</a:t>
                      </a:r>
                      <a:endParaRPr lang="en-US" sz="1800" b="0" dirty="0"/>
                    </a:p>
                  </a:txBody>
                  <a:tcPr anchor="ctr"/>
                </a:tc>
                <a:tc>
                  <a:txBody>
                    <a:bodyPr/>
                    <a:lstStyle/>
                    <a:p>
                      <a:pPr algn="ctr"/>
                      <a:r>
                        <a:rPr lang="en-US" sz="1800" b="0" dirty="0" smtClean="0"/>
                        <a:t>--</a:t>
                      </a:r>
                      <a:endParaRPr lang="en-US" sz="1800" b="0" dirty="0"/>
                    </a:p>
                  </a:txBody>
                  <a:tcPr anchor="ctr"/>
                </a:tc>
                <a:tc>
                  <a:txBody>
                    <a:bodyPr/>
                    <a:lstStyle/>
                    <a:p>
                      <a:pPr algn="ctr"/>
                      <a:r>
                        <a:rPr lang="en-US" b="0" dirty="0" smtClean="0"/>
                        <a:t>Posts invoices</a:t>
                      </a:r>
                      <a:r>
                        <a:rPr lang="en-US" b="0" baseline="0" dirty="0" smtClean="0"/>
                        <a:t> against purchase orders</a:t>
                      </a:r>
                      <a:endParaRPr lang="en-US" b="0" dirty="0"/>
                    </a:p>
                  </a:txBody>
                  <a:tcPr anchor="ctr"/>
                </a:tc>
                <a:tc>
                  <a:txBody>
                    <a:bodyPr/>
                    <a:lstStyle/>
                    <a:p>
                      <a:pPr algn="ctr"/>
                      <a:r>
                        <a:rPr lang="en-US" sz="1800" b="0" dirty="0" smtClean="0"/>
                        <a:t>Invoice Receipt</a:t>
                      </a:r>
                      <a:endParaRPr lang="en-US" sz="1800" b="0" dirty="0"/>
                    </a:p>
                  </a:txBody>
                  <a:tcPr anchor="ctr"/>
                </a:tc>
              </a:tr>
            </a:tbl>
          </a:graphicData>
        </a:graphic>
      </p:graphicFrame>
      <p:sp>
        <p:nvSpPr>
          <p:cNvPr id="11" name="TextBox 10"/>
          <p:cNvSpPr txBox="1"/>
          <p:nvPr/>
        </p:nvSpPr>
        <p:spPr>
          <a:xfrm>
            <a:off x="6879267" y="6581001"/>
            <a:ext cx="1868781" cy="276999"/>
          </a:xfrm>
          <a:prstGeom prst="rect">
            <a:avLst/>
          </a:prstGeom>
          <a:noFill/>
        </p:spPr>
        <p:txBody>
          <a:bodyPr wrap="none" rtlCol="0">
            <a:spAutoFit/>
          </a:bodyPr>
          <a:lstStyle/>
          <a:p>
            <a:r>
              <a:rPr lang="en-US" sz="1200" i="1" dirty="0" smtClean="0">
                <a:hlinkClick r:id="rId4" action="ppaction://hlinksldjump"/>
              </a:rPr>
              <a:t>Return to Table of Contents</a:t>
            </a:r>
            <a:endParaRPr lang="en-US" sz="1200" i="1" dirty="0"/>
          </a:p>
        </p:txBody>
      </p:sp>
      <p:sp>
        <p:nvSpPr>
          <p:cNvPr id="10" name="Slide Number Placeholder 9"/>
          <p:cNvSpPr>
            <a:spLocks noGrp="1"/>
          </p:cNvSpPr>
          <p:nvPr>
            <p:ph type="sldNum" sz="quarter" idx="11"/>
          </p:nvPr>
        </p:nvSpPr>
        <p:spPr/>
        <p:txBody>
          <a:bodyPr/>
          <a:lstStyle/>
          <a:p>
            <a:pPr>
              <a:defRPr/>
            </a:pPr>
            <a:fld id="{468EC4A6-E647-4353-9968-083367511F4C}" type="slidenum">
              <a:rPr lang="en-US" sz="1400" smtClean="0"/>
              <a:pPr>
                <a:defRPr/>
              </a:pPr>
              <a:t>9</a:t>
            </a:fld>
            <a:endParaRPr lang="en-US" sz="1400" dirty="0"/>
          </a:p>
        </p:txBody>
      </p:sp>
      <p:sp>
        <p:nvSpPr>
          <p:cNvPr id="13" name="Footer Placeholder 3"/>
          <p:cNvSpPr>
            <a:spLocks noGrp="1"/>
          </p:cNvSpPr>
          <p:nvPr>
            <p:ph type="ftr" sz="quarter" idx="11"/>
          </p:nvPr>
        </p:nvSpPr>
        <p:spPr>
          <a:xfrm>
            <a:off x="1837880" y="6472462"/>
            <a:ext cx="5468240" cy="365125"/>
          </a:xfrm>
        </p:spPr>
        <p:txBody>
          <a:bodyPr/>
          <a:lstStyle/>
          <a:p>
            <a:pPr algn="ctr"/>
            <a:r>
              <a:rPr lang="en-US" sz="1000" b="1" dirty="0" smtClean="0"/>
              <a:t>SAP Requisition Training </a:t>
            </a:r>
            <a:endParaRPr lang="en-US" sz="1000" b="1" dirty="0"/>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GUID" val="8b117d49-83f9-4b81-ad6e-291613ab46ce"/>
  <p:tag name="ARTICULATE_SLIDE_PAUSE" val="1"/>
  <p:tag name="ARTICULATE_NAV_LEVEL" val="1"/>
  <p:tag name="ARTICULATE_PLAYLIST_ID" val="-1"/>
  <p:tag name="ARTICULATE_LOCK_SLIDE" val="0"/>
  <p:tag name="ARTICULATE_SLIDE_NAV" val="4"/>
</p:tagLst>
</file>

<file path=ppt/tags/tag10.xml><?xml version="1.0" encoding="utf-8"?>
<p:tagLst xmlns:a="http://schemas.openxmlformats.org/drawingml/2006/main" xmlns:r="http://schemas.openxmlformats.org/officeDocument/2006/relationships" xmlns:p="http://schemas.openxmlformats.org/presentationml/2006/main">
  <p:tag name="ARTICULATE_SLIDE_GUID" val="15d370ec-e281-4231-b88c-cef2d61537be"/>
  <p:tag name="ARTICULATE_SLIDE_PAUSE" val="1"/>
  <p:tag name="ARTICULATE_NAV_LEVEL" val="1"/>
  <p:tag name="ARTICULATE_PLAYLIST_ID" val="-1"/>
  <p:tag name="ARTICULATE_LOCK_SLIDE" val="0"/>
  <p:tag name="ARTICULATE_SLIDE_NAV" val="7"/>
</p:tagLst>
</file>

<file path=ppt/tags/tag11.xml><?xml version="1.0" encoding="utf-8"?>
<p:tagLst xmlns:a="http://schemas.openxmlformats.org/drawingml/2006/main" xmlns:r="http://schemas.openxmlformats.org/officeDocument/2006/relationships" xmlns:p="http://schemas.openxmlformats.org/presentationml/2006/main">
  <p:tag name="ARTICULATE_SLIDE_GUID" val="15d370ec-e281-4231-b88c-cef2d61537be"/>
  <p:tag name="ARTICULATE_SLIDE_PAUSE" val="1"/>
  <p:tag name="ARTICULATE_NAV_LEVEL" val="1"/>
  <p:tag name="ARTICULATE_PLAYLIST_ID" val="-1"/>
  <p:tag name="ARTICULATE_LOCK_SLIDE" val="0"/>
  <p:tag name="ARTICULATE_SLIDE_NAV" val="7"/>
</p:tagLst>
</file>

<file path=ppt/tags/tag12.xml><?xml version="1.0" encoding="utf-8"?>
<p:tagLst xmlns:a="http://schemas.openxmlformats.org/drawingml/2006/main" xmlns:r="http://schemas.openxmlformats.org/officeDocument/2006/relationships" xmlns:p="http://schemas.openxmlformats.org/presentationml/2006/main">
  <p:tag name="ARTICULATE_SLIDE_GUID" val="8b117d49-83f9-4b81-ad6e-291613ab46ce"/>
  <p:tag name="ARTICULATE_SLIDE_PAUSE" val="1"/>
  <p:tag name="ARTICULATE_NAV_LEVEL" val="1"/>
  <p:tag name="ARTICULATE_PLAYLIST_ID" val="-1"/>
  <p:tag name="ARTICULATE_LOCK_SLIDE" val="0"/>
  <p:tag name="ARTICULATE_SLIDE_NAV" val="4"/>
</p:tagLst>
</file>

<file path=ppt/tags/tag13.xml><?xml version="1.0" encoding="utf-8"?>
<p:tagLst xmlns:a="http://schemas.openxmlformats.org/drawingml/2006/main" xmlns:r="http://schemas.openxmlformats.org/officeDocument/2006/relationships" xmlns:p="http://schemas.openxmlformats.org/presentationml/2006/main">
  <p:tag name="ARTICULATE_SLIDE_GUID" val="9186e829-6e80-4a15-bd7f-a2a3481c9d11"/>
  <p:tag name="ARTICULATE_SLIDE_PAUSE" val="1"/>
  <p:tag name="ARTICULATE_NAV_LEVEL" val="1"/>
  <p:tag name="ARTICULATE_PLAYLIST_ID" val="-1"/>
  <p:tag name="ARTICULATE_LOCK_SLIDE" val="0"/>
  <p:tag name="ARTICULATE_SLIDE_NAV" val="19"/>
</p:tagLst>
</file>

<file path=ppt/tags/tag14.xml><?xml version="1.0" encoding="utf-8"?>
<p:tagLst xmlns:a="http://schemas.openxmlformats.org/drawingml/2006/main" xmlns:r="http://schemas.openxmlformats.org/officeDocument/2006/relationships" xmlns:p="http://schemas.openxmlformats.org/presentationml/2006/main">
  <p:tag name="ARTICULATE_SLIDE_GUID" val="8b117d49-83f9-4b81-ad6e-291613ab46ce"/>
  <p:tag name="ARTICULATE_SLIDE_PAUSE" val="1"/>
  <p:tag name="ARTICULATE_NAV_LEVEL" val="1"/>
  <p:tag name="ARTICULATE_PLAYLIST_ID" val="-1"/>
  <p:tag name="ARTICULATE_LOCK_SLIDE" val="0"/>
  <p:tag name="ARTICULATE_SLIDE_NAV" val="4"/>
</p:tagLst>
</file>

<file path=ppt/tags/tag15.xml><?xml version="1.0" encoding="utf-8"?>
<p:tagLst xmlns:a="http://schemas.openxmlformats.org/drawingml/2006/main" xmlns:r="http://schemas.openxmlformats.org/officeDocument/2006/relationships" xmlns:p="http://schemas.openxmlformats.org/presentationml/2006/main">
  <p:tag name="ARTICULATE_SLIDE_GUID" val="8b117d49-83f9-4b81-ad6e-291613ab46ce"/>
  <p:tag name="ARTICULATE_SLIDE_PAUSE" val="1"/>
  <p:tag name="ARTICULATE_NAV_LEVEL" val="1"/>
  <p:tag name="ARTICULATE_PLAYLIST_ID" val="-1"/>
  <p:tag name="ARTICULATE_LOCK_SLIDE" val="0"/>
  <p:tag name="ARTICULATE_SLIDE_NAV" val="4"/>
</p:tagLst>
</file>

<file path=ppt/tags/tag16.xml><?xml version="1.0" encoding="utf-8"?>
<p:tagLst xmlns:a="http://schemas.openxmlformats.org/drawingml/2006/main" xmlns:r="http://schemas.openxmlformats.org/officeDocument/2006/relationships" xmlns:p="http://schemas.openxmlformats.org/presentationml/2006/main">
  <p:tag name="ARTICULATE_SLIDE_GUID" val="8b117d49-83f9-4b81-ad6e-291613ab46ce"/>
  <p:tag name="ARTICULATE_SLIDE_PAUSE" val="1"/>
  <p:tag name="ARTICULATE_NAV_LEVEL" val="1"/>
  <p:tag name="ARTICULATE_PLAYLIST_ID" val="-1"/>
  <p:tag name="ARTICULATE_LOCK_SLIDE" val="0"/>
  <p:tag name="ARTICULATE_SLIDE_NAV" val="4"/>
</p:tagLst>
</file>

<file path=ppt/tags/tag17.xml><?xml version="1.0" encoding="utf-8"?>
<p:tagLst xmlns:a="http://schemas.openxmlformats.org/drawingml/2006/main" xmlns:r="http://schemas.openxmlformats.org/officeDocument/2006/relationships" xmlns:p="http://schemas.openxmlformats.org/presentationml/2006/main">
  <p:tag name="ARTICULATE_SLIDE_GUID" val="8677201c-77d3-42c1-a366-670a1df44819"/>
  <p:tag name="ARTICULATE_SLIDE_PAUSE" val="1"/>
  <p:tag name="ARTICULATE_NAV_LEVEL" val="1"/>
  <p:tag name="ARTICULATE_PLAYLIST_ID" val="-1"/>
  <p:tag name="ARTICULATE_LOCK_SLIDE" val="0"/>
  <p:tag name="ARTICULATE_SLIDE_NAV" val="80"/>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8b117d49-83f9-4b81-ad6e-291613ab46ce"/>
  <p:tag name="ARTICULATE_SLIDE_PAUSE" val="1"/>
  <p:tag name="ARTICULATE_NAV_LEVEL" val="1"/>
  <p:tag name="ARTICULATE_PLAYLIST_ID" val="-1"/>
  <p:tag name="ARTICULATE_LOCK_SLIDE" val="0"/>
  <p:tag name="ARTICULATE_SLIDE_NAV" val="4"/>
</p:tagLst>
</file>

<file path=ppt/tags/tag3.xml><?xml version="1.0" encoding="utf-8"?>
<p:tagLst xmlns:a="http://schemas.openxmlformats.org/drawingml/2006/main" xmlns:r="http://schemas.openxmlformats.org/officeDocument/2006/relationships" xmlns:p="http://schemas.openxmlformats.org/presentationml/2006/main">
  <p:tag name="ARTICULATE_SLIDE_GUID" val="8b117d49-83f9-4b81-ad6e-291613ab46ce"/>
  <p:tag name="ARTICULATE_SLIDE_PAUSE" val="1"/>
  <p:tag name="ARTICULATE_NAV_LEVEL" val="1"/>
  <p:tag name="ARTICULATE_PLAYLIST_ID" val="-1"/>
  <p:tag name="ARTICULATE_LOCK_SLIDE" val="0"/>
  <p:tag name="ARTICULATE_SLIDE_NAV" val="4"/>
</p:tagLst>
</file>

<file path=ppt/tags/tag4.xml><?xml version="1.0" encoding="utf-8"?>
<p:tagLst xmlns:a="http://schemas.openxmlformats.org/drawingml/2006/main" xmlns:r="http://schemas.openxmlformats.org/officeDocument/2006/relationships" xmlns:p="http://schemas.openxmlformats.org/presentationml/2006/main">
  <p:tag name="ARTICULATE_SLIDE_GUID" val="8b117d49-83f9-4b81-ad6e-291613ab46ce"/>
  <p:tag name="ARTICULATE_SLIDE_PAUSE" val="1"/>
  <p:tag name="ARTICULATE_NAV_LEVEL" val="1"/>
  <p:tag name="ARTICULATE_PLAYLIST_ID" val="-1"/>
  <p:tag name="ARTICULATE_LOCK_SLIDE" val="0"/>
  <p:tag name="ARTICULATE_SLIDE_NAV" val="4"/>
</p:tagLst>
</file>

<file path=ppt/tags/tag5.xml><?xml version="1.0" encoding="utf-8"?>
<p:tagLst xmlns:a="http://schemas.openxmlformats.org/drawingml/2006/main" xmlns:r="http://schemas.openxmlformats.org/officeDocument/2006/relationships" xmlns:p="http://schemas.openxmlformats.org/presentationml/2006/main">
  <p:tag name="ARTICULATE_SLIDE_GUID" val="8b117d49-83f9-4b81-ad6e-291613ab46ce"/>
  <p:tag name="ARTICULATE_SLIDE_PAUSE" val="1"/>
  <p:tag name="ARTICULATE_NAV_LEVEL" val="1"/>
  <p:tag name="ARTICULATE_PLAYLIST_ID" val="-1"/>
  <p:tag name="ARTICULATE_LOCK_SLIDE" val="0"/>
  <p:tag name="ARTICULATE_SLIDE_NAV" val="4"/>
</p:tagLst>
</file>

<file path=ppt/tags/tag6.xml><?xml version="1.0" encoding="utf-8"?>
<p:tagLst xmlns:a="http://schemas.openxmlformats.org/drawingml/2006/main" xmlns:r="http://schemas.openxmlformats.org/officeDocument/2006/relationships" xmlns:p="http://schemas.openxmlformats.org/presentationml/2006/main">
  <p:tag name="ARTICULATE_SLIDE_GUID" val="8b117d49-83f9-4b81-ad6e-291613ab46ce"/>
  <p:tag name="ARTICULATE_SLIDE_PAUSE" val="1"/>
  <p:tag name="ARTICULATE_NAV_LEVEL" val="1"/>
  <p:tag name="ARTICULATE_PLAYLIST_ID" val="-1"/>
  <p:tag name="ARTICULATE_LOCK_SLIDE" val="0"/>
  <p:tag name="ARTICULATE_SLIDE_NAV" val="4"/>
</p:tagLst>
</file>

<file path=ppt/tags/tag7.xml><?xml version="1.0" encoding="utf-8"?>
<p:tagLst xmlns:a="http://schemas.openxmlformats.org/drawingml/2006/main" xmlns:r="http://schemas.openxmlformats.org/officeDocument/2006/relationships" xmlns:p="http://schemas.openxmlformats.org/presentationml/2006/main">
  <p:tag name="ARTICULATE_SLIDE_GUID" val="8b117d49-83f9-4b81-ad6e-291613ab46ce"/>
  <p:tag name="ARTICULATE_SLIDE_PAUSE" val="1"/>
  <p:tag name="ARTICULATE_NAV_LEVEL" val="1"/>
  <p:tag name="ARTICULATE_PLAYLIST_ID" val="-1"/>
  <p:tag name="ARTICULATE_LOCK_SLIDE" val="0"/>
  <p:tag name="ARTICULATE_SLIDE_NAV" val="4"/>
</p:tagLst>
</file>

<file path=ppt/tags/tag8.xml><?xml version="1.0" encoding="utf-8"?>
<p:tagLst xmlns:a="http://schemas.openxmlformats.org/drawingml/2006/main" xmlns:r="http://schemas.openxmlformats.org/officeDocument/2006/relationships" xmlns:p="http://schemas.openxmlformats.org/presentationml/2006/main">
  <p:tag name="ARTICULATE_SLIDE_GUID" val="15d370ec-e281-4231-b88c-cef2d61537be"/>
  <p:tag name="ARTICULATE_SLIDE_PAUSE" val="1"/>
  <p:tag name="ARTICULATE_NAV_LEVEL" val="1"/>
  <p:tag name="ARTICULATE_PLAYLIST_ID" val="-1"/>
  <p:tag name="ARTICULATE_LOCK_SLIDE" val="0"/>
  <p:tag name="ARTICULATE_SLIDE_NAV" val="7"/>
</p:tagLst>
</file>

<file path=ppt/tags/tag9.xml><?xml version="1.0" encoding="utf-8"?>
<p:tagLst xmlns:a="http://schemas.openxmlformats.org/drawingml/2006/main" xmlns:r="http://schemas.openxmlformats.org/officeDocument/2006/relationships" xmlns:p="http://schemas.openxmlformats.org/presentationml/2006/main">
  <p:tag name="ARTICULATE_SLIDE_GUID" val="15d370ec-e281-4231-b88c-cef2d61537be"/>
  <p:tag name="ARTICULATE_SLIDE_PAUSE" val="1"/>
  <p:tag name="ARTICULATE_NAV_LEVEL" val="1"/>
  <p:tag name="ARTICULATE_PLAYLIST_ID" val="-1"/>
  <p:tag name="ARTICULATE_LOCK_SLIDE" val="0"/>
  <p:tag name="ARTICULATE_SLIDE_NAV" val="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4948</Words>
  <Application>Microsoft Office PowerPoint</Application>
  <PresentationFormat>On-screen Show (4:3)</PresentationFormat>
  <Paragraphs>720</Paragraphs>
  <Slides>77</Slides>
  <Notes>56</Notes>
  <HiddenSlides>0</HiddenSlides>
  <MMClips>0</MMClips>
  <ScaleCrop>false</ScaleCrop>
  <HeadingPairs>
    <vt:vector size="4" baseType="variant">
      <vt:variant>
        <vt:lpstr>Theme</vt:lpstr>
      </vt:variant>
      <vt:variant>
        <vt:i4>1</vt:i4>
      </vt:variant>
      <vt:variant>
        <vt:lpstr>Slide Titles</vt:lpstr>
      </vt:variant>
      <vt:variant>
        <vt:i4>77</vt:i4>
      </vt:variant>
    </vt:vector>
  </HeadingPairs>
  <TitlesOfParts>
    <vt:vector size="78" baseType="lpstr">
      <vt:lpstr>Office Theme</vt:lpstr>
      <vt:lpstr>SAP Requisitions  Requisitioner   MM_REQ_300       </vt:lpstr>
      <vt:lpstr>Table of Contents</vt:lpstr>
      <vt:lpstr>What is SAP Requisition?</vt:lpstr>
      <vt:lpstr>Who Should Receive SAP Requisition Training?</vt:lpstr>
      <vt:lpstr>When are SAP Requisitions Used?</vt:lpstr>
      <vt:lpstr>How SAP Requisitions Differ from other Purchase Methods</vt:lpstr>
      <vt:lpstr>How Do I Know SAP Requisition is the Right Method?</vt:lpstr>
      <vt:lpstr>Note: Purchase of Healthcare Items</vt:lpstr>
      <vt:lpstr>SAP Roles</vt:lpstr>
      <vt:lpstr>Role Combinations</vt:lpstr>
      <vt:lpstr>Training Requirements for SAP Departmental Roles</vt:lpstr>
      <vt:lpstr>SAP General Process Flow (5 Steps)</vt:lpstr>
      <vt:lpstr>Understanding Transaction Codes</vt:lpstr>
      <vt:lpstr>Vendor Overview</vt:lpstr>
      <vt:lpstr>PowerPoint Presentation</vt:lpstr>
      <vt:lpstr>Login to myUK</vt:lpstr>
      <vt:lpstr>Launch Pad</vt:lpstr>
      <vt:lpstr>SAP Easy Access</vt:lpstr>
      <vt:lpstr>Requisition Major Sections</vt:lpstr>
      <vt:lpstr>Requisition Layout – Header (Top)</vt:lpstr>
      <vt:lpstr>Requisition Layout – Item Overview (Middle)</vt:lpstr>
      <vt:lpstr>Requisition Layout – Item Details (Bottom)</vt:lpstr>
      <vt:lpstr>Requisition Layout – Document Overview</vt:lpstr>
      <vt:lpstr>PowerPoint Presentation</vt:lpstr>
      <vt:lpstr>Personal Settings</vt:lpstr>
      <vt:lpstr>Personal Settings</vt:lpstr>
      <vt:lpstr>PowerPoint Presentation</vt:lpstr>
      <vt:lpstr>Requisition Type and Header Note</vt:lpstr>
      <vt:lpstr>Select Account Assignment Category</vt:lpstr>
      <vt:lpstr>Select Vendor</vt:lpstr>
      <vt:lpstr>Select Vendor</vt:lpstr>
      <vt:lpstr>Complete Line Item Overview</vt:lpstr>
      <vt:lpstr>Details – Set Account Assignment</vt:lpstr>
      <vt:lpstr>Details – Text Notes</vt:lpstr>
      <vt:lpstr>Details – Delivery Address</vt:lpstr>
      <vt:lpstr>Details – Delivery Address</vt:lpstr>
      <vt:lpstr>Details – Delivery Address</vt:lpstr>
      <vt:lpstr>Create Attachment</vt:lpstr>
      <vt:lpstr>Create Attachment</vt:lpstr>
      <vt:lpstr>Check for Errors and Save</vt:lpstr>
      <vt:lpstr>Document Overview</vt:lpstr>
      <vt:lpstr>Display Requisition</vt:lpstr>
      <vt:lpstr>Edit Requisition</vt:lpstr>
      <vt:lpstr>Edit Requisition</vt:lpstr>
      <vt:lpstr>Edit Requisition</vt:lpstr>
      <vt:lpstr>PowerPoint Presentation</vt:lpstr>
      <vt:lpstr>Approval</vt:lpstr>
      <vt:lpstr>Approver Levels</vt:lpstr>
      <vt:lpstr>Inbox Overview</vt:lpstr>
      <vt:lpstr>How Handle Rejected Requisitions</vt:lpstr>
      <vt:lpstr>How Handle Rejected Requisitions</vt:lpstr>
      <vt:lpstr>How Handle Rejected Requisitions</vt:lpstr>
      <vt:lpstr>How Handle Rejected Requisitions</vt:lpstr>
      <vt:lpstr>Delete Line Items or Entire Requisition</vt:lpstr>
      <vt:lpstr>Delete Line Items or Entire Requisition</vt:lpstr>
      <vt:lpstr>Delete Line Items or Entire Requisition</vt:lpstr>
      <vt:lpstr>Display Requisition via Select Other Document</vt:lpstr>
      <vt:lpstr>Display Purchase Order via Requisition Status Tab</vt:lpstr>
      <vt:lpstr>Display Purchase Order via Select Other Document</vt:lpstr>
      <vt:lpstr>Vendor Lookup Using XK03</vt:lpstr>
      <vt:lpstr>Vendor Lookup Using XK03</vt:lpstr>
      <vt:lpstr>Reporting via T-code ME2L – Vendor </vt:lpstr>
      <vt:lpstr>Reporting via T-code ME2K – Account Assignment</vt:lpstr>
      <vt:lpstr>Additional Helpful Icons</vt:lpstr>
      <vt:lpstr>Working with “Reverse” Requisitions</vt:lpstr>
      <vt:lpstr>Obtaining Hard Copy of Requisition</vt:lpstr>
      <vt:lpstr>Split Account Assignment</vt:lpstr>
      <vt:lpstr>Split Account Assignment</vt:lpstr>
      <vt:lpstr>Naming Convention for Attachments</vt:lpstr>
      <vt:lpstr>Numbering Conventions for Purchase Orders</vt:lpstr>
      <vt:lpstr>Status Tab and Related Documents</vt:lpstr>
      <vt:lpstr>How Determine Assigned Purchasing Buyer </vt:lpstr>
      <vt:lpstr>Diagnosing Process Problems</vt:lpstr>
      <vt:lpstr>Diagnosing Process Problems</vt:lpstr>
      <vt:lpstr>Diagnosing Process Problems</vt:lpstr>
      <vt:lpstr>Sign Off</vt:lpstr>
      <vt:lpstr>SAP Help Web Sites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SRM Shoppers PowerPoint REV</dc:title>
  <dc:creator/>
  <cp:lastModifiedBy/>
  <cp:revision>1047</cp:revision>
  <dcterms:created xsi:type="dcterms:W3CDTF">2011-06-07T13:18:00Z</dcterms:created>
  <dcterms:modified xsi:type="dcterms:W3CDTF">2016-03-04T20:27:27Z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