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ppt/tags/tag14.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handoutMasterIdLst>
    <p:handoutMasterId r:id="rId55"/>
  </p:handoutMasterIdLst>
  <p:sldIdLst>
    <p:sldId id="305" r:id="rId2"/>
    <p:sldId id="474" r:id="rId3"/>
    <p:sldId id="497" r:id="rId4"/>
    <p:sldId id="469" r:id="rId5"/>
    <p:sldId id="557" r:id="rId6"/>
    <p:sldId id="551" r:id="rId7"/>
    <p:sldId id="431" r:id="rId8"/>
    <p:sldId id="376" r:id="rId9"/>
    <p:sldId id="619" r:id="rId10"/>
    <p:sldId id="655" r:id="rId11"/>
    <p:sldId id="656" r:id="rId12"/>
    <p:sldId id="608" r:id="rId13"/>
    <p:sldId id="552" r:id="rId14"/>
    <p:sldId id="558" r:id="rId15"/>
    <p:sldId id="607" r:id="rId16"/>
    <p:sldId id="589" r:id="rId17"/>
    <p:sldId id="291" r:id="rId18"/>
    <p:sldId id="515" r:id="rId19"/>
    <p:sldId id="514" r:id="rId20"/>
    <p:sldId id="621" r:id="rId21"/>
    <p:sldId id="622" r:id="rId22"/>
    <p:sldId id="540" r:id="rId23"/>
    <p:sldId id="669" r:id="rId24"/>
    <p:sldId id="668" r:id="rId25"/>
    <p:sldId id="667" r:id="rId26"/>
    <p:sldId id="666" r:id="rId27"/>
    <p:sldId id="634" r:id="rId28"/>
    <p:sldId id="633" r:id="rId29"/>
    <p:sldId id="659" r:id="rId30"/>
    <p:sldId id="658" r:id="rId31"/>
    <p:sldId id="657" r:id="rId32"/>
    <p:sldId id="660" r:id="rId33"/>
    <p:sldId id="664" r:id="rId34"/>
    <p:sldId id="663" r:id="rId35"/>
    <p:sldId id="662" r:id="rId36"/>
    <p:sldId id="422" r:id="rId37"/>
    <p:sldId id="630" r:id="rId38"/>
    <p:sldId id="577" r:id="rId39"/>
    <p:sldId id="640" r:id="rId40"/>
    <p:sldId id="670" r:id="rId41"/>
    <p:sldId id="553" r:id="rId42"/>
    <p:sldId id="625" r:id="rId43"/>
    <p:sldId id="545" r:id="rId44"/>
    <p:sldId id="673" r:id="rId45"/>
    <p:sldId id="527" r:id="rId46"/>
    <p:sldId id="671" r:id="rId47"/>
    <p:sldId id="672" r:id="rId48"/>
    <p:sldId id="592" r:id="rId49"/>
    <p:sldId id="593" r:id="rId50"/>
    <p:sldId id="652" r:id="rId51"/>
    <p:sldId id="426" r:id="rId52"/>
    <p:sldId id="357" r:id="rId5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0066"/>
    <a:srgbClr val="6893C6"/>
    <a:srgbClr val="009900"/>
    <a:srgbClr val="3333FF"/>
    <a:srgbClr val="FFFE00"/>
    <a:srgbClr val="FCFC9A"/>
    <a:srgbClr val="7C5136"/>
    <a:srgbClr val="FFFF66"/>
    <a:srgbClr val="57E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8" autoAdjust="0"/>
    <p:restoredTop sz="84642" autoAdjust="0"/>
  </p:normalViewPr>
  <p:slideViewPr>
    <p:cSldViewPr snapToGrid="0">
      <p:cViewPr>
        <p:scale>
          <a:sx n="90" d="100"/>
          <a:sy n="90" d="100"/>
        </p:scale>
        <p:origin x="-72" y="-114"/>
      </p:cViewPr>
      <p:guideLst>
        <p:guide orient="horz" pos="2160"/>
        <p:guide orient="horz" pos="374"/>
        <p:guide pos="2880"/>
      </p:guideLst>
    </p:cSldViewPr>
  </p:slideViewPr>
  <p:notesTextViewPr>
    <p:cViewPr>
      <p:scale>
        <a:sx n="100" d="100"/>
        <a:sy n="100" d="100"/>
      </p:scale>
      <p:origin x="0" y="0"/>
    </p:cViewPr>
  </p:notesTextViewPr>
  <p:sorterViewPr>
    <p:cViewPr>
      <p:scale>
        <a:sx n="100" d="100"/>
        <a:sy n="100" d="100"/>
      </p:scale>
      <p:origin x="0" y="7572"/>
    </p:cViewPr>
  </p:sorterViewPr>
  <p:notesViewPr>
    <p:cSldViewPr snapToGrid="0">
      <p:cViewPr varScale="1">
        <p:scale>
          <a:sx n="58" d="100"/>
          <a:sy n="58" d="100"/>
        </p:scale>
        <p:origin x="-250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32875-87BE-3B4E-9331-526A1B2FF9A6}"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03344A18-EB13-ED4C-949D-2F9BEDE581CA}">
      <dgm:prSet phldrT="[Text]" custT="1"/>
      <dgm:spPr>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r>
            <a:rPr lang="en-US" sz="1400" dirty="0" smtClean="0"/>
            <a:t>1. Create Requisition (Dept)</a:t>
          </a:r>
          <a:endParaRPr lang="en-US" sz="1400" dirty="0"/>
        </a:p>
      </dgm:t>
    </dgm:pt>
    <dgm:pt modelId="{CF7EB294-9D84-0E44-8FFF-824F263A2737}" type="parTrans" cxnId="{3599B44D-B0CF-A448-B4B5-C06109DBC8A6}">
      <dgm:prSet/>
      <dgm:spPr/>
      <dgm:t>
        <a:bodyPr/>
        <a:lstStyle/>
        <a:p>
          <a:endParaRPr lang="en-US"/>
        </a:p>
      </dgm:t>
    </dgm:pt>
    <dgm:pt modelId="{3CCC5EE6-2AAE-9D45-BF45-9C8A4625C254}" type="sibTrans" cxnId="{3599B44D-B0CF-A448-B4B5-C06109DBC8A6}">
      <dgm:prSet/>
      <dgm:spPr/>
      <dgm:t>
        <a:bodyPr/>
        <a:lstStyle/>
        <a:p>
          <a:endParaRPr lang="en-US"/>
        </a:p>
      </dgm:t>
    </dgm:pt>
    <dgm:pt modelId="{D7001DF7-4A2E-B148-A351-287D9B678C39}">
      <dgm:prSet phldrT="[Text]"/>
      <dgm:spPr/>
      <dgm:t>
        <a:bodyPr/>
        <a:lstStyle/>
        <a:p>
          <a:r>
            <a:rPr lang="en-US" dirty="0" smtClean="0"/>
            <a:t>2. Approval (Dept / Unit / College) </a:t>
          </a:r>
          <a:endParaRPr lang="en-US" dirty="0"/>
        </a:p>
      </dgm:t>
    </dgm:pt>
    <dgm:pt modelId="{ABBD61AA-3DD7-B44C-804F-A1210C726632}" type="parTrans" cxnId="{A56FD8C0-EB5C-104A-BA34-F8811A92A73E}">
      <dgm:prSet/>
      <dgm:spPr/>
      <dgm:t>
        <a:bodyPr/>
        <a:lstStyle/>
        <a:p>
          <a:endParaRPr lang="en-US"/>
        </a:p>
      </dgm:t>
    </dgm:pt>
    <dgm:pt modelId="{07E04CA7-E41D-EA4A-A43E-AA316F7BA273}" type="sibTrans" cxnId="{A56FD8C0-EB5C-104A-BA34-F8811A92A73E}">
      <dgm:prSet/>
      <dgm:spPr/>
      <dgm:t>
        <a:bodyPr/>
        <a:lstStyle/>
        <a:p>
          <a:endParaRPr lang="en-US"/>
        </a:p>
      </dgm:t>
    </dgm:pt>
    <dgm:pt modelId="{22427FBC-2A43-D14F-AA28-DAC8ABA0BA3D}">
      <dgm:prSet phldrT="[Text]" custT="1"/>
      <dgm:spPr>
        <a:solidFill>
          <a:srgbClr val="92D050"/>
        </a:solidFill>
      </dgm:spPr>
      <dgm:t>
        <a:bodyPr/>
        <a:lstStyle/>
        <a:p>
          <a:r>
            <a:rPr lang="en-US" sz="2100" dirty="0" smtClean="0"/>
            <a:t>4. Goods Receipt (Dept)</a:t>
          </a:r>
          <a:endParaRPr lang="en-US" sz="2100" dirty="0"/>
        </a:p>
      </dgm:t>
    </dgm:pt>
    <dgm:pt modelId="{40461096-88FF-DC40-81B5-E4EE5B80B9E0}" type="parTrans" cxnId="{7304288C-1A37-2A47-94EB-DC198808AFA8}">
      <dgm:prSet/>
      <dgm:spPr/>
      <dgm:t>
        <a:bodyPr/>
        <a:lstStyle/>
        <a:p>
          <a:endParaRPr lang="en-US"/>
        </a:p>
      </dgm:t>
    </dgm:pt>
    <dgm:pt modelId="{D113364B-DF86-8642-9FB8-72ADB55A72A0}" type="sibTrans" cxnId="{7304288C-1A37-2A47-94EB-DC198808AFA8}">
      <dgm:prSet/>
      <dgm:spPr/>
      <dgm:t>
        <a:bodyPr/>
        <a:lstStyle/>
        <a:p>
          <a:endParaRPr lang="en-US"/>
        </a:p>
      </dgm:t>
    </dgm:pt>
    <dgm:pt modelId="{E4FD9D0C-D395-244A-ADA8-0C12C8197110}">
      <dgm:prSet phldrT="[Text]"/>
      <dgm:spPr/>
      <dgm:t>
        <a:bodyPr/>
        <a:lstStyle/>
        <a:p>
          <a:r>
            <a:rPr lang="en-US" dirty="0" smtClean="0"/>
            <a:t>3. Purchase Order Sent to Supplier (Purchasing)</a:t>
          </a:r>
        </a:p>
      </dgm:t>
    </dgm:pt>
    <dgm:pt modelId="{3E09B884-F075-D242-883A-4E12CB80491E}" type="parTrans" cxnId="{86DA72A2-5968-DD4F-94AE-F15F380ACF51}">
      <dgm:prSet/>
      <dgm:spPr/>
      <dgm:t>
        <a:bodyPr/>
        <a:lstStyle/>
        <a:p>
          <a:endParaRPr lang="en-US"/>
        </a:p>
      </dgm:t>
    </dgm:pt>
    <dgm:pt modelId="{B0FA726E-88CA-094B-BF06-29019AD6C0F9}" type="sibTrans" cxnId="{86DA72A2-5968-DD4F-94AE-F15F380ACF51}">
      <dgm:prSet/>
      <dgm:spPr/>
      <dgm:t>
        <a:bodyPr/>
        <a:lstStyle/>
        <a:p>
          <a:endParaRPr lang="en-US"/>
        </a:p>
      </dgm:t>
    </dgm:pt>
    <dgm:pt modelId="{2C4F94E8-7896-4B8F-986B-D1C213B849EB}">
      <dgm:prSet phldrT="[Text]"/>
      <dgm:spPr/>
      <dgm:t>
        <a:bodyPr/>
        <a:lstStyle/>
        <a:p>
          <a:r>
            <a:rPr lang="en-US" dirty="0" smtClean="0"/>
            <a:t>5. Invoice Posting / Check Payment (Accounts Payable / Hospital Accounting)</a:t>
          </a:r>
          <a:endParaRPr lang="en-US" dirty="0"/>
        </a:p>
      </dgm:t>
    </dgm:pt>
    <dgm:pt modelId="{4AB70883-B7ED-4F65-B837-85060F1B3BE7}" type="parTrans" cxnId="{DFE9808B-13ED-455A-A7D0-B0DFE46936BA}">
      <dgm:prSet/>
      <dgm:spPr/>
      <dgm:t>
        <a:bodyPr/>
        <a:lstStyle/>
        <a:p>
          <a:endParaRPr lang="en-US"/>
        </a:p>
      </dgm:t>
    </dgm:pt>
    <dgm:pt modelId="{BE9FA83C-D39D-437E-81A6-98B5DC776C32}" type="sibTrans" cxnId="{DFE9808B-13ED-455A-A7D0-B0DFE46936BA}">
      <dgm:prSet/>
      <dgm:spPr/>
      <dgm:t>
        <a:bodyPr/>
        <a:lstStyle/>
        <a:p>
          <a:endParaRPr lang="en-US"/>
        </a:p>
      </dgm:t>
    </dgm:pt>
    <dgm:pt modelId="{875E7AA2-E6CE-1B44-BD8A-2D373AB052DF}" type="pres">
      <dgm:prSet presAssocID="{C0532875-87BE-3B4E-9331-526A1B2FF9A6}" presName="CompostProcess" presStyleCnt="0">
        <dgm:presLayoutVars>
          <dgm:dir/>
          <dgm:resizeHandles val="exact"/>
        </dgm:presLayoutVars>
      </dgm:prSet>
      <dgm:spPr/>
      <dgm:t>
        <a:bodyPr/>
        <a:lstStyle/>
        <a:p>
          <a:endParaRPr lang="en-US"/>
        </a:p>
      </dgm:t>
    </dgm:pt>
    <dgm:pt modelId="{A5C19F9A-2F88-7540-84F8-FA365BEA871F}" type="pres">
      <dgm:prSet presAssocID="{C0532875-87BE-3B4E-9331-526A1B2FF9A6}" presName="arrow" presStyleLbl="bgShp" presStyleIdx="0" presStyleCnt="1"/>
      <dgm:spPr/>
      <dgm:t>
        <a:bodyPr/>
        <a:lstStyle/>
        <a:p>
          <a:endParaRPr lang="en-US"/>
        </a:p>
      </dgm:t>
    </dgm:pt>
    <dgm:pt modelId="{D9064C18-2E0C-BD47-961B-D736A8BB7D79}" type="pres">
      <dgm:prSet presAssocID="{C0532875-87BE-3B4E-9331-526A1B2FF9A6}" presName="linearProcess" presStyleCnt="0"/>
      <dgm:spPr/>
    </dgm:pt>
    <dgm:pt modelId="{259829E5-D908-E54D-A034-72978546B704}" type="pres">
      <dgm:prSet presAssocID="{03344A18-EB13-ED4C-949D-2F9BEDE581CA}" presName="textNode" presStyleLbl="node1" presStyleIdx="0" presStyleCnt="5" custScaleX="97369" custScaleY="96947" custLinFactNeighborY="0">
        <dgm:presLayoutVars>
          <dgm:bulletEnabled val="1"/>
        </dgm:presLayoutVars>
      </dgm:prSet>
      <dgm:spPr/>
      <dgm:t>
        <a:bodyPr/>
        <a:lstStyle/>
        <a:p>
          <a:endParaRPr lang="en-US"/>
        </a:p>
      </dgm:t>
    </dgm:pt>
    <dgm:pt modelId="{C94E5D0C-EB7B-6046-BA6C-A70D9DA8CA61}" type="pres">
      <dgm:prSet presAssocID="{3CCC5EE6-2AAE-9D45-BF45-9C8A4625C254}" presName="sibTrans" presStyleCnt="0"/>
      <dgm:spPr/>
    </dgm:pt>
    <dgm:pt modelId="{74BE7A50-9BB0-C740-BFC4-5693CAF604C3}" type="pres">
      <dgm:prSet presAssocID="{D7001DF7-4A2E-B148-A351-287D9B678C39}" presName="textNode" presStyleLbl="node1" presStyleIdx="1" presStyleCnt="5">
        <dgm:presLayoutVars>
          <dgm:bulletEnabled val="1"/>
        </dgm:presLayoutVars>
      </dgm:prSet>
      <dgm:spPr/>
      <dgm:t>
        <a:bodyPr/>
        <a:lstStyle/>
        <a:p>
          <a:endParaRPr lang="en-US"/>
        </a:p>
      </dgm:t>
    </dgm:pt>
    <dgm:pt modelId="{FE2DC0AA-0998-2D4B-8332-F99BF2F04F7F}" type="pres">
      <dgm:prSet presAssocID="{07E04CA7-E41D-EA4A-A43E-AA316F7BA273}" presName="sibTrans" presStyleCnt="0"/>
      <dgm:spPr/>
    </dgm:pt>
    <dgm:pt modelId="{9189F7F0-9CC9-A849-A398-3547955A3DF5}" type="pres">
      <dgm:prSet presAssocID="{E4FD9D0C-D395-244A-ADA8-0C12C8197110}" presName="textNode" presStyleLbl="node1" presStyleIdx="2" presStyleCnt="5" custLinFactNeighborY="0">
        <dgm:presLayoutVars>
          <dgm:bulletEnabled val="1"/>
        </dgm:presLayoutVars>
      </dgm:prSet>
      <dgm:spPr/>
      <dgm:t>
        <a:bodyPr/>
        <a:lstStyle/>
        <a:p>
          <a:endParaRPr lang="en-US"/>
        </a:p>
      </dgm:t>
    </dgm:pt>
    <dgm:pt modelId="{7629F189-9B2F-A142-87CE-1D1C99DFE515}" type="pres">
      <dgm:prSet presAssocID="{B0FA726E-88CA-094B-BF06-29019AD6C0F9}" presName="sibTrans" presStyleCnt="0"/>
      <dgm:spPr/>
    </dgm:pt>
    <dgm:pt modelId="{A083474F-D26D-4441-8D67-C19373237827}" type="pres">
      <dgm:prSet presAssocID="{22427FBC-2A43-D14F-AA28-DAC8ABA0BA3D}" presName="textNode" presStyleLbl="node1" presStyleIdx="3" presStyleCnt="5" custScaleX="121172" custScaleY="125348" custLinFactNeighborY="0">
        <dgm:presLayoutVars>
          <dgm:bulletEnabled val="1"/>
        </dgm:presLayoutVars>
      </dgm:prSet>
      <dgm:spPr/>
      <dgm:t>
        <a:bodyPr/>
        <a:lstStyle/>
        <a:p>
          <a:endParaRPr lang="en-US"/>
        </a:p>
      </dgm:t>
    </dgm:pt>
    <dgm:pt modelId="{E8DE04F2-47AF-44BC-A45A-D653F1EB6891}" type="pres">
      <dgm:prSet presAssocID="{D113364B-DF86-8642-9FB8-72ADB55A72A0}" presName="sibTrans" presStyleCnt="0"/>
      <dgm:spPr/>
    </dgm:pt>
    <dgm:pt modelId="{E828FD6B-A159-4446-B272-3A238904E544}" type="pres">
      <dgm:prSet presAssocID="{2C4F94E8-7896-4B8F-986B-D1C213B849EB}" presName="textNode" presStyleLbl="node1" presStyleIdx="4" presStyleCnt="5" custLinFactNeighborY="0">
        <dgm:presLayoutVars>
          <dgm:bulletEnabled val="1"/>
        </dgm:presLayoutVars>
      </dgm:prSet>
      <dgm:spPr/>
      <dgm:t>
        <a:bodyPr/>
        <a:lstStyle/>
        <a:p>
          <a:endParaRPr lang="en-US"/>
        </a:p>
      </dgm:t>
    </dgm:pt>
  </dgm:ptLst>
  <dgm:cxnLst>
    <dgm:cxn modelId="{A56FD8C0-EB5C-104A-BA34-F8811A92A73E}" srcId="{C0532875-87BE-3B4E-9331-526A1B2FF9A6}" destId="{D7001DF7-4A2E-B148-A351-287D9B678C39}" srcOrd="1" destOrd="0" parTransId="{ABBD61AA-3DD7-B44C-804F-A1210C726632}" sibTransId="{07E04CA7-E41D-EA4A-A43E-AA316F7BA273}"/>
    <dgm:cxn modelId="{DEFD9C0F-7F72-427A-AE73-F99BA36148C6}" type="presOf" srcId="{D7001DF7-4A2E-B148-A351-287D9B678C39}" destId="{74BE7A50-9BB0-C740-BFC4-5693CAF604C3}" srcOrd="0" destOrd="0" presId="urn:microsoft.com/office/officeart/2005/8/layout/hProcess9"/>
    <dgm:cxn modelId="{7304288C-1A37-2A47-94EB-DC198808AFA8}" srcId="{C0532875-87BE-3B4E-9331-526A1B2FF9A6}" destId="{22427FBC-2A43-D14F-AA28-DAC8ABA0BA3D}" srcOrd="3" destOrd="0" parTransId="{40461096-88FF-DC40-81B5-E4EE5B80B9E0}" sibTransId="{D113364B-DF86-8642-9FB8-72ADB55A72A0}"/>
    <dgm:cxn modelId="{DFE9808B-13ED-455A-A7D0-B0DFE46936BA}" srcId="{C0532875-87BE-3B4E-9331-526A1B2FF9A6}" destId="{2C4F94E8-7896-4B8F-986B-D1C213B849EB}" srcOrd="4" destOrd="0" parTransId="{4AB70883-B7ED-4F65-B837-85060F1B3BE7}" sibTransId="{BE9FA83C-D39D-437E-81A6-98B5DC776C32}"/>
    <dgm:cxn modelId="{70C03CEB-11AD-45CB-AF36-91EB0452D1CC}" type="presOf" srcId="{22427FBC-2A43-D14F-AA28-DAC8ABA0BA3D}" destId="{A083474F-D26D-4441-8D67-C19373237827}" srcOrd="0" destOrd="0" presId="urn:microsoft.com/office/officeart/2005/8/layout/hProcess9"/>
    <dgm:cxn modelId="{3599B44D-B0CF-A448-B4B5-C06109DBC8A6}" srcId="{C0532875-87BE-3B4E-9331-526A1B2FF9A6}" destId="{03344A18-EB13-ED4C-949D-2F9BEDE581CA}" srcOrd="0" destOrd="0" parTransId="{CF7EB294-9D84-0E44-8FFF-824F263A2737}" sibTransId="{3CCC5EE6-2AAE-9D45-BF45-9C8A4625C254}"/>
    <dgm:cxn modelId="{86DA72A2-5968-DD4F-94AE-F15F380ACF51}" srcId="{C0532875-87BE-3B4E-9331-526A1B2FF9A6}" destId="{E4FD9D0C-D395-244A-ADA8-0C12C8197110}" srcOrd="2" destOrd="0" parTransId="{3E09B884-F075-D242-883A-4E12CB80491E}" sibTransId="{B0FA726E-88CA-094B-BF06-29019AD6C0F9}"/>
    <dgm:cxn modelId="{E89B029E-F4FC-40B4-974F-0A7B7A55159F}" type="presOf" srcId="{2C4F94E8-7896-4B8F-986B-D1C213B849EB}" destId="{E828FD6B-A159-4446-B272-3A238904E544}" srcOrd="0" destOrd="0" presId="urn:microsoft.com/office/officeart/2005/8/layout/hProcess9"/>
    <dgm:cxn modelId="{1847047D-EB2E-4862-960E-DA7F385BA047}" type="presOf" srcId="{03344A18-EB13-ED4C-949D-2F9BEDE581CA}" destId="{259829E5-D908-E54D-A034-72978546B704}" srcOrd="0" destOrd="0" presId="urn:microsoft.com/office/officeart/2005/8/layout/hProcess9"/>
    <dgm:cxn modelId="{CE47D2BF-5970-4E46-AE2A-A82B985828CB}" type="presOf" srcId="{C0532875-87BE-3B4E-9331-526A1B2FF9A6}" destId="{875E7AA2-E6CE-1B44-BD8A-2D373AB052DF}" srcOrd="0" destOrd="0" presId="urn:microsoft.com/office/officeart/2005/8/layout/hProcess9"/>
    <dgm:cxn modelId="{43BFFF98-3B8B-46B2-AD3B-089756852099}" type="presOf" srcId="{E4FD9D0C-D395-244A-ADA8-0C12C8197110}" destId="{9189F7F0-9CC9-A849-A398-3547955A3DF5}" srcOrd="0" destOrd="0" presId="urn:microsoft.com/office/officeart/2005/8/layout/hProcess9"/>
    <dgm:cxn modelId="{8BE679D7-9176-4AEF-8625-3E46E8D63836}" type="presParOf" srcId="{875E7AA2-E6CE-1B44-BD8A-2D373AB052DF}" destId="{A5C19F9A-2F88-7540-84F8-FA365BEA871F}" srcOrd="0" destOrd="0" presId="urn:microsoft.com/office/officeart/2005/8/layout/hProcess9"/>
    <dgm:cxn modelId="{6D98F8FC-CD6B-47BF-BEB1-96D6D41F933B}" type="presParOf" srcId="{875E7AA2-E6CE-1B44-BD8A-2D373AB052DF}" destId="{D9064C18-2E0C-BD47-961B-D736A8BB7D79}" srcOrd="1" destOrd="0" presId="urn:microsoft.com/office/officeart/2005/8/layout/hProcess9"/>
    <dgm:cxn modelId="{346BF6E5-846A-4B10-8217-FD590026184A}" type="presParOf" srcId="{D9064C18-2E0C-BD47-961B-D736A8BB7D79}" destId="{259829E5-D908-E54D-A034-72978546B704}" srcOrd="0" destOrd="0" presId="urn:microsoft.com/office/officeart/2005/8/layout/hProcess9"/>
    <dgm:cxn modelId="{0E9BC6EB-5047-449D-BA26-8AA139EBFAC8}" type="presParOf" srcId="{D9064C18-2E0C-BD47-961B-D736A8BB7D79}" destId="{C94E5D0C-EB7B-6046-BA6C-A70D9DA8CA61}" srcOrd="1" destOrd="0" presId="urn:microsoft.com/office/officeart/2005/8/layout/hProcess9"/>
    <dgm:cxn modelId="{3627E232-1360-4905-A254-E85AE2E525DA}" type="presParOf" srcId="{D9064C18-2E0C-BD47-961B-D736A8BB7D79}" destId="{74BE7A50-9BB0-C740-BFC4-5693CAF604C3}" srcOrd="2" destOrd="0" presId="urn:microsoft.com/office/officeart/2005/8/layout/hProcess9"/>
    <dgm:cxn modelId="{B37B3339-D90E-4BE2-B108-FC786CB1CCB4}" type="presParOf" srcId="{D9064C18-2E0C-BD47-961B-D736A8BB7D79}" destId="{FE2DC0AA-0998-2D4B-8332-F99BF2F04F7F}" srcOrd="3" destOrd="0" presId="urn:microsoft.com/office/officeart/2005/8/layout/hProcess9"/>
    <dgm:cxn modelId="{E120C046-5F50-4B56-B04C-6E2C371A07E6}" type="presParOf" srcId="{D9064C18-2E0C-BD47-961B-D736A8BB7D79}" destId="{9189F7F0-9CC9-A849-A398-3547955A3DF5}" srcOrd="4" destOrd="0" presId="urn:microsoft.com/office/officeart/2005/8/layout/hProcess9"/>
    <dgm:cxn modelId="{3FF7DA52-ED14-4513-820A-F36B0BCDDB4F}" type="presParOf" srcId="{D9064C18-2E0C-BD47-961B-D736A8BB7D79}" destId="{7629F189-9B2F-A142-87CE-1D1C99DFE515}" srcOrd="5" destOrd="0" presId="urn:microsoft.com/office/officeart/2005/8/layout/hProcess9"/>
    <dgm:cxn modelId="{E48B499E-53F0-4CBF-A309-4D26D4472777}" type="presParOf" srcId="{D9064C18-2E0C-BD47-961B-D736A8BB7D79}" destId="{A083474F-D26D-4441-8D67-C19373237827}" srcOrd="6" destOrd="0" presId="urn:microsoft.com/office/officeart/2005/8/layout/hProcess9"/>
    <dgm:cxn modelId="{F96A8E86-2333-4E7E-A7AE-F62D839488DD}" type="presParOf" srcId="{D9064C18-2E0C-BD47-961B-D736A8BB7D79}" destId="{E8DE04F2-47AF-44BC-A45A-D653F1EB6891}" srcOrd="7" destOrd="0" presId="urn:microsoft.com/office/officeart/2005/8/layout/hProcess9"/>
    <dgm:cxn modelId="{288EFF31-28AD-4C21-BB6A-8D30C546C3C7}" type="presParOf" srcId="{D9064C18-2E0C-BD47-961B-D736A8BB7D79}" destId="{E828FD6B-A159-4446-B272-3A238904E54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32875-87BE-3B4E-9331-526A1B2FF9A6}"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D7001DF7-4A2E-B148-A351-287D9B678C39}">
      <dgm:prSet phldrT="[Text]"/>
      <dgm:spPr/>
      <dgm:t>
        <a:bodyPr/>
        <a:lstStyle/>
        <a:p>
          <a:r>
            <a:rPr lang="en-US" dirty="0" smtClean="0"/>
            <a:t>2. Approval (Dept / Unit / College) </a:t>
          </a:r>
          <a:endParaRPr lang="en-US" dirty="0"/>
        </a:p>
      </dgm:t>
    </dgm:pt>
    <dgm:pt modelId="{ABBD61AA-3DD7-B44C-804F-A1210C726632}" type="parTrans" cxnId="{A56FD8C0-EB5C-104A-BA34-F8811A92A73E}">
      <dgm:prSet/>
      <dgm:spPr/>
      <dgm:t>
        <a:bodyPr/>
        <a:lstStyle/>
        <a:p>
          <a:endParaRPr lang="en-US"/>
        </a:p>
      </dgm:t>
    </dgm:pt>
    <dgm:pt modelId="{07E04CA7-E41D-EA4A-A43E-AA316F7BA273}" type="sibTrans" cxnId="{A56FD8C0-EB5C-104A-BA34-F8811A92A73E}">
      <dgm:prSet/>
      <dgm:spPr/>
      <dgm:t>
        <a:bodyPr/>
        <a:lstStyle/>
        <a:p>
          <a:endParaRPr lang="en-US"/>
        </a:p>
      </dgm:t>
    </dgm:pt>
    <dgm:pt modelId="{22427FBC-2A43-D14F-AA28-DAC8ABA0BA3D}">
      <dgm:prSet phldrT="[Text]"/>
      <dgm:spPr/>
      <dgm:t>
        <a:bodyPr/>
        <a:lstStyle/>
        <a:p>
          <a:r>
            <a:rPr lang="en-US" dirty="0" smtClean="0"/>
            <a:t>4. Goods Receipt (Dept)</a:t>
          </a:r>
          <a:endParaRPr lang="en-US" dirty="0"/>
        </a:p>
      </dgm:t>
    </dgm:pt>
    <dgm:pt modelId="{40461096-88FF-DC40-81B5-E4EE5B80B9E0}" type="parTrans" cxnId="{7304288C-1A37-2A47-94EB-DC198808AFA8}">
      <dgm:prSet/>
      <dgm:spPr/>
      <dgm:t>
        <a:bodyPr/>
        <a:lstStyle/>
        <a:p>
          <a:endParaRPr lang="en-US"/>
        </a:p>
      </dgm:t>
    </dgm:pt>
    <dgm:pt modelId="{D113364B-DF86-8642-9FB8-72ADB55A72A0}" type="sibTrans" cxnId="{7304288C-1A37-2A47-94EB-DC198808AFA8}">
      <dgm:prSet/>
      <dgm:spPr/>
      <dgm:t>
        <a:bodyPr/>
        <a:lstStyle/>
        <a:p>
          <a:endParaRPr lang="en-US"/>
        </a:p>
      </dgm:t>
    </dgm:pt>
    <dgm:pt modelId="{E4FD9D0C-D395-244A-ADA8-0C12C8197110}">
      <dgm:prSet phldrT="[Text]"/>
      <dgm:spPr/>
      <dgm:t>
        <a:bodyPr/>
        <a:lstStyle/>
        <a:p>
          <a:r>
            <a:rPr lang="en-US" dirty="0" smtClean="0"/>
            <a:t>3. Purchase Order Sent to Supplier (Purchasing)</a:t>
          </a:r>
        </a:p>
      </dgm:t>
    </dgm:pt>
    <dgm:pt modelId="{3E09B884-F075-D242-883A-4E12CB80491E}" type="parTrans" cxnId="{86DA72A2-5968-DD4F-94AE-F15F380ACF51}">
      <dgm:prSet/>
      <dgm:spPr/>
      <dgm:t>
        <a:bodyPr/>
        <a:lstStyle/>
        <a:p>
          <a:endParaRPr lang="en-US"/>
        </a:p>
      </dgm:t>
    </dgm:pt>
    <dgm:pt modelId="{B0FA726E-88CA-094B-BF06-29019AD6C0F9}" type="sibTrans" cxnId="{86DA72A2-5968-DD4F-94AE-F15F380ACF51}">
      <dgm:prSet/>
      <dgm:spPr/>
      <dgm:t>
        <a:bodyPr/>
        <a:lstStyle/>
        <a:p>
          <a:endParaRPr lang="en-US"/>
        </a:p>
      </dgm:t>
    </dgm:pt>
    <dgm:pt modelId="{2C4F94E8-7896-4B8F-986B-D1C213B849EB}">
      <dgm:prSet phldrT="[Text]"/>
      <dgm:spPr/>
      <dgm:t>
        <a:bodyPr/>
        <a:lstStyle/>
        <a:p>
          <a:r>
            <a:rPr lang="en-US" dirty="0" smtClean="0"/>
            <a:t>5. Invoice Posting / Check Payment (Accounts Payable / Hospital Accounting)</a:t>
          </a:r>
          <a:endParaRPr lang="en-US" dirty="0"/>
        </a:p>
      </dgm:t>
    </dgm:pt>
    <dgm:pt modelId="{4AB70883-B7ED-4F65-B837-85060F1B3BE7}" type="parTrans" cxnId="{DFE9808B-13ED-455A-A7D0-B0DFE46936BA}">
      <dgm:prSet/>
      <dgm:spPr/>
      <dgm:t>
        <a:bodyPr/>
        <a:lstStyle/>
        <a:p>
          <a:endParaRPr lang="en-US"/>
        </a:p>
      </dgm:t>
    </dgm:pt>
    <dgm:pt modelId="{BE9FA83C-D39D-437E-81A6-98B5DC776C32}" type="sibTrans" cxnId="{DFE9808B-13ED-455A-A7D0-B0DFE46936BA}">
      <dgm:prSet/>
      <dgm:spPr/>
      <dgm:t>
        <a:bodyPr/>
        <a:lstStyle/>
        <a:p>
          <a:endParaRPr lang="en-US"/>
        </a:p>
      </dgm:t>
    </dgm:pt>
    <dgm:pt modelId="{22CFB135-20C9-413D-AACB-AD01CAF99552}">
      <dgm:prSet phldrT="[Text]"/>
      <dgm:spPr/>
      <dgm:t>
        <a:bodyPr/>
        <a:lstStyle/>
        <a:p>
          <a:r>
            <a:rPr lang="en-US" dirty="0" smtClean="0"/>
            <a:t>1. Create Requisition (Dept)</a:t>
          </a:r>
          <a:endParaRPr lang="en-US" dirty="0"/>
        </a:p>
      </dgm:t>
    </dgm:pt>
    <dgm:pt modelId="{FF07892F-50D7-49C1-B20C-7C271F01FEC9}" type="parTrans" cxnId="{DB5E5090-778D-47EA-87EA-9B88772543FF}">
      <dgm:prSet/>
      <dgm:spPr/>
      <dgm:t>
        <a:bodyPr/>
        <a:lstStyle/>
        <a:p>
          <a:endParaRPr lang="en-US"/>
        </a:p>
      </dgm:t>
    </dgm:pt>
    <dgm:pt modelId="{D21EF360-9A80-4CF1-85D0-60292B739E09}" type="sibTrans" cxnId="{DB5E5090-778D-47EA-87EA-9B88772543FF}">
      <dgm:prSet/>
      <dgm:spPr/>
      <dgm:t>
        <a:bodyPr/>
        <a:lstStyle/>
        <a:p>
          <a:endParaRPr lang="en-US"/>
        </a:p>
      </dgm:t>
    </dgm:pt>
    <dgm:pt modelId="{875E7AA2-E6CE-1B44-BD8A-2D373AB052DF}" type="pres">
      <dgm:prSet presAssocID="{C0532875-87BE-3B4E-9331-526A1B2FF9A6}" presName="CompostProcess" presStyleCnt="0">
        <dgm:presLayoutVars>
          <dgm:dir/>
          <dgm:resizeHandles val="exact"/>
        </dgm:presLayoutVars>
      </dgm:prSet>
      <dgm:spPr/>
      <dgm:t>
        <a:bodyPr/>
        <a:lstStyle/>
        <a:p>
          <a:endParaRPr lang="en-US"/>
        </a:p>
      </dgm:t>
    </dgm:pt>
    <dgm:pt modelId="{A5C19F9A-2F88-7540-84F8-FA365BEA871F}" type="pres">
      <dgm:prSet presAssocID="{C0532875-87BE-3B4E-9331-526A1B2FF9A6}" presName="arrow" presStyleLbl="bgShp" presStyleIdx="0" presStyleCnt="1"/>
      <dgm:spPr/>
      <dgm:t>
        <a:bodyPr/>
        <a:lstStyle/>
        <a:p>
          <a:endParaRPr lang="en-US"/>
        </a:p>
      </dgm:t>
    </dgm:pt>
    <dgm:pt modelId="{D9064C18-2E0C-BD47-961B-D736A8BB7D79}" type="pres">
      <dgm:prSet presAssocID="{C0532875-87BE-3B4E-9331-526A1B2FF9A6}" presName="linearProcess" presStyleCnt="0"/>
      <dgm:spPr/>
    </dgm:pt>
    <dgm:pt modelId="{74BE7A50-9BB0-C740-BFC4-5693CAF604C3}" type="pres">
      <dgm:prSet presAssocID="{D7001DF7-4A2E-B148-A351-287D9B678C39}" presName="textNode" presStyleLbl="node1" presStyleIdx="0" presStyleCnt="5" custLinFactX="100000" custLinFactNeighborX="136563" custLinFactNeighborY="7890">
        <dgm:presLayoutVars>
          <dgm:bulletEnabled val="1"/>
        </dgm:presLayoutVars>
      </dgm:prSet>
      <dgm:spPr/>
      <dgm:t>
        <a:bodyPr/>
        <a:lstStyle/>
        <a:p>
          <a:endParaRPr lang="en-US"/>
        </a:p>
      </dgm:t>
    </dgm:pt>
    <dgm:pt modelId="{FE2DC0AA-0998-2D4B-8332-F99BF2F04F7F}" type="pres">
      <dgm:prSet presAssocID="{07E04CA7-E41D-EA4A-A43E-AA316F7BA273}" presName="sibTrans" presStyleCnt="0"/>
      <dgm:spPr/>
    </dgm:pt>
    <dgm:pt modelId="{9189F7F0-9CC9-A849-A398-3547955A3DF5}" type="pres">
      <dgm:prSet presAssocID="{E4FD9D0C-D395-244A-ADA8-0C12C8197110}" presName="textNode" presStyleLbl="node1" presStyleIdx="1" presStyleCnt="5" custLinFactX="100000" custLinFactNeighborX="123382" custLinFactNeighborY="9468">
        <dgm:presLayoutVars>
          <dgm:bulletEnabled val="1"/>
        </dgm:presLayoutVars>
      </dgm:prSet>
      <dgm:spPr/>
      <dgm:t>
        <a:bodyPr/>
        <a:lstStyle/>
        <a:p>
          <a:endParaRPr lang="en-US"/>
        </a:p>
      </dgm:t>
    </dgm:pt>
    <dgm:pt modelId="{7629F189-9B2F-A142-87CE-1D1C99DFE515}" type="pres">
      <dgm:prSet presAssocID="{B0FA726E-88CA-094B-BF06-29019AD6C0F9}" presName="sibTrans" presStyleCnt="0"/>
      <dgm:spPr/>
    </dgm:pt>
    <dgm:pt modelId="{A083474F-D26D-4441-8D67-C19373237827}" type="pres">
      <dgm:prSet presAssocID="{22427FBC-2A43-D14F-AA28-DAC8ABA0BA3D}" presName="textNode" presStyleLbl="node1" presStyleIdx="2" presStyleCnt="5" custLinFactX="99849" custLinFactNeighborX="100000" custLinFactNeighborY="8679">
        <dgm:presLayoutVars>
          <dgm:bulletEnabled val="1"/>
        </dgm:presLayoutVars>
      </dgm:prSet>
      <dgm:spPr/>
      <dgm:t>
        <a:bodyPr/>
        <a:lstStyle/>
        <a:p>
          <a:endParaRPr lang="en-US"/>
        </a:p>
      </dgm:t>
    </dgm:pt>
    <dgm:pt modelId="{E8DE04F2-47AF-44BC-A45A-D653F1EB6891}" type="pres">
      <dgm:prSet presAssocID="{D113364B-DF86-8642-9FB8-72ADB55A72A0}" presName="sibTrans" presStyleCnt="0"/>
      <dgm:spPr/>
    </dgm:pt>
    <dgm:pt modelId="{E828FD6B-A159-4446-B272-3A238904E544}" type="pres">
      <dgm:prSet presAssocID="{2C4F94E8-7896-4B8F-986B-D1C213B849EB}" presName="textNode" presStyleLbl="node1" presStyleIdx="3" presStyleCnt="5" custLinFactX="97212" custLinFactNeighborX="100000" custLinFactNeighborY="9467">
        <dgm:presLayoutVars>
          <dgm:bulletEnabled val="1"/>
        </dgm:presLayoutVars>
      </dgm:prSet>
      <dgm:spPr/>
      <dgm:t>
        <a:bodyPr/>
        <a:lstStyle/>
        <a:p>
          <a:endParaRPr lang="en-US"/>
        </a:p>
      </dgm:t>
    </dgm:pt>
    <dgm:pt modelId="{8079290D-1F5D-4734-9CDC-7520D7C7D862}" type="pres">
      <dgm:prSet presAssocID="{BE9FA83C-D39D-437E-81A6-98B5DC776C32}" presName="sibTrans" presStyleCnt="0"/>
      <dgm:spPr/>
    </dgm:pt>
    <dgm:pt modelId="{0FD3EE54-7538-4F94-B1D8-4EAF402BEAA1}" type="pres">
      <dgm:prSet presAssocID="{22CFB135-20C9-413D-AACB-AD01CAF99552}" presName="textNode" presStyleLbl="node1" presStyleIdx="4" presStyleCnt="5" custLinFactX="-396932" custLinFactNeighborX="-400000" custLinFactNeighborY="8730">
        <dgm:presLayoutVars>
          <dgm:bulletEnabled val="1"/>
        </dgm:presLayoutVars>
      </dgm:prSet>
      <dgm:spPr/>
      <dgm:t>
        <a:bodyPr/>
        <a:lstStyle/>
        <a:p>
          <a:endParaRPr lang="en-US"/>
        </a:p>
      </dgm:t>
    </dgm:pt>
  </dgm:ptLst>
  <dgm:cxnLst>
    <dgm:cxn modelId="{E8BF9289-6219-4B82-B70C-0FB4313D37AC}" type="presOf" srcId="{2C4F94E8-7896-4B8F-986B-D1C213B849EB}" destId="{E828FD6B-A159-4446-B272-3A238904E544}" srcOrd="0" destOrd="0" presId="urn:microsoft.com/office/officeart/2005/8/layout/hProcess9"/>
    <dgm:cxn modelId="{A56FD8C0-EB5C-104A-BA34-F8811A92A73E}" srcId="{C0532875-87BE-3B4E-9331-526A1B2FF9A6}" destId="{D7001DF7-4A2E-B148-A351-287D9B678C39}" srcOrd="0" destOrd="0" parTransId="{ABBD61AA-3DD7-B44C-804F-A1210C726632}" sibTransId="{07E04CA7-E41D-EA4A-A43E-AA316F7BA273}"/>
    <dgm:cxn modelId="{EA23A3D4-750F-4888-A1BE-AC9721934481}" type="presOf" srcId="{E4FD9D0C-D395-244A-ADA8-0C12C8197110}" destId="{9189F7F0-9CC9-A849-A398-3547955A3DF5}" srcOrd="0" destOrd="0" presId="urn:microsoft.com/office/officeart/2005/8/layout/hProcess9"/>
    <dgm:cxn modelId="{9BF6A477-A033-4042-B1CD-4B982D276C47}" type="presOf" srcId="{22CFB135-20C9-413D-AACB-AD01CAF99552}" destId="{0FD3EE54-7538-4F94-B1D8-4EAF402BEAA1}" srcOrd="0" destOrd="0" presId="urn:microsoft.com/office/officeart/2005/8/layout/hProcess9"/>
    <dgm:cxn modelId="{4002CB3F-1078-41E4-B1F7-B838C13DFFB7}" type="presOf" srcId="{C0532875-87BE-3B4E-9331-526A1B2FF9A6}" destId="{875E7AA2-E6CE-1B44-BD8A-2D373AB052DF}" srcOrd="0" destOrd="0" presId="urn:microsoft.com/office/officeart/2005/8/layout/hProcess9"/>
    <dgm:cxn modelId="{7304288C-1A37-2A47-94EB-DC198808AFA8}" srcId="{C0532875-87BE-3B4E-9331-526A1B2FF9A6}" destId="{22427FBC-2A43-D14F-AA28-DAC8ABA0BA3D}" srcOrd="2" destOrd="0" parTransId="{40461096-88FF-DC40-81B5-E4EE5B80B9E0}" sibTransId="{D113364B-DF86-8642-9FB8-72ADB55A72A0}"/>
    <dgm:cxn modelId="{DFE9808B-13ED-455A-A7D0-B0DFE46936BA}" srcId="{C0532875-87BE-3B4E-9331-526A1B2FF9A6}" destId="{2C4F94E8-7896-4B8F-986B-D1C213B849EB}" srcOrd="3" destOrd="0" parTransId="{4AB70883-B7ED-4F65-B837-85060F1B3BE7}" sibTransId="{BE9FA83C-D39D-437E-81A6-98B5DC776C32}"/>
    <dgm:cxn modelId="{DB5E5090-778D-47EA-87EA-9B88772543FF}" srcId="{C0532875-87BE-3B4E-9331-526A1B2FF9A6}" destId="{22CFB135-20C9-413D-AACB-AD01CAF99552}" srcOrd="4" destOrd="0" parTransId="{FF07892F-50D7-49C1-B20C-7C271F01FEC9}" sibTransId="{D21EF360-9A80-4CF1-85D0-60292B739E09}"/>
    <dgm:cxn modelId="{86DA72A2-5968-DD4F-94AE-F15F380ACF51}" srcId="{C0532875-87BE-3B4E-9331-526A1B2FF9A6}" destId="{E4FD9D0C-D395-244A-ADA8-0C12C8197110}" srcOrd="1" destOrd="0" parTransId="{3E09B884-F075-D242-883A-4E12CB80491E}" sibTransId="{B0FA726E-88CA-094B-BF06-29019AD6C0F9}"/>
    <dgm:cxn modelId="{71B1B0F2-C757-4FD6-A5C0-4AF1024924B2}" type="presOf" srcId="{D7001DF7-4A2E-B148-A351-287D9B678C39}" destId="{74BE7A50-9BB0-C740-BFC4-5693CAF604C3}" srcOrd="0" destOrd="0" presId="urn:microsoft.com/office/officeart/2005/8/layout/hProcess9"/>
    <dgm:cxn modelId="{FA1EB559-6F63-4933-8435-6C101F22AB62}" type="presOf" srcId="{22427FBC-2A43-D14F-AA28-DAC8ABA0BA3D}" destId="{A083474F-D26D-4441-8D67-C19373237827}" srcOrd="0" destOrd="0" presId="urn:microsoft.com/office/officeart/2005/8/layout/hProcess9"/>
    <dgm:cxn modelId="{D208AFFC-64C6-4A3D-845B-7E6B535FA4C1}" type="presParOf" srcId="{875E7AA2-E6CE-1B44-BD8A-2D373AB052DF}" destId="{A5C19F9A-2F88-7540-84F8-FA365BEA871F}" srcOrd="0" destOrd="0" presId="urn:microsoft.com/office/officeart/2005/8/layout/hProcess9"/>
    <dgm:cxn modelId="{EE3E98F0-1A5D-43DE-B0E1-20B30326A572}" type="presParOf" srcId="{875E7AA2-E6CE-1B44-BD8A-2D373AB052DF}" destId="{D9064C18-2E0C-BD47-961B-D736A8BB7D79}" srcOrd="1" destOrd="0" presId="urn:microsoft.com/office/officeart/2005/8/layout/hProcess9"/>
    <dgm:cxn modelId="{945F0059-927F-4870-A954-AD75822C8024}" type="presParOf" srcId="{D9064C18-2E0C-BD47-961B-D736A8BB7D79}" destId="{74BE7A50-9BB0-C740-BFC4-5693CAF604C3}" srcOrd="0" destOrd="0" presId="urn:microsoft.com/office/officeart/2005/8/layout/hProcess9"/>
    <dgm:cxn modelId="{63DBF27F-8305-43D2-8DFE-7E3EB2184974}" type="presParOf" srcId="{D9064C18-2E0C-BD47-961B-D736A8BB7D79}" destId="{FE2DC0AA-0998-2D4B-8332-F99BF2F04F7F}" srcOrd="1" destOrd="0" presId="urn:microsoft.com/office/officeart/2005/8/layout/hProcess9"/>
    <dgm:cxn modelId="{E53CC6B3-713B-4F5A-B864-157F3BBEE432}" type="presParOf" srcId="{D9064C18-2E0C-BD47-961B-D736A8BB7D79}" destId="{9189F7F0-9CC9-A849-A398-3547955A3DF5}" srcOrd="2" destOrd="0" presId="urn:microsoft.com/office/officeart/2005/8/layout/hProcess9"/>
    <dgm:cxn modelId="{3D057DE6-258B-4D49-AEAC-B5B71E96FABA}" type="presParOf" srcId="{D9064C18-2E0C-BD47-961B-D736A8BB7D79}" destId="{7629F189-9B2F-A142-87CE-1D1C99DFE515}" srcOrd="3" destOrd="0" presId="urn:microsoft.com/office/officeart/2005/8/layout/hProcess9"/>
    <dgm:cxn modelId="{AF9FFB8F-0E13-45B9-933E-57DE817042BF}" type="presParOf" srcId="{D9064C18-2E0C-BD47-961B-D736A8BB7D79}" destId="{A083474F-D26D-4441-8D67-C19373237827}" srcOrd="4" destOrd="0" presId="urn:microsoft.com/office/officeart/2005/8/layout/hProcess9"/>
    <dgm:cxn modelId="{941E7C22-1B5E-416B-9EE1-6CF748220345}" type="presParOf" srcId="{D9064C18-2E0C-BD47-961B-D736A8BB7D79}" destId="{E8DE04F2-47AF-44BC-A45A-D653F1EB6891}" srcOrd="5" destOrd="0" presId="urn:microsoft.com/office/officeart/2005/8/layout/hProcess9"/>
    <dgm:cxn modelId="{E7EFF223-16B3-4EE1-A6F8-B4BA6E315148}" type="presParOf" srcId="{D9064C18-2E0C-BD47-961B-D736A8BB7D79}" destId="{E828FD6B-A159-4446-B272-3A238904E544}" srcOrd="6" destOrd="0" presId="urn:microsoft.com/office/officeart/2005/8/layout/hProcess9"/>
    <dgm:cxn modelId="{BEE7BAB7-46B7-41C8-8C64-431434F5E36F}" type="presParOf" srcId="{D9064C18-2E0C-BD47-961B-D736A8BB7D79}" destId="{8079290D-1F5D-4734-9CDC-7520D7C7D862}" srcOrd="7" destOrd="0" presId="urn:microsoft.com/office/officeart/2005/8/layout/hProcess9"/>
    <dgm:cxn modelId="{217F60C2-514E-49B5-9A75-2D4C99C487B0}" type="presParOf" srcId="{D9064C18-2E0C-BD47-961B-D736A8BB7D79}" destId="{0FD3EE54-7538-4F94-B1D8-4EAF402BEAA1}"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9F9A-2F88-7540-84F8-FA365BEA871F}">
      <dsp:nvSpPr>
        <dsp:cNvPr id="0" name=""/>
        <dsp:cNvSpPr/>
      </dsp:nvSpPr>
      <dsp:spPr>
        <a:xfrm>
          <a:off x="629381" y="0"/>
          <a:ext cx="7132990" cy="3369279"/>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9829E5-D908-E54D-A034-72978546B704}">
      <dsp:nvSpPr>
        <dsp:cNvPr id="0" name=""/>
        <dsp:cNvSpPr/>
      </dsp:nvSpPr>
      <dsp:spPr>
        <a:xfrm>
          <a:off x="2129" y="1031356"/>
          <a:ext cx="1517684" cy="13065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1. Create Requisition (Dept)</a:t>
          </a:r>
          <a:endParaRPr lang="en-US" sz="1400" kern="1200" dirty="0"/>
        </a:p>
      </dsp:txBody>
      <dsp:txXfrm>
        <a:off x="65910" y="1095137"/>
        <a:ext cx="1390122" cy="1179003"/>
      </dsp:txXfrm>
    </dsp:sp>
    <dsp:sp modelId="{74BE7A50-9BB0-C740-BFC4-5693CAF604C3}">
      <dsp:nvSpPr>
        <dsp:cNvPr id="0" name=""/>
        <dsp:cNvSpPr/>
      </dsp:nvSpPr>
      <dsp:spPr>
        <a:xfrm>
          <a:off x="1596071" y="1010783"/>
          <a:ext cx="1558693"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 Approval (Dept / Unit / College) </a:t>
          </a:r>
          <a:endParaRPr lang="en-US" sz="1400" kern="1200" dirty="0"/>
        </a:p>
      </dsp:txBody>
      <dsp:txXfrm>
        <a:off x="1661861" y="1076573"/>
        <a:ext cx="1427113" cy="1216131"/>
      </dsp:txXfrm>
    </dsp:sp>
    <dsp:sp modelId="{9189F7F0-9CC9-A849-A398-3547955A3DF5}">
      <dsp:nvSpPr>
        <dsp:cNvPr id="0" name=""/>
        <dsp:cNvSpPr/>
      </dsp:nvSpPr>
      <dsp:spPr>
        <a:xfrm>
          <a:off x="3231021" y="1010783"/>
          <a:ext cx="1558693"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3. Purchase Order Sent to Supplier (Purchasing)</a:t>
          </a:r>
        </a:p>
      </dsp:txBody>
      <dsp:txXfrm>
        <a:off x="3296811" y="1076573"/>
        <a:ext cx="1427113" cy="1216131"/>
      </dsp:txXfrm>
    </dsp:sp>
    <dsp:sp modelId="{A083474F-D26D-4441-8D67-C19373237827}">
      <dsp:nvSpPr>
        <dsp:cNvPr id="0" name=""/>
        <dsp:cNvSpPr/>
      </dsp:nvSpPr>
      <dsp:spPr>
        <a:xfrm>
          <a:off x="4865972" y="839974"/>
          <a:ext cx="1888700" cy="1689329"/>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4. Goods Receipt (Dept)</a:t>
          </a:r>
          <a:endParaRPr lang="en-US" sz="2100" kern="1200" dirty="0"/>
        </a:p>
      </dsp:txBody>
      <dsp:txXfrm>
        <a:off x="4948438" y="922440"/>
        <a:ext cx="1723768" cy="1524397"/>
      </dsp:txXfrm>
    </dsp:sp>
    <dsp:sp modelId="{E828FD6B-A159-4446-B272-3A238904E544}">
      <dsp:nvSpPr>
        <dsp:cNvPr id="0" name=""/>
        <dsp:cNvSpPr/>
      </dsp:nvSpPr>
      <dsp:spPr>
        <a:xfrm>
          <a:off x="6830929" y="1010783"/>
          <a:ext cx="1558693"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5. Invoice Posting / Check Payment (Accounts Payable / Hospital Accounting)</a:t>
          </a:r>
          <a:endParaRPr lang="en-US" sz="1400" kern="1200" dirty="0"/>
        </a:p>
      </dsp:txBody>
      <dsp:txXfrm>
        <a:off x="6896719" y="1076573"/>
        <a:ext cx="1427113" cy="1216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9F9A-2F88-7540-84F8-FA365BEA871F}">
      <dsp:nvSpPr>
        <dsp:cNvPr id="0" name=""/>
        <dsp:cNvSpPr/>
      </dsp:nvSpPr>
      <dsp:spPr>
        <a:xfrm>
          <a:off x="629381" y="0"/>
          <a:ext cx="7132990" cy="3369279"/>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BE7A50-9BB0-C740-BFC4-5693CAF604C3}">
      <dsp:nvSpPr>
        <dsp:cNvPr id="0" name=""/>
        <dsp:cNvSpPr/>
      </dsp:nvSpPr>
      <dsp:spPr>
        <a:xfrm>
          <a:off x="1726163" y="1117118"/>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 Approval (Dept / Unit / College) </a:t>
          </a:r>
          <a:endParaRPr lang="en-US" sz="1400" kern="1200" dirty="0"/>
        </a:p>
      </dsp:txBody>
      <dsp:txXfrm>
        <a:off x="1791953" y="1182908"/>
        <a:ext cx="1480800" cy="1216131"/>
      </dsp:txXfrm>
    </dsp:sp>
    <dsp:sp modelId="{9189F7F0-9CC9-A849-A398-3547955A3DF5}">
      <dsp:nvSpPr>
        <dsp:cNvPr id="0" name=""/>
        <dsp:cNvSpPr/>
      </dsp:nvSpPr>
      <dsp:spPr>
        <a:xfrm>
          <a:off x="3408536" y="1138385"/>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3. Purchase Order Sent to Supplier (Purchasing)</a:t>
          </a:r>
        </a:p>
      </dsp:txBody>
      <dsp:txXfrm>
        <a:off x="3474326" y="1204175"/>
        <a:ext cx="1480800" cy="1216131"/>
      </dsp:txXfrm>
    </dsp:sp>
    <dsp:sp modelId="{A083474F-D26D-4441-8D67-C19373237827}">
      <dsp:nvSpPr>
        <dsp:cNvPr id="0" name=""/>
        <dsp:cNvSpPr/>
      </dsp:nvSpPr>
      <dsp:spPr>
        <a:xfrm>
          <a:off x="5080250" y="1127751"/>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4. Goods Receipt (Dept)</a:t>
          </a:r>
          <a:endParaRPr lang="en-US" sz="1400" kern="1200" dirty="0"/>
        </a:p>
      </dsp:txBody>
      <dsp:txXfrm>
        <a:off x="5146040" y="1193541"/>
        <a:ext cx="1480800" cy="1216131"/>
      </dsp:txXfrm>
    </dsp:sp>
    <dsp:sp modelId="{E828FD6B-A159-4446-B272-3A238904E544}">
      <dsp:nvSpPr>
        <dsp:cNvPr id="0" name=""/>
        <dsp:cNvSpPr/>
      </dsp:nvSpPr>
      <dsp:spPr>
        <a:xfrm>
          <a:off x="6730731" y="1138371"/>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5. Invoice Posting / Check Payment (Accounts Payable / Hospital Accounting)</a:t>
          </a:r>
          <a:endParaRPr lang="en-US" sz="1400" kern="1200" dirty="0"/>
        </a:p>
      </dsp:txBody>
      <dsp:txXfrm>
        <a:off x="6796521" y="1204161"/>
        <a:ext cx="1480800" cy="1216131"/>
      </dsp:txXfrm>
    </dsp:sp>
    <dsp:sp modelId="{0FD3EE54-7538-4F94-B1D8-4EAF402BEAA1}">
      <dsp:nvSpPr>
        <dsp:cNvPr id="0" name=""/>
        <dsp:cNvSpPr/>
      </dsp:nvSpPr>
      <dsp:spPr>
        <a:xfrm>
          <a:off x="53155" y="1128438"/>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1. Create Requisition (Dept)</a:t>
          </a:r>
          <a:endParaRPr lang="en-US" sz="1400" kern="1200" dirty="0"/>
        </a:p>
      </dsp:txBody>
      <dsp:txXfrm>
        <a:off x="118945" y="1194228"/>
        <a:ext cx="1480800" cy="12161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sz="quarter" idx="1"/>
          </p:nvPr>
        </p:nvSpPr>
        <p:spPr>
          <a:xfrm>
            <a:off x="4142964" y="0"/>
            <a:ext cx="3170583" cy="480388"/>
          </a:xfrm>
          <a:prstGeom prst="rect">
            <a:avLst/>
          </a:prstGeom>
        </p:spPr>
        <p:txBody>
          <a:bodyPr vert="horz" lIns="94823" tIns="47411" rIns="94823" bIns="47411" rtlCol="0"/>
          <a:lstStyle>
            <a:lvl1pPr algn="r">
              <a:defRPr sz="1200"/>
            </a:lvl1pPr>
          </a:lstStyle>
          <a:p>
            <a:fld id="{AB54F44C-FC4D-45EB-8053-3E5C751D9578}" type="datetimeFigureOut">
              <a:rPr lang="en-US" smtClean="0"/>
              <a:pPr/>
              <a:t>3/4/2016</a:t>
            </a:fld>
            <a:endParaRPr lang="en-US" dirty="0"/>
          </a:p>
        </p:txBody>
      </p:sp>
      <p:sp>
        <p:nvSpPr>
          <p:cNvPr id="4" name="Footer Placeholder 3"/>
          <p:cNvSpPr>
            <a:spLocks noGrp="1"/>
          </p:cNvSpPr>
          <p:nvPr>
            <p:ph type="ftr" sz="quarter" idx="2"/>
          </p:nvPr>
        </p:nvSpPr>
        <p:spPr>
          <a:xfrm>
            <a:off x="2" y="9119173"/>
            <a:ext cx="3170583" cy="480388"/>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lIns="94823" tIns="47411" rIns="94823" bIns="47411" rtlCol="0" anchor="b"/>
          <a:lstStyle>
            <a:lvl1pPr algn="r">
              <a:defRPr sz="1200"/>
            </a:lvl1pPr>
          </a:lstStyle>
          <a:p>
            <a:fld id="{7E94537B-0308-4EA8-954E-89B29CE52B41}" type="slidenum">
              <a:rPr lang="en-US" smtClean="0"/>
              <a:pPr/>
              <a:t>‹#›</a:t>
            </a:fld>
            <a:endParaRPr lang="en-US" dirty="0"/>
          </a:p>
        </p:txBody>
      </p:sp>
    </p:spTree>
    <p:extLst>
      <p:ext uri="{BB962C8B-B14F-4D97-AF65-F5344CB8AC3E}">
        <p14:creationId xmlns:p14="http://schemas.microsoft.com/office/powerpoint/2010/main" val="35236389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idx="1"/>
          </p:nvPr>
        </p:nvSpPr>
        <p:spPr>
          <a:xfrm>
            <a:off x="4143587" y="0"/>
            <a:ext cx="3169920" cy="480388"/>
          </a:xfrm>
          <a:prstGeom prst="rect">
            <a:avLst/>
          </a:prstGeom>
        </p:spPr>
        <p:txBody>
          <a:bodyPr vert="horz" lIns="94823" tIns="47411" rIns="94823" bIns="47411" rtlCol="0"/>
          <a:lstStyle>
            <a:lvl1pPr algn="r">
              <a:defRPr sz="1200"/>
            </a:lvl1pPr>
          </a:lstStyle>
          <a:p>
            <a:fld id="{493E1C39-CE20-432D-BC20-5F933B29FC86}" type="datetimeFigureOut">
              <a:rPr lang="en-US" smtClean="0"/>
              <a:pPr/>
              <a:t>3/4/2016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3" tIns="47411" rIns="94823" bIns="47411" rtlCol="0" anchor="ctr"/>
          <a:lstStyle/>
          <a:p>
            <a:endParaRPr lang="en-US" dirty="0"/>
          </a:p>
        </p:txBody>
      </p:sp>
      <p:sp>
        <p:nvSpPr>
          <p:cNvPr id="5" name="Notes Placeholder 4"/>
          <p:cNvSpPr>
            <a:spLocks noGrp="1"/>
          </p:cNvSpPr>
          <p:nvPr>
            <p:ph type="body" sz="quarter" idx="3"/>
          </p:nvPr>
        </p:nvSpPr>
        <p:spPr>
          <a:xfrm>
            <a:off x="731520" y="4561231"/>
            <a:ext cx="5852160" cy="4320213"/>
          </a:xfrm>
          <a:prstGeom prst="rect">
            <a:avLst/>
          </a:prstGeom>
        </p:spPr>
        <p:txBody>
          <a:bodyPr vert="horz" lIns="94823" tIns="47411" rIns="94823" bIns="474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69920" cy="480388"/>
          </a:xfrm>
          <a:prstGeom prst="rect">
            <a:avLst/>
          </a:prstGeom>
        </p:spPr>
        <p:txBody>
          <a:bodyPr vert="horz" lIns="94823" tIns="47411" rIns="94823" bIns="474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4823" tIns="47411" rIns="94823" bIns="47411" rtlCol="0" anchor="b"/>
          <a:lstStyle>
            <a:lvl1pPr algn="r">
              <a:defRPr sz="1200"/>
            </a:lvl1pPr>
          </a:lstStyle>
          <a:p>
            <a:fld id="{A9D08DA1-68A4-4996-BB3E-061894326C3E}" type="slidenum">
              <a:rPr lang="en-US" smtClean="0"/>
              <a:pPr/>
              <a:t>‹#›</a:t>
            </a:fld>
            <a:endParaRPr lang="en-US" dirty="0"/>
          </a:p>
        </p:txBody>
      </p:sp>
    </p:spTree>
    <p:extLst>
      <p:ext uri="{BB962C8B-B14F-4D97-AF65-F5344CB8AC3E}">
        <p14:creationId xmlns:p14="http://schemas.microsoft.com/office/powerpoint/2010/main" val="5155778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HR_PA_310 Personnel Admin Actions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HR_PA_310 Personnel Admin Actions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HR_PA_310 Personnel Admin Actions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32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18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xfrm>
            <a:off x="1257300" y="719138"/>
            <a:ext cx="4800600" cy="3600450"/>
          </a:xfrm>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HR_PA_310 Personnel Admin Actions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2"/>
          <p:cNvSpPr>
            <a:spLocks noChangeArrowheads="1"/>
          </p:cNvSpPr>
          <p:nvPr userDrawn="1"/>
        </p:nvSpPr>
        <p:spPr bwMode="auto">
          <a:xfrm>
            <a:off x="1676400" y="609600"/>
            <a:ext cx="7239000" cy="533400"/>
          </a:xfrm>
          <a:prstGeom prst="rect">
            <a:avLst/>
          </a:prstGeom>
          <a:solidFill>
            <a:schemeClr val="bg1"/>
          </a:solidFill>
          <a:ln w="9525">
            <a:noFill/>
            <a:miter lim="800000"/>
            <a:headEnd/>
            <a:tailEnd/>
          </a:ln>
        </p:spPr>
        <p:txBody>
          <a:bodyPr wrap="none" anchor="ctr"/>
          <a:lstStyle/>
          <a:p>
            <a:endParaRPr lang="en-US" dirty="0">
              <a:latin typeface="Arial" pitchFamily="34" charset="0"/>
            </a:endParaRPr>
          </a:p>
        </p:txBody>
      </p:sp>
      <p:pic>
        <p:nvPicPr>
          <p:cNvPr id="8" name="Picture 7" descr="todd"/>
          <p:cNvPicPr>
            <a:picLocks noChangeAspect="1" noChangeArrowheads="1"/>
          </p:cNvPicPr>
          <p:nvPr userDrawn="1"/>
        </p:nvPicPr>
        <p:blipFill>
          <a:blip r:embed="rId2" cstate="print"/>
          <a:srcRect/>
          <a:stretch>
            <a:fillRect/>
          </a:stretch>
        </p:blipFill>
        <p:spPr bwMode="auto">
          <a:xfrm>
            <a:off x="0" y="0"/>
            <a:ext cx="2859088" cy="1992313"/>
          </a:xfrm>
          <a:prstGeom prst="rect">
            <a:avLst/>
          </a:prstGeom>
          <a:ln>
            <a:noFill/>
          </a:ln>
          <a:effectLst>
            <a:outerShdw blurRad="190500" algn="tl" rotWithShape="0">
              <a:srgbClr val="000000">
                <a:alpha val="70000"/>
              </a:srgbClr>
            </a:outerShdw>
          </a:effectLst>
        </p:spPr>
      </p:pic>
      <p:pic>
        <p:nvPicPr>
          <p:cNvPr id="9" name="Picture 8" descr="gillis"/>
          <p:cNvPicPr>
            <a:picLocks noChangeAspect="1" noChangeArrowheads="1"/>
          </p:cNvPicPr>
          <p:nvPr userDrawn="1"/>
        </p:nvPicPr>
        <p:blipFill>
          <a:blip r:embed="rId3" cstate="print"/>
          <a:srcRect/>
          <a:stretch>
            <a:fillRect/>
          </a:stretch>
        </p:blipFill>
        <p:spPr bwMode="auto">
          <a:xfrm>
            <a:off x="6057900" y="0"/>
            <a:ext cx="3086100" cy="2001838"/>
          </a:xfrm>
          <a:prstGeom prst="rect">
            <a:avLst/>
          </a:prstGeom>
          <a:ln>
            <a:noFill/>
          </a:ln>
          <a:effectLst>
            <a:outerShdw blurRad="190500" algn="tl" rotWithShape="0">
              <a:srgbClr val="000000">
                <a:alpha val="70000"/>
              </a:srgbClr>
            </a:outerShdw>
          </a:effectLst>
        </p:spPr>
      </p:pic>
      <p:pic>
        <p:nvPicPr>
          <p:cNvPr id="10" name="Picture 9" descr="uk2"/>
          <p:cNvPicPr>
            <a:picLocks noChangeAspect="1" noChangeArrowheads="1"/>
          </p:cNvPicPr>
          <p:nvPr userDrawn="1"/>
        </p:nvPicPr>
        <p:blipFill>
          <a:blip r:embed="rId4" cstate="print"/>
          <a:srcRect/>
          <a:stretch>
            <a:fillRect/>
          </a:stretch>
        </p:blipFill>
        <p:spPr bwMode="auto">
          <a:xfrm>
            <a:off x="2812794" y="0"/>
            <a:ext cx="3518413" cy="2191657"/>
          </a:xfrm>
          <a:prstGeom prst="rect">
            <a:avLst/>
          </a:prstGeom>
          <a:ln>
            <a:noFill/>
          </a:ln>
          <a:effectLst>
            <a:outerShdw blurRad="190500" algn="tl" rotWithShape="0">
              <a:srgbClr val="000000">
                <a:alpha val="70000"/>
              </a:srgbClr>
            </a:outerShdw>
          </a:effectLst>
        </p:spPr>
      </p:pic>
      <p:sp>
        <p:nvSpPr>
          <p:cNvPr id="12" name="Footer Placeholder 11"/>
          <p:cNvSpPr>
            <a:spLocks noGrp="1"/>
          </p:cNvSpPr>
          <p:nvPr>
            <p:ph type="ftr" sz="quarter" idx="11"/>
          </p:nvPr>
        </p:nvSpPr>
        <p:spPr/>
        <p:txBody>
          <a:bodyPr/>
          <a:lstStyle/>
          <a:p>
            <a:r>
              <a:rPr lang="en-US" dirty="0" smtClean="0"/>
              <a:t>SRM Shoppers Training - Revised January 2012</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460"/>
            <a:ext cx="8229600" cy="731520"/>
          </a:xfrm>
        </p:spPr>
        <p:txBody>
          <a:bodyPr>
            <a:normAutofit/>
          </a:bodyPr>
          <a:lstStyle>
            <a:lvl1pPr algn="l">
              <a:defRPr sz="28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SRM Shoppers Training - Revised January 2012</a:t>
            </a:r>
            <a:endParaRPr lang="en-US" dirty="0"/>
          </a:p>
        </p:txBody>
      </p:sp>
      <p:sp>
        <p:nvSpPr>
          <p:cNvPr id="5" name="Slide Number Placeholder 4"/>
          <p:cNvSpPr>
            <a:spLocks noGrp="1"/>
          </p:cNvSpPr>
          <p:nvPr>
            <p:ph type="sldNum" sz="quarter" idx="12"/>
          </p:nvPr>
        </p:nvSpPr>
        <p:spPr/>
        <p:txBody>
          <a:bodyPr/>
          <a:lstStyle/>
          <a:p>
            <a:fld id="{289C75C3-8C51-4886-8E78-AD7572BAF0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990600"/>
            <a:ext cx="84582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defRPr sz="1100"/>
            </a:lvl1pPr>
          </a:lstStyle>
          <a:p>
            <a:pPr>
              <a:defRPr/>
            </a:pPr>
            <a:r>
              <a:rPr lang="en-US" dirty="0" smtClean="0"/>
              <a:t>SRM Shoppers Training - Revised January 2012</a:t>
            </a:r>
            <a:endParaRPr lang="en-US" dirty="0"/>
          </a:p>
        </p:txBody>
      </p:sp>
      <p:sp>
        <p:nvSpPr>
          <p:cNvPr id="5" name="Rectangle 6"/>
          <p:cNvSpPr>
            <a:spLocks noGrp="1" noChangeArrowheads="1"/>
          </p:cNvSpPr>
          <p:nvPr>
            <p:ph type="sldNum" sz="quarter" idx="11"/>
          </p:nvPr>
        </p:nvSpPr>
        <p:spPr/>
        <p:txBody>
          <a:bodyPr/>
          <a:lstStyle>
            <a:lvl1pPr>
              <a:defRPr sz="1100"/>
            </a:lvl1pPr>
          </a:lstStyle>
          <a:p>
            <a:pPr>
              <a:defRPr/>
            </a:pPr>
            <a:fld id="{468EC4A6-E647-4353-9968-083367511F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085"/>
            <a:ext cx="8229600" cy="7315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837880" y="6472462"/>
            <a:ext cx="5468240" cy="365125"/>
          </a:xfrm>
          <a:prstGeom prst="rect">
            <a:avLst/>
          </a:prstGeom>
        </p:spPr>
        <p:txBody>
          <a:bodyPr vert="horz" lIns="91440" tIns="45720" rIns="91440" bIns="45720" rtlCol="0" anchor="ctr"/>
          <a:lstStyle>
            <a:lvl1pPr algn="ctr">
              <a:defRPr sz="1000" b="1">
                <a:solidFill>
                  <a:schemeClr val="tx1"/>
                </a:solidFill>
                <a:effectLst>
                  <a:outerShdw blurRad="38100" dist="38100" dir="2700000" algn="tl">
                    <a:srgbClr val="000000">
                      <a:alpha val="43137"/>
                    </a:srgbClr>
                  </a:outerShdw>
                </a:effectLst>
              </a:defRPr>
            </a:lvl1pPr>
          </a:lstStyle>
          <a:p>
            <a:r>
              <a:rPr lang="en-US" dirty="0" smtClean="0"/>
              <a:t>SRM Shoppers Training - Revised January 2012</a:t>
            </a:r>
            <a:endParaRPr lang="en-US" dirty="0"/>
          </a:p>
        </p:txBody>
      </p:sp>
      <p:sp>
        <p:nvSpPr>
          <p:cNvPr id="6" name="Slide Number Placeholder 5"/>
          <p:cNvSpPr>
            <a:spLocks noGrp="1"/>
          </p:cNvSpPr>
          <p:nvPr>
            <p:ph type="sldNum" sz="quarter" idx="4"/>
          </p:nvPr>
        </p:nvSpPr>
        <p:spPr>
          <a:xfrm>
            <a:off x="8585200" y="6479719"/>
            <a:ext cx="551534" cy="365125"/>
          </a:xfrm>
          <a:prstGeom prst="rect">
            <a:avLst/>
          </a:prstGeom>
        </p:spPr>
        <p:txBody>
          <a:bodyPr vert="horz" lIns="91440" tIns="45720" rIns="91440" bIns="45720" rtlCol="0" anchor="ctr"/>
          <a:lstStyle>
            <a:lvl1pPr algn="r">
              <a:defRPr sz="1400">
                <a:solidFill>
                  <a:schemeClr val="tx1"/>
                </a:solidFill>
                <a:effectLst>
                  <a:outerShdw blurRad="38100" dist="38100" dir="2700000" algn="tl">
                    <a:srgbClr val="000000">
                      <a:alpha val="43137"/>
                    </a:srgbClr>
                  </a:outerShdw>
                </a:effectLst>
              </a:defRPr>
            </a:lvl1pPr>
          </a:lstStyle>
          <a:p>
            <a:fld id="{289C75C3-8C51-4886-8E78-AD7572BAF07D}" type="slidenum">
              <a:rPr lang="en-US" smtClean="0"/>
              <a:pPr/>
              <a:t>‹#›</a:t>
            </a:fld>
            <a:endParaRPr lang="en-US" dirty="0"/>
          </a:p>
        </p:txBody>
      </p:sp>
      <p:sp>
        <p:nvSpPr>
          <p:cNvPr id="7" name="Line 7"/>
          <p:cNvSpPr>
            <a:spLocks noChangeShapeType="1"/>
          </p:cNvSpPr>
          <p:nvPr userDrawn="1"/>
        </p:nvSpPr>
        <p:spPr bwMode="auto">
          <a:xfrm>
            <a:off x="435429" y="626386"/>
            <a:ext cx="8229600" cy="0"/>
          </a:xfrm>
          <a:prstGeom prst="line">
            <a:avLst/>
          </a:prstGeom>
          <a:noFill/>
          <a:ln w="28575">
            <a:solidFill>
              <a:srgbClr val="252595"/>
            </a:solidFill>
            <a:round/>
            <a:headEnd/>
            <a:tailEnd/>
          </a:ln>
          <a:effectLst/>
        </p:spPr>
        <p:txBody>
          <a:bodyPr/>
          <a:lstStyle/>
          <a:p>
            <a:pPr>
              <a:defRPr/>
            </a:pPr>
            <a:endParaRPr lang="en-US" dirty="0">
              <a:latin typeface="Arial" pitchFamily="34" charset="0"/>
            </a:endParaRPr>
          </a:p>
        </p:txBody>
      </p:sp>
      <p:pic>
        <p:nvPicPr>
          <p:cNvPr id="8" name="Picture 23" descr="IRIS - simple logo - 003366"/>
          <p:cNvPicPr>
            <a:picLocks noChangeAspect="1" noChangeArrowheads="1"/>
          </p:cNvPicPr>
          <p:nvPr userDrawn="1"/>
        </p:nvPicPr>
        <p:blipFill>
          <a:blip r:embed="rId5" cstate="print"/>
          <a:srcRect/>
          <a:stretch>
            <a:fillRect/>
          </a:stretch>
        </p:blipFill>
        <p:spPr bwMode="auto">
          <a:xfrm>
            <a:off x="7822164" y="68949"/>
            <a:ext cx="841375" cy="514350"/>
          </a:xfrm>
          <a:prstGeom prst="rect">
            <a:avLst/>
          </a:prstGeom>
          <a:noFill/>
          <a:ln w="9525">
            <a:noFill/>
            <a:miter lim="800000"/>
            <a:headEnd/>
            <a:tailEnd/>
          </a:ln>
        </p:spPr>
      </p:pic>
      <p:sp>
        <p:nvSpPr>
          <p:cNvPr id="9" name="Line 13"/>
          <p:cNvSpPr>
            <a:spLocks noChangeShapeType="1"/>
          </p:cNvSpPr>
          <p:nvPr userDrawn="1"/>
        </p:nvSpPr>
        <p:spPr bwMode="auto">
          <a:xfrm>
            <a:off x="2286000" y="6553200"/>
            <a:ext cx="6324600" cy="0"/>
          </a:xfrm>
          <a:prstGeom prst="line">
            <a:avLst/>
          </a:prstGeom>
          <a:noFill/>
          <a:ln w="19050">
            <a:solidFill>
              <a:srgbClr val="252595"/>
            </a:solidFill>
            <a:round/>
            <a:headEnd/>
            <a:tailEnd/>
          </a:ln>
          <a:effectLst/>
        </p:spPr>
        <p:txBody>
          <a:bodyPr/>
          <a:lstStyle/>
          <a:p>
            <a:pPr>
              <a:defRPr/>
            </a:pPr>
            <a:endParaRPr lang="en-US" dirty="0">
              <a:latin typeface="Arial" pitchFamily="34" charset="0"/>
            </a:endParaRPr>
          </a:p>
        </p:txBody>
      </p:sp>
      <p:pic>
        <p:nvPicPr>
          <p:cNvPr id="10" name="Picture 22"/>
          <p:cNvPicPr>
            <a:picLocks noChangeAspect="1" noChangeArrowheads="1"/>
          </p:cNvPicPr>
          <p:nvPr userDrawn="1"/>
        </p:nvPicPr>
        <p:blipFill>
          <a:blip r:embed="rId6" cstate="print"/>
          <a:srcRect/>
          <a:stretch>
            <a:fillRect/>
          </a:stretch>
        </p:blipFill>
        <p:spPr bwMode="auto">
          <a:xfrm>
            <a:off x="371475" y="6532563"/>
            <a:ext cx="1838325" cy="173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4" r:id="rId2"/>
    <p:sldLayoutId id="2147483658" r:id="rId3"/>
  </p:sldLayoutIdLst>
  <p:hf hdr="0" dt="0"/>
  <p:txStyles>
    <p:titleStyle>
      <a:lvl1pPr algn="l" defTabSz="914400" rtl="0" eaLnBrk="1" latinLnBrk="0" hangingPunct="1">
        <a:spcBef>
          <a:spcPct val="0"/>
        </a:spcBef>
        <a:buNone/>
        <a:defRPr lang="en-US" sz="2800" b="1" kern="1200" smtClean="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slide" Target="slide37.xml"/><Relationship Id="rId26" Type="http://schemas.openxmlformats.org/officeDocument/2006/relationships/slide" Target="slide45.xml"/><Relationship Id="rId3" Type="http://schemas.openxmlformats.org/officeDocument/2006/relationships/slide" Target="slide3.xml"/><Relationship Id="rId21" Type="http://schemas.openxmlformats.org/officeDocument/2006/relationships/slide" Target="slide40.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32.xml"/><Relationship Id="rId25" Type="http://schemas.openxmlformats.org/officeDocument/2006/relationships/slide" Target="slide44.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9.xml"/><Relationship Id="rId29"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43.xml"/><Relationship Id="rId5" Type="http://schemas.openxmlformats.org/officeDocument/2006/relationships/slide" Target="slide5.xml"/><Relationship Id="rId15" Type="http://schemas.openxmlformats.org/officeDocument/2006/relationships/slide" Target="slide27.xml"/><Relationship Id="rId23" Type="http://schemas.openxmlformats.org/officeDocument/2006/relationships/slide" Target="slide42.xml"/><Relationship Id="rId28" Type="http://schemas.openxmlformats.org/officeDocument/2006/relationships/slide" Target="slide47.xml"/><Relationship Id="rId10" Type="http://schemas.openxmlformats.org/officeDocument/2006/relationships/slide" Target="slide10.xml"/><Relationship Id="rId19" Type="http://schemas.openxmlformats.org/officeDocument/2006/relationships/slide" Target="slide38.xml"/><Relationship Id="rId31" Type="http://schemas.openxmlformats.org/officeDocument/2006/relationships/slide" Target="slide52.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41.xml"/><Relationship Id="rId27" Type="http://schemas.openxmlformats.org/officeDocument/2006/relationships/slide" Target="slide46.xml"/><Relationship Id="rId30" Type="http://schemas.openxmlformats.org/officeDocument/2006/relationships/slide" Target="slide5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9.jpe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40.jpe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6.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slide" Target="slide2.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slide" Target="slide2.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slide" Target="slide2.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mailto:UKPurchasing@uky.edu" TargetMode="External"/><Relationship Id="rId5" Type="http://schemas.openxmlformats.org/officeDocument/2006/relationships/hyperlink" Target="http://myhelp.uky.edu/rwd/HTML/MM.html" TargetMode="External"/><Relationship Id="rId4" Type="http://schemas.openxmlformats.org/officeDocument/2006/relationships/hyperlink" Target="http://www.uky.edu/Purchasing/srm.ht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slide" Target="slide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727" y="2337430"/>
            <a:ext cx="7772400" cy="4110355"/>
          </a:xfrm>
        </p:spPr>
        <p:txBody>
          <a:bodyPr lIns="0" tIns="0" rIns="0" bIns="0">
            <a:normAutofit/>
          </a:bodyPr>
          <a:lstStyle/>
          <a:p>
            <a:r>
              <a:rPr lang="en-US" sz="4800" dirty="0" smtClean="0"/>
              <a:t>SAP Goods Receiving</a:t>
            </a:r>
            <a:br>
              <a:rPr lang="en-US" sz="4800" dirty="0" smtClean="0"/>
            </a:br>
            <a:r>
              <a:rPr lang="en-US" dirty="0" smtClean="0"/>
              <a:t/>
            </a:r>
            <a:br>
              <a:rPr lang="en-US" dirty="0" smtClean="0"/>
            </a:br>
            <a:r>
              <a:rPr lang="en-US" sz="3000" dirty="0" smtClean="0">
                <a:solidFill>
                  <a:schemeClr val="accent1">
                    <a:lumMod val="75000"/>
                  </a:schemeClr>
                </a:solidFill>
              </a:rPr>
              <a:t>Goods Receiver </a:t>
            </a:r>
            <a:br>
              <a:rPr lang="en-US" sz="3000" dirty="0" smtClean="0">
                <a:solidFill>
                  <a:schemeClr val="accent1">
                    <a:lumMod val="75000"/>
                  </a:schemeClr>
                </a:solidFill>
              </a:rPr>
            </a:br>
            <a:r>
              <a:rPr lang="en-US" sz="3000" dirty="0" smtClean="0">
                <a:solidFill>
                  <a:schemeClr val="accent1">
                    <a:lumMod val="75000"/>
                  </a:schemeClr>
                </a:solidFill>
              </a:rPr>
              <a:t> MM_REC_320</a:t>
            </a:r>
            <a:br>
              <a:rPr lang="en-US" sz="3000" dirty="0" smtClean="0">
                <a:solidFill>
                  <a:schemeClr val="accent1">
                    <a:lumMod val="75000"/>
                  </a:schemeClr>
                </a:solidFill>
              </a:rPr>
            </a:br>
            <a:r>
              <a:rPr lang="en-US" sz="3000" dirty="0" smtClean="0">
                <a:solidFill>
                  <a:schemeClr val="accent1">
                    <a:lumMod val="75000"/>
                  </a:schemeClr>
                </a:solidFill>
              </a:rPr>
              <a:t>			</a:t>
            </a:r>
            <a:br>
              <a:rPr lang="en-US" sz="3000" dirty="0" smtClean="0">
                <a:solidFill>
                  <a:schemeClr val="accent1">
                    <a:lumMod val="75000"/>
                  </a:schemeClr>
                </a:solidFill>
              </a:rPr>
            </a:br>
            <a:r>
              <a:rPr lang="en-US" sz="3000" dirty="0" smtClean="0">
                <a:solidFill>
                  <a:schemeClr val="accent1">
                    <a:lumMod val="75000"/>
                  </a:schemeClr>
                </a:solidFill>
              </a:rPr>
              <a:t>	</a:t>
            </a:r>
            <a:br>
              <a:rPr lang="en-US" sz="3000" dirty="0" smtClean="0">
                <a:solidFill>
                  <a:schemeClr val="accent1">
                    <a:lumMod val="75000"/>
                  </a:schemeClr>
                </a:solidFill>
              </a:rPr>
            </a:br>
            <a:endParaRPr lang="en-US" sz="2000" b="0" i="1" dirty="0"/>
          </a:p>
        </p:txBody>
      </p:sp>
      <p:sp>
        <p:nvSpPr>
          <p:cNvPr id="4" name="Footer Placeholder 3"/>
          <p:cNvSpPr>
            <a:spLocks noGrp="1"/>
          </p:cNvSpPr>
          <p:nvPr>
            <p:ph type="ftr" sz="quarter" idx="11"/>
          </p:nvPr>
        </p:nvSpPr>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18977" y="87085"/>
            <a:ext cx="8367823" cy="731520"/>
          </a:xfrm>
        </p:spPr>
        <p:txBody>
          <a:bodyPr/>
          <a:lstStyle/>
          <a:p>
            <a:pPr eaLnBrk="1" hangingPunct="1">
              <a:defRPr/>
            </a:pPr>
            <a:r>
              <a:rPr lang="en-US" dirty="0" smtClean="0"/>
              <a:t>Goods Receiving Overview</a:t>
            </a:r>
          </a:p>
        </p:txBody>
      </p:sp>
      <p:sp>
        <p:nvSpPr>
          <p:cNvPr id="8" name="TextBox 7"/>
          <p:cNvSpPr txBox="1"/>
          <p:nvPr/>
        </p:nvSpPr>
        <p:spPr>
          <a:xfrm>
            <a:off x="333745" y="656427"/>
            <a:ext cx="8480645" cy="5016758"/>
          </a:xfrm>
          <a:prstGeom prst="rect">
            <a:avLst/>
          </a:prstGeom>
          <a:noFill/>
        </p:spPr>
        <p:txBody>
          <a:bodyPr wrap="square" rtlCol="0">
            <a:spAutoFit/>
          </a:bodyPr>
          <a:lstStyle/>
          <a:p>
            <a:r>
              <a:rPr lang="en-US" sz="2000" dirty="0" smtClean="0"/>
              <a:t>Creation of the goods receipt:</a:t>
            </a:r>
          </a:p>
          <a:p>
            <a:endParaRPr lang="en-US" sz="1200" dirty="0" smtClean="0"/>
          </a:p>
          <a:p>
            <a:pPr lvl="1">
              <a:buFont typeface="Arial" pitchFamily="34" charset="0"/>
              <a:buChar char="•"/>
            </a:pPr>
            <a:r>
              <a:rPr lang="en-US" sz="2000" dirty="0" smtClean="0"/>
              <a:t>Confirms ownership of goods/services by the University</a:t>
            </a:r>
          </a:p>
          <a:p>
            <a:pPr lvl="1">
              <a:buFont typeface="Arial" pitchFamily="34" charset="0"/>
              <a:buChar char="•"/>
            </a:pPr>
            <a:r>
              <a:rPr lang="en-US" sz="2000" dirty="0" smtClean="0"/>
              <a:t>Expenses purchase of the items against the appropriate cost object</a:t>
            </a:r>
          </a:p>
          <a:p>
            <a:pPr lvl="1">
              <a:buFont typeface="Arial" pitchFamily="34" charset="0"/>
              <a:buChar char="•"/>
            </a:pPr>
            <a:r>
              <a:rPr lang="en-US" sz="2000" dirty="0" smtClean="0"/>
              <a:t>Releases check payment to the vendor</a:t>
            </a:r>
          </a:p>
          <a:p>
            <a:endParaRPr lang="en-US" sz="1200" dirty="0" smtClean="0"/>
          </a:p>
          <a:p>
            <a:r>
              <a:rPr lang="en-US" sz="2000" dirty="0" smtClean="0"/>
              <a:t>Failure to create a goods receipt after items are delivered by the vendor will result in a payment block. The vendor cannot receive a check payment until the goods receipt is completed.</a:t>
            </a:r>
          </a:p>
          <a:p>
            <a:endParaRPr lang="en-US" sz="1200" dirty="0" smtClean="0"/>
          </a:p>
          <a:p>
            <a:r>
              <a:rPr lang="en-US" sz="2000" dirty="0" smtClean="0"/>
              <a:t>Goods receiving should not be completed if items are damaged or incorrect in any way. </a:t>
            </a:r>
          </a:p>
          <a:p>
            <a:endParaRPr lang="en-US" sz="1200" dirty="0" smtClean="0"/>
          </a:p>
          <a:p>
            <a:r>
              <a:rPr lang="en-US" sz="2000" dirty="0" smtClean="0"/>
              <a:t>If partial quantities of goods or services are received over time, partial goods receipts can be completed to allow vendor payments.</a:t>
            </a:r>
          </a:p>
          <a:p>
            <a:endParaRPr lang="en-US" sz="1200" dirty="0" smtClean="0"/>
          </a:p>
          <a:p>
            <a:r>
              <a:rPr lang="en-US" sz="2000" dirty="0" smtClean="0"/>
              <a:t>Contact the Contracting Officer in Purchasing responsible for the purchase order for questions or guidance.</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10</a:t>
            </a:fld>
            <a:endParaRPr lang="en-US" sz="1400" dirty="0"/>
          </a:p>
        </p:txBody>
      </p:sp>
      <p:sp>
        <p:nvSpPr>
          <p:cNvPr id="9"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18977" y="87085"/>
            <a:ext cx="8367823" cy="731520"/>
          </a:xfrm>
        </p:spPr>
        <p:txBody>
          <a:bodyPr/>
          <a:lstStyle/>
          <a:p>
            <a:pPr eaLnBrk="1" hangingPunct="1">
              <a:defRPr/>
            </a:pPr>
            <a:r>
              <a:rPr lang="en-US" dirty="0" smtClean="0"/>
              <a:t>How to Identify PO Number</a:t>
            </a:r>
          </a:p>
        </p:txBody>
      </p:sp>
      <p:sp>
        <p:nvSpPr>
          <p:cNvPr id="8" name="TextBox 7"/>
          <p:cNvSpPr txBox="1"/>
          <p:nvPr/>
        </p:nvSpPr>
        <p:spPr>
          <a:xfrm>
            <a:off x="291215" y="677691"/>
            <a:ext cx="8480645" cy="3231654"/>
          </a:xfrm>
          <a:prstGeom prst="rect">
            <a:avLst/>
          </a:prstGeom>
          <a:noFill/>
        </p:spPr>
        <p:txBody>
          <a:bodyPr wrap="square" rtlCol="0">
            <a:spAutoFit/>
          </a:bodyPr>
          <a:lstStyle/>
          <a:p>
            <a:r>
              <a:rPr lang="en-US" sz="2000" dirty="0" smtClean="0"/>
              <a:t>The purchase order number must be known prior to creating the goods receipt. It can be found from any of the sources below:</a:t>
            </a:r>
          </a:p>
          <a:p>
            <a:endParaRPr lang="en-US" sz="1200" dirty="0" smtClean="0"/>
          </a:p>
          <a:p>
            <a:pPr lvl="1">
              <a:buFont typeface="Arial" pitchFamily="34" charset="0"/>
              <a:buChar char="•"/>
            </a:pPr>
            <a:r>
              <a:rPr lang="en-US" sz="2000" dirty="0" smtClean="0"/>
              <a:t>Packing list accompanying the shipment</a:t>
            </a:r>
          </a:p>
          <a:p>
            <a:pPr lvl="1"/>
            <a:endParaRPr lang="en-US" sz="1200" dirty="0" smtClean="0"/>
          </a:p>
          <a:p>
            <a:pPr lvl="1">
              <a:buFont typeface="Arial" pitchFamily="34" charset="0"/>
              <a:buChar char="•"/>
            </a:pPr>
            <a:r>
              <a:rPr lang="en-US" sz="2000" dirty="0" smtClean="0"/>
              <a:t>Many goods receivers also hold the SAP requisition role and thereby can identify the PO number from their requisition Status tab within the Line Item Details section. </a:t>
            </a:r>
          </a:p>
          <a:p>
            <a:pPr lvl="1">
              <a:buFont typeface="Arial" pitchFamily="34" charset="0"/>
              <a:buChar char="•"/>
            </a:pPr>
            <a:endParaRPr lang="en-US" sz="1200" dirty="0" smtClean="0"/>
          </a:p>
          <a:p>
            <a:pPr lvl="1">
              <a:buFont typeface="Arial" pitchFamily="34" charset="0"/>
              <a:buChar char="•"/>
            </a:pPr>
            <a:r>
              <a:rPr lang="en-US" sz="2000" dirty="0" smtClean="0"/>
              <a:t>Requisition approvers also have access to purchase order records from within their approval inbox.</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11</a:t>
            </a:fld>
            <a:endParaRPr lang="en-US" sz="1400" dirty="0"/>
          </a:p>
        </p:txBody>
      </p:sp>
      <p:sp>
        <p:nvSpPr>
          <p:cNvPr id="9"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91554" y="3950790"/>
            <a:ext cx="7706334" cy="1259161"/>
          </a:xfrm>
        </p:spPr>
        <p:txBody>
          <a:bodyPr>
            <a:noAutofit/>
          </a:bodyPr>
          <a:lstStyle/>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Begin Goods Receiving</a:t>
            </a: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12</a:t>
            </a:fld>
            <a:endParaRPr lang="en-US" sz="1400" dirty="0"/>
          </a:p>
        </p:txBody>
      </p:sp>
      <p:pic>
        <p:nvPicPr>
          <p:cNvPr id="1026" name="Picture 2" descr="C:\Documents and Settings\clocke\Local Settings\Temporary Internet Files\Content.IE5\AYHHGCK4\MP900438677[1].jpg"/>
          <p:cNvPicPr>
            <a:picLocks noChangeAspect="1" noChangeArrowheads="1"/>
          </p:cNvPicPr>
          <p:nvPr/>
        </p:nvPicPr>
        <p:blipFill>
          <a:blip r:embed="rId5" cstate="print"/>
          <a:srcRect/>
          <a:stretch>
            <a:fillRect/>
          </a:stretch>
        </p:blipFill>
        <p:spPr bwMode="auto">
          <a:xfrm>
            <a:off x="2424221" y="944525"/>
            <a:ext cx="4037715" cy="2691811"/>
          </a:xfrm>
          <a:prstGeom prst="rect">
            <a:avLst/>
          </a:prstGeom>
          <a:noFill/>
          <a:ln w="15875">
            <a:solidFill>
              <a:schemeClr val="accent1"/>
            </a:solidFill>
          </a:ln>
          <a:effectLst>
            <a:outerShdw blurRad="63500" sx="102000" sy="102000" algn="ctr"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86645" y="4106382"/>
            <a:ext cx="4070276" cy="223931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731520"/>
          </a:xfrm>
        </p:spPr>
        <p:txBody>
          <a:bodyPr/>
          <a:lstStyle/>
          <a:p>
            <a:r>
              <a:rPr lang="en-US" dirty="0" smtClean="0"/>
              <a:t>Login to </a:t>
            </a:r>
            <a:r>
              <a:rPr lang="en-US" i="1" dirty="0" smtClean="0"/>
              <a:t>my</a:t>
            </a:r>
            <a:r>
              <a:rPr lang="en-US" dirty="0" smtClean="0"/>
              <a:t>UK</a:t>
            </a:r>
          </a:p>
        </p:txBody>
      </p:sp>
      <p:grpSp>
        <p:nvGrpSpPr>
          <p:cNvPr id="3" name="Group 13"/>
          <p:cNvGrpSpPr/>
          <p:nvPr/>
        </p:nvGrpSpPr>
        <p:grpSpPr>
          <a:xfrm>
            <a:off x="410860" y="734874"/>
            <a:ext cx="7882535" cy="5309675"/>
            <a:chOff x="410860" y="734874"/>
            <a:chExt cx="7882535" cy="5309675"/>
          </a:xfrm>
        </p:grpSpPr>
        <p:pic>
          <p:nvPicPr>
            <p:cNvPr id="4" name="Picture 2"/>
            <p:cNvPicPr>
              <a:picLocks noChangeAspect="1" noChangeArrowheads="1"/>
            </p:cNvPicPr>
            <p:nvPr/>
          </p:nvPicPr>
          <p:blipFill>
            <a:blip r:embed="rId3" cstate="print"/>
            <a:srcRect l="2330" r="12817" b="21946"/>
            <a:stretch>
              <a:fillRect/>
            </a:stretch>
          </p:blipFill>
          <p:spPr bwMode="auto">
            <a:xfrm>
              <a:off x="766797" y="734874"/>
              <a:ext cx="6658324" cy="1301049"/>
            </a:xfrm>
            <a:prstGeom prst="rect">
              <a:avLst/>
            </a:prstGeom>
            <a:ln>
              <a:noFill/>
            </a:ln>
            <a:effectLst>
              <a:outerShdw blurRad="190500" algn="tl" rotWithShape="0">
                <a:srgbClr val="000000">
                  <a:alpha val="70000"/>
                </a:srgbClr>
              </a:outerShdw>
            </a:effectLst>
          </p:spPr>
        </p:pic>
        <p:pic>
          <p:nvPicPr>
            <p:cNvPr id="5" name="Picture 3"/>
            <p:cNvPicPr>
              <a:picLocks noChangeAspect="1" noChangeArrowheads="1"/>
            </p:cNvPicPr>
            <p:nvPr/>
          </p:nvPicPr>
          <p:blipFill>
            <a:blip r:embed="rId4" cstate="print"/>
            <a:srcRect/>
            <a:stretch>
              <a:fillRect/>
            </a:stretch>
          </p:blipFill>
          <p:spPr bwMode="auto">
            <a:xfrm>
              <a:off x="410860" y="2284021"/>
              <a:ext cx="3905251" cy="3752850"/>
            </a:xfrm>
            <a:prstGeom prst="rect">
              <a:avLst/>
            </a:prstGeom>
            <a:ln>
              <a:noFill/>
            </a:ln>
            <a:effectLst>
              <a:outerShdw blurRad="190500" algn="tl" rotWithShape="0">
                <a:srgbClr val="000000">
                  <a:alpha val="70000"/>
                </a:srgbClr>
              </a:outerShdw>
            </a:effectLst>
          </p:spPr>
        </p:pic>
        <p:sp>
          <p:nvSpPr>
            <p:cNvPr id="12" name="Rectangle 11"/>
            <p:cNvSpPr/>
            <p:nvPr/>
          </p:nvSpPr>
          <p:spPr>
            <a:xfrm>
              <a:off x="5276803" y="5308824"/>
              <a:ext cx="1397876" cy="73572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6375566" y="3753293"/>
              <a:ext cx="1917829" cy="902791"/>
            </a:xfrm>
            <a:prstGeom prst="wedgeRectCallout">
              <a:avLst>
                <a:gd name="adj1" fmla="val -50213"/>
                <a:gd name="adj2" fmla="val 116234"/>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Login to </a:t>
              </a:r>
              <a:r>
                <a:rPr lang="en-US" sz="1600" i="1" dirty="0" smtClean="0">
                  <a:solidFill>
                    <a:schemeClr val="tx1"/>
                  </a:solidFill>
                </a:rPr>
                <a:t>my</a:t>
              </a:r>
              <a:r>
                <a:rPr lang="en-US" sz="1600" dirty="0" smtClean="0">
                  <a:solidFill>
                    <a:schemeClr val="tx1"/>
                  </a:solidFill>
                </a:rPr>
                <a:t>UK using your AD and password</a:t>
              </a:r>
              <a:endParaRPr lang="en-US" sz="1600" dirty="0">
                <a:solidFill>
                  <a:schemeClr val="tx1"/>
                </a:solidFill>
                <a:latin typeface="+mj-lt"/>
              </a:endParaRPr>
            </a:p>
          </p:txBody>
        </p:sp>
        <p:sp>
          <p:nvSpPr>
            <p:cNvPr id="21" name="Rectangle 20"/>
            <p:cNvSpPr/>
            <p:nvPr/>
          </p:nvSpPr>
          <p:spPr>
            <a:xfrm>
              <a:off x="797442" y="772267"/>
              <a:ext cx="1488558" cy="2909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81831" y="5145792"/>
              <a:ext cx="689771" cy="287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ular Callout 23"/>
            <p:cNvSpPr/>
            <p:nvPr/>
          </p:nvSpPr>
          <p:spPr>
            <a:xfrm>
              <a:off x="1669313" y="3583173"/>
              <a:ext cx="1552354" cy="1052868"/>
            </a:xfrm>
            <a:prstGeom prst="wedgeRectCallout">
              <a:avLst>
                <a:gd name="adj1" fmla="val -63910"/>
                <a:gd name="adj2" fmla="val 99096"/>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Click </a:t>
              </a:r>
              <a:r>
                <a:rPr lang="en-US" sz="1600" i="1" dirty="0" smtClean="0">
                  <a:solidFill>
                    <a:schemeClr val="tx1"/>
                  </a:solidFill>
                </a:rPr>
                <a:t>my</a:t>
              </a:r>
              <a:r>
                <a:rPr lang="en-US" sz="1600" dirty="0" smtClean="0">
                  <a:solidFill>
                    <a:schemeClr val="tx1"/>
                  </a:solidFill>
                </a:rPr>
                <a:t>UK from the Link Blue site</a:t>
              </a:r>
              <a:endParaRPr lang="en-US" sz="1600" dirty="0">
                <a:solidFill>
                  <a:schemeClr val="tx1"/>
                </a:solidFill>
                <a:latin typeface="+mj-lt"/>
              </a:endParaRPr>
            </a:p>
          </p:txBody>
        </p:sp>
        <p:sp>
          <p:nvSpPr>
            <p:cNvPr id="25" name="Rectangular Callout 24"/>
            <p:cNvSpPr/>
            <p:nvPr/>
          </p:nvSpPr>
          <p:spPr>
            <a:xfrm>
              <a:off x="3710763" y="808075"/>
              <a:ext cx="1648046" cy="978196"/>
            </a:xfrm>
            <a:prstGeom prst="wedgeRectCallout">
              <a:avLst>
                <a:gd name="adj1" fmla="val 105434"/>
                <a:gd name="adj2" fmla="val 53439"/>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Click Link Blue from the UK Home Page</a:t>
              </a:r>
              <a:endParaRPr lang="en-US" sz="1600" dirty="0">
                <a:solidFill>
                  <a:schemeClr val="tx1"/>
                </a:solidFill>
                <a:latin typeface="+mj-lt"/>
              </a:endParaRPr>
            </a:p>
          </p:txBody>
        </p:sp>
        <p:sp>
          <p:nvSpPr>
            <p:cNvPr id="17" name="Rectangle 16"/>
            <p:cNvSpPr/>
            <p:nvPr/>
          </p:nvSpPr>
          <p:spPr>
            <a:xfrm>
              <a:off x="6326371" y="1690212"/>
              <a:ext cx="680485" cy="2909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8"/>
          <p:cNvSpPr>
            <a:spLocks noGrp="1"/>
          </p:cNvSpPr>
          <p:nvPr>
            <p:ph type="sldNum" sz="quarter" idx="12"/>
          </p:nvPr>
        </p:nvSpPr>
        <p:spPr>
          <a:xfrm>
            <a:off x="8585200" y="6479719"/>
            <a:ext cx="551534" cy="365125"/>
          </a:xfrm>
        </p:spPr>
        <p:txBody>
          <a:bodyPr/>
          <a:lstStyle/>
          <a:p>
            <a:fld id="{289C75C3-8C51-4886-8E78-AD7572BAF07D}" type="slidenum">
              <a:rPr lang="en-US" smtClean="0"/>
              <a:pPr/>
              <a:t>13</a:t>
            </a:fld>
            <a:endParaRPr lang="en-US" dirty="0"/>
          </a:p>
        </p:txBody>
      </p:sp>
      <p:sp>
        <p:nvSpPr>
          <p:cNvPr id="20" name="TextBox 1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9"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879970" y="1454667"/>
            <a:ext cx="4171950" cy="37147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8" y="83460"/>
            <a:ext cx="8357191" cy="731520"/>
          </a:xfrm>
        </p:spPr>
        <p:txBody>
          <a:bodyPr>
            <a:normAutofit/>
          </a:bodyPr>
          <a:lstStyle/>
          <a:p>
            <a:r>
              <a:rPr lang="en-US" dirty="0" smtClean="0"/>
              <a:t>Launch Pad</a:t>
            </a:r>
            <a:endParaRPr lang="en-US" dirty="0"/>
          </a:p>
        </p:txBody>
      </p:sp>
      <p:grpSp>
        <p:nvGrpSpPr>
          <p:cNvPr id="3" name="Group 20"/>
          <p:cNvGrpSpPr/>
          <p:nvPr/>
        </p:nvGrpSpPr>
        <p:grpSpPr>
          <a:xfrm>
            <a:off x="1887894" y="1765005"/>
            <a:ext cx="4906311" cy="2307264"/>
            <a:chOff x="1887894" y="1765005"/>
            <a:chExt cx="4906311" cy="2307264"/>
          </a:xfrm>
          <a:effectLst>
            <a:outerShdw blurRad="63500" sx="102000" sy="102000" algn="ctr" rotWithShape="0">
              <a:prstClr val="black">
                <a:alpha val="40000"/>
              </a:prstClr>
            </a:outerShdw>
          </a:effectLst>
        </p:grpSpPr>
        <p:sp>
          <p:nvSpPr>
            <p:cNvPr id="18" name="Rectangular Callout 17"/>
            <p:cNvSpPr/>
            <p:nvPr/>
          </p:nvSpPr>
          <p:spPr>
            <a:xfrm>
              <a:off x="5220586" y="1765005"/>
              <a:ext cx="1573619" cy="1063255"/>
            </a:xfrm>
            <a:prstGeom prst="wedgeRectCallout">
              <a:avLst>
                <a:gd name="adj1" fmla="val -52447"/>
                <a:gd name="adj2" fmla="val 807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Click the Launch Pad icon to enter SAP</a:t>
              </a:r>
            </a:p>
          </p:txBody>
        </p:sp>
        <p:sp>
          <p:nvSpPr>
            <p:cNvPr id="12" name="Rectangle 11"/>
            <p:cNvSpPr/>
            <p:nvPr/>
          </p:nvSpPr>
          <p:spPr>
            <a:xfrm>
              <a:off x="1887894" y="2107114"/>
              <a:ext cx="834041" cy="242681"/>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146698" y="3283765"/>
              <a:ext cx="946297" cy="788504"/>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5" name="Slide Number Placeholder 14"/>
          <p:cNvSpPr>
            <a:spLocks noGrp="1"/>
          </p:cNvSpPr>
          <p:nvPr>
            <p:ph type="sldNum" sz="quarter" idx="12"/>
          </p:nvPr>
        </p:nvSpPr>
        <p:spPr/>
        <p:txBody>
          <a:bodyPr/>
          <a:lstStyle/>
          <a:p>
            <a:fld id="{289C75C3-8C51-4886-8E78-AD7572BAF07D}" type="slidenum">
              <a:rPr lang="en-US" smtClean="0"/>
              <a:pPr/>
              <a:t>14</a:t>
            </a:fld>
            <a:endParaRPr lang="en-US" dirty="0"/>
          </a:p>
        </p:txBody>
      </p:sp>
      <p:sp>
        <p:nvSpPr>
          <p:cNvPr id="11"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391551" y="2610404"/>
            <a:ext cx="2638425" cy="21050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8" y="83460"/>
            <a:ext cx="8357191" cy="731520"/>
          </a:xfrm>
        </p:spPr>
        <p:txBody>
          <a:bodyPr>
            <a:normAutofit/>
          </a:bodyPr>
          <a:lstStyle/>
          <a:p>
            <a:r>
              <a:rPr lang="en-US" dirty="0" smtClean="0"/>
              <a:t>SAP Easy Access</a:t>
            </a:r>
            <a:endParaRPr lang="en-US" dirty="0"/>
          </a:p>
        </p:txBody>
      </p:sp>
      <p:grpSp>
        <p:nvGrpSpPr>
          <p:cNvPr id="3" name="Group 20"/>
          <p:cNvGrpSpPr/>
          <p:nvPr/>
        </p:nvGrpSpPr>
        <p:grpSpPr>
          <a:xfrm>
            <a:off x="435936" y="956929"/>
            <a:ext cx="4550734" cy="3561909"/>
            <a:chOff x="95695" y="531627"/>
            <a:chExt cx="4550734" cy="3561909"/>
          </a:xfrm>
          <a:effectLst>
            <a:outerShdw blurRad="63500" sx="102000" sy="102000" algn="ctr" rotWithShape="0">
              <a:prstClr val="black">
                <a:alpha val="40000"/>
              </a:prstClr>
            </a:outerShdw>
          </a:effectLst>
        </p:grpSpPr>
        <p:sp>
          <p:nvSpPr>
            <p:cNvPr id="12" name="Rectangle 11"/>
            <p:cNvSpPr/>
            <p:nvPr/>
          </p:nvSpPr>
          <p:spPr>
            <a:xfrm>
              <a:off x="2472685" y="2500518"/>
              <a:ext cx="1461362" cy="295845"/>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360429" y="3551276"/>
              <a:ext cx="2286000" cy="542260"/>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95695" y="531627"/>
              <a:ext cx="2115878" cy="1499191"/>
            </a:xfrm>
            <a:prstGeom prst="wedgeRectCallout">
              <a:avLst>
                <a:gd name="adj1" fmla="val 84911"/>
                <a:gd name="adj2" fmla="val 8195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The SAP Easy Access menu will appear. Enter T-code MIGO to open the Goods Receiving screen.</a:t>
              </a:r>
            </a:p>
          </p:txBody>
        </p:sp>
      </p:grpSp>
      <p:sp>
        <p:nvSpPr>
          <p:cNvPr id="23" name="Rectangular Callout 22"/>
          <p:cNvSpPr/>
          <p:nvPr/>
        </p:nvSpPr>
        <p:spPr>
          <a:xfrm>
            <a:off x="5220588" y="1924493"/>
            <a:ext cx="2509284" cy="1265275"/>
          </a:xfrm>
          <a:prstGeom prst="wedgeRectCallout">
            <a:avLst>
              <a:gd name="adj1" fmla="val -55071"/>
              <a:gd name="adj2" fmla="val 12219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TIP</a:t>
            </a:r>
            <a:r>
              <a:rPr lang="en-US" sz="1600" dirty="0" smtClean="0">
                <a:solidFill>
                  <a:schemeClr val="tx1"/>
                </a:solidFill>
              </a:rPr>
              <a:t>: You can also create customized folders and list T-code Favorites that you may use repetitively </a:t>
            </a:r>
            <a:endParaRPr lang="en-US" sz="1600" dirty="0">
              <a:solidFill>
                <a:schemeClr val="tx1"/>
              </a:solidFill>
            </a:endParaRPr>
          </a:p>
        </p:txBody>
      </p:sp>
      <p:sp>
        <p:nvSpPr>
          <p:cNvPr id="21" name="TextBox 2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5" name="Slide Number Placeholder 14"/>
          <p:cNvSpPr>
            <a:spLocks noGrp="1"/>
          </p:cNvSpPr>
          <p:nvPr>
            <p:ph type="sldNum" sz="quarter" idx="12"/>
          </p:nvPr>
        </p:nvSpPr>
        <p:spPr/>
        <p:txBody>
          <a:bodyPr/>
          <a:lstStyle/>
          <a:p>
            <a:fld id="{289C75C3-8C51-4886-8E78-AD7572BAF07D}" type="slidenum">
              <a:rPr lang="en-US" smtClean="0"/>
              <a:pPr/>
              <a:t>15</a:t>
            </a:fld>
            <a:endParaRPr lang="en-US" dirty="0"/>
          </a:p>
        </p:txBody>
      </p:sp>
      <p:sp>
        <p:nvSpPr>
          <p:cNvPr id="13"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8034"/>
          <a:stretch>
            <a:fillRect/>
          </a:stretch>
        </p:blipFill>
        <p:spPr bwMode="auto">
          <a:xfrm>
            <a:off x="1010094" y="712834"/>
            <a:ext cx="6304184" cy="5719864"/>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97712" y="83460"/>
            <a:ext cx="8389088" cy="731520"/>
          </a:xfrm>
        </p:spPr>
        <p:txBody>
          <a:bodyPr/>
          <a:lstStyle/>
          <a:p>
            <a:r>
              <a:rPr lang="en-US" dirty="0" smtClean="0"/>
              <a:t>Goods Receipt Major Sections</a:t>
            </a:r>
            <a:endParaRPr lang="en-US" sz="1600" dirty="0"/>
          </a:p>
        </p:txBody>
      </p:sp>
      <p:sp>
        <p:nvSpPr>
          <p:cNvPr id="20" name="Rectangle 19"/>
          <p:cNvSpPr/>
          <p:nvPr/>
        </p:nvSpPr>
        <p:spPr>
          <a:xfrm>
            <a:off x="2105247" y="4837813"/>
            <a:ext cx="5188688" cy="15948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63257" y="1382232"/>
            <a:ext cx="967562" cy="506109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7" name="Slide Number Placeholder 16"/>
          <p:cNvSpPr>
            <a:spLocks noGrp="1"/>
          </p:cNvSpPr>
          <p:nvPr>
            <p:ph type="sldNum" sz="quarter" idx="12"/>
          </p:nvPr>
        </p:nvSpPr>
        <p:spPr/>
        <p:txBody>
          <a:bodyPr/>
          <a:lstStyle/>
          <a:p>
            <a:fld id="{289C75C3-8C51-4886-8E78-AD7572BAF07D}" type="slidenum">
              <a:rPr lang="en-US" smtClean="0"/>
              <a:pPr/>
              <a:t>16</a:t>
            </a:fld>
            <a:endParaRPr lang="en-US" dirty="0"/>
          </a:p>
        </p:txBody>
      </p:sp>
      <p:sp>
        <p:nvSpPr>
          <p:cNvPr id="15" name="Rectangular Callout 14"/>
          <p:cNvSpPr/>
          <p:nvPr/>
        </p:nvSpPr>
        <p:spPr>
          <a:xfrm>
            <a:off x="329606" y="4103727"/>
            <a:ext cx="1084523" cy="776617"/>
          </a:xfrm>
          <a:prstGeom prst="wedgeRectCallout">
            <a:avLst>
              <a:gd name="adj1" fmla="val 55735"/>
              <a:gd name="adj2" fmla="val -10864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Document Overview</a:t>
            </a:r>
            <a:endParaRPr lang="en-US" sz="1600" dirty="0">
              <a:solidFill>
                <a:schemeClr val="tx1"/>
              </a:solidFill>
            </a:endParaRPr>
          </a:p>
        </p:txBody>
      </p:sp>
      <p:pic>
        <p:nvPicPr>
          <p:cNvPr id="4099" name="Picture 3"/>
          <p:cNvPicPr>
            <a:picLocks noChangeAspect="1" noChangeArrowheads="1"/>
          </p:cNvPicPr>
          <p:nvPr/>
        </p:nvPicPr>
        <p:blipFill>
          <a:blip r:embed="rId5" cstate="print"/>
          <a:srcRect/>
          <a:stretch>
            <a:fillRect/>
          </a:stretch>
        </p:blipFill>
        <p:spPr bwMode="auto">
          <a:xfrm>
            <a:off x="2065338" y="2844801"/>
            <a:ext cx="151366" cy="108984"/>
          </a:xfrm>
          <a:prstGeom prst="rect">
            <a:avLst/>
          </a:prstGeom>
          <a:noFill/>
          <a:ln w="9525">
            <a:noFill/>
            <a:miter lim="800000"/>
            <a:headEnd/>
            <a:tailEnd/>
          </a:ln>
        </p:spPr>
      </p:pic>
      <p:sp>
        <p:nvSpPr>
          <p:cNvPr id="21" name="Rectangle 20"/>
          <p:cNvSpPr/>
          <p:nvPr/>
        </p:nvSpPr>
        <p:spPr>
          <a:xfrm>
            <a:off x="2094613" y="1392864"/>
            <a:ext cx="5199321" cy="112705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094614" y="2580167"/>
            <a:ext cx="5209954" cy="220448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6680792" y="843073"/>
            <a:ext cx="1601972" cy="574599"/>
          </a:xfrm>
          <a:prstGeom prst="wedgeRectCallout">
            <a:avLst>
              <a:gd name="adj1" fmla="val -65265"/>
              <a:gd name="adj2" fmla="val 15294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Header (Top)</a:t>
            </a:r>
            <a:endParaRPr lang="en-US" sz="1600" dirty="0">
              <a:solidFill>
                <a:schemeClr val="tx1"/>
              </a:solidFill>
            </a:endParaRPr>
          </a:p>
        </p:txBody>
      </p:sp>
      <p:sp>
        <p:nvSpPr>
          <p:cNvPr id="13" name="Rectangular Callout 12"/>
          <p:cNvSpPr/>
          <p:nvPr/>
        </p:nvSpPr>
        <p:spPr>
          <a:xfrm>
            <a:off x="7395238" y="3296093"/>
            <a:ext cx="1419153" cy="786810"/>
          </a:xfrm>
          <a:prstGeom prst="wedgeRectCallout">
            <a:avLst>
              <a:gd name="adj1" fmla="val -127996"/>
              <a:gd name="adj2" fmla="val -6584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Overview (Middle)</a:t>
            </a:r>
            <a:endParaRPr lang="en-US" sz="1600" dirty="0">
              <a:solidFill>
                <a:schemeClr val="tx1"/>
              </a:solidFill>
            </a:endParaRPr>
          </a:p>
        </p:txBody>
      </p:sp>
      <p:sp>
        <p:nvSpPr>
          <p:cNvPr id="16" name="Rectangular Callout 15"/>
          <p:cNvSpPr/>
          <p:nvPr/>
        </p:nvSpPr>
        <p:spPr>
          <a:xfrm>
            <a:off x="7418499" y="5482414"/>
            <a:ext cx="1417157" cy="631306"/>
          </a:xfrm>
          <a:prstGeom prst="wedgeRectCallout">
            <a:avLst>
              <a:gd name="adj1" fmla="val -88488"/>
              <a:gd name="adj2" fmla="val -5843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Details (Bottom)</a:t>
            </a:r>
            <a:endParaRPr lang="en-US" sz="1600" dirty="0">
              <a:solidFill>
                <a:schemeClr val="tx1"/>
              </a:solidFill>
            </a:endParaRPr>
          </a:p>
        </p:txBody>
      </p:sp>
      <p:sp>
        <p:nvSpPr>
          <p:cNvPr id="23"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90588" y="2547938"/>
            <a:ext cx="7361237" cy="17621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8" y="83460"/>
            <a:ext cx="8357191" cy="731520"/>
          </a:xfrm>
        </p:spPr>
        <p:txBody>
          <a:bodyPr/>
          <a:lstStyle/>
          <a:p>
            <a:r>
              <a:rPr lang="en-US" dirty="0" smtClean="0"/>
              <a:t>Goods Receipt Layout – Header (Top)</a:t>
            </a:r>
            <a:endParaRPr lang="en-US" sz="1600" dirty="0"/>
          </a:p>
        </p:txBody>
      </p:sp>
      <p:sp>
        <p:nvSpPr>
          <p:cNvPr id="23" name="Rectangle 22"/>
          <p:cNvSpPr/>
          <p:nvPr/>
        </p:nvSpPr>
        <p:spPr>
          <a:xfrm>
            <a:off x="893136" y="3072809"/>
            <a:ext cx="7336464" cy="122274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ular Callout 27"/>
          <p:cNvSpPr/>
          <p:nvPr/>
        </p:nvSpPr>
        <p:spPr>
          <a:xfrm>
            <a:off x="1254641" y="914401"/>
            <a:ext cx="2349796" cy="1137684"/>
          </a:xfrm>
          <a:prstGeom prst="wedgeRectCallout">
            <a:avLst>
              <a:gd name="adj1" fmla="val 46457"/>
              <a:gd name="adj2" fmla="val 13446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Contains header type information including document date, posting date, PO vendor, etc.</a:t>
            </a:r>
            <a:endParaRPr lang="en-US" sz="1600" dirty="0">
              <a:solidFill>
                <a:schemeClr val="tx1"/>
              </a:solidFill>
            </a:endParaRPr>
          </a:p>
        </p:txBody>
      </p:sp>
      <p:sp>
        <p:nvSpPr>
          <p:cNvPr id="15" name="TextBox 14"/>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7" name="Slide Number Placeholder 16"/>
          <p:cNvSpPr>
            <a:spLocks noGrp="1"/>
          </p:cNvSpPr>
          <p:nvPr>
            <p:ph type="sldNum" sz="quarter" idx="12"/>
          </p:nvPr>
        </p:nvSpPr>
        <p:spPr/>
        <p:txBody>
          <a:bodyPr/>
          <a:lstStyle/>
          <a:p>
            <a:fld id="{289C75C3-8C51-4886-8E78-AD7572BAF07D}" type="slidenum">
              <a:rPr lang="en-US" smtClean="0"/>
              <a:pPr/>
              <a:t>17</a:t>
            </a:fld>
            <a:endParaRPr lang="en-US" dirty="0"/>
          </a:p>
        </p:txBody>
      </p:sp>
      <p:sp>
        <p:nvSpPr>
          <p:cNvPr id="9"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4726" y="2583712"/>
            <a:ext cx="7656513" cy="32004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9" y="83460"/>
            <a:ext cx="8357191" cy="731520"/>
          </a:xfrm>
        </p:spPr>
        <p:txBody>
          <a:bodyPr/>
          <a:lstStyle/>
          <a:p>
            <a:r>
              <a:rPr lang="en-US" dirty="0" smtClean="0"/>
              <a:t>Goods Receipt Layout – Item Overview (Middle)</a:t>
            </a:r>
            <a:endParaRPr lang="en-US" sz="1600" dirty="0"/>
          </a:p>
        </p:txBody>
      </p:sp>
      <p:sp>
        <p:nvSpPr>
          <p:cNvPr id="9" name="Rectangle 8"/>
          <p:cNvSpPr/>
          <p:nvPr/>
        </p:nvSpPr>
        <p:spPr>
          <a:xfrm>
            <a:off x="565247" y="2589639"/>
            <a:ext cx="7621824" cy="84467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5091517" y="808074"/>
            <a:ext cx="2117357" cy="1286540"/>
          </a:xfrm>
          <a:prstGeom prst="wedgeRectCallout">
            <a:avLst>
              <a:gd name="adj1" fmla="val -40257"/>
              <a:gd name="adj2" fmla="val 11040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 includes description, quantity remaining to receive, unit of measure, cost center, etc.</a:t>
            </a:r>
            <a:endParaRPr lang="en-US" sz="1600" dirty="0">
              <a:solidFill>
                <a:schemeClr val="tx1"/>
              </a:solidFill>
            </a:endParaRPr>
          </a:p>
        </p:txBody>
      </p:sp>
      <p:sp>
        <p:nvSpPr>
          <p:cNvPr id="15" name="Rectangular Callout 14"/>
          <p:cNvSpPr/>
          <p:nvPr/>
        </p:nvSpPr>
        <p:spPr>
          <a:xfrm>
            <a:off x="659219" y="797442"/>
            <a:ext cx="2456121" cy="1371600"/>
          </a:xfrm>
          <a:prstGeom prst="wedgeRectCallout">
            <a:avLst>
              <a:gd name="adj1" fmla="val 45815"/>
              <a:gd name="adj2" fmla="val 864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Overview section shows ordered items in line item format. The line item data draws directly from the purchase order record.</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6" name="Slide Number Placeholder 15"/>
          <p:cNvSpPr>
            <a:spLocks noGrp="1"/>
          </p:cNvSpPr>
          <p:nvPr>
            <p:ph type="sldNum" sz="quarter" idx="12"/>
          </p:nvPr>
        </p:nvSpPr>
        <p:spPr/>
        <p:txBody>
          <a:bodyPr/>
          <a:lstStyle/>
          <a:p>
            <a:fld id="{289C75C3-8C51-4886-8E78-AD7572BAF07D}" type="slidenum">
              <a:rPr lang="en-US" smtClean="0"/>
              <a:pPr/>
              <a:t>18</a:t>
            </a:fld>
            <a:endParaRPr lang="en-US" dirty="0"/>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735" r="5471"/>
          <a:stretch>
            <a:fillRect/>
          </a:stretch>
        </p:blipFill>
        <p:spPr bwMode="auto">
          <a:xfrm>
            <a:off x="1145747" y="2390664"/>
            <a:ext cx="6136370" cy="27146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7" y="83460"/>
            <a:ext cx="8367823" cy="731520"/>
          </a:xfrm>
        </p:spPr>
        <p:txBody>
          <a:bodyPr/>
          <a:lstStyle/>
          <a:p>
            <a:r>
              <a:rPr lang="en-US" dirty="0" smtClean="0"/>
              <a:t>Goods Receipt Layout – Item Details (Bottom)</a:t>
            </a:r>
            <a:endParaRPr lang="en-US" sz="1600" dirty="0"/>
          </a:p>
        </p:txBody>
      </p:sp>
      <p:sp>
        <p:nvSpPr>
          <p:cNvPr id="9" name="Rectangle 8"/>
          <p:cNvSpPr/>
          <p:nvPr/>
        </p:nvSpPr>
        <p:spPr>
          <a:xfrm>
            <a:off x="1158949" y="2424223"/>
            <a:ext cx="6113721" cy="267940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510361" y="733647"/>
            <a:ext cx="2147779" cy="1254641"/>
          </a:xfrm>
          <a:prstGeom prst="wedgeRectCallout">
            <a:avLst>
              <a:gd name="adj1" fmla="val 39890"/>
              <a:gd name="adj2" fmla="val 8117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Details (bottom) section contains tabs and information relevant to each line item</a:t>
            </a:r>
            <a:endParaRPr lang="en-US" sz="1600" dirty="0">
              <a:solidFill>
                <a:schemeClr val="tx1"/>
              </a:solidFill>
            </a:endParaRPr>
          </a:p>
        </p:txBody>
      </p:sp>
      <p:sp>
        <p:nvSpPr>
          <p:cNvPr id="13" name="Rectangular Callout 12"/>
          <p:cNvSpPr/>
          <p:nvPr/>
        </p:nvSpPr>
        <p:spPr>
          <a:xfrm>
            <a:off x="4209017" y="754912"/>
            <a:ext cx="2159885" cy="1329070"/>
          </a:xfrm>
          <a:prstGeom prst="wedgeRectCallout">
            <a:avLst>
              <a:gd name="adj1" fmla="val -66441"/>
              <a:gd name="adj2" fmla="val 10605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Information can include quantity to receive, unloading point, direct link to purchase order, etc.</a:t>
            </a:r>
            <a:endParaRPr lang="en-US" sz="1600" dirty="0">
              <a:solidFill>
                <a:schemeClr val="tx1"/>
              </a:solidFill>
            </a:endParaRPr>
          </a:p>
        </p:txBody>
      </p:sp>
      <p:sp>
        <p:nvSpPr>
          <p:cNvPr id="8" name="TextBox 7"/>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1" name="Slide Number Placeholder 10"/>
          <p:cNvSpPr>
            <a:spLocks noGrp="1"/>
          </p:cNvSpPr>
          <p:nvPr>
            <p:ph type="sldNum" sz="quarter" idx="12"/>
          </p:nvPr>
        </p:nvSpPr>
        <p:spPr/>
        <p:txBody>
          <a:bodyPr/>
          <a:lstStyle/>
          <a:p>
            <a:fld id="{289C75C3-8C51-4886-8E78-AD7572BAF07D}" type="slidenum">
              <a:rPr lang="en-US" smtClean="0"/>
              <a:pPr/>
              <a:t>19</a:t>
            </a:fld>
            <a:endParaRPr lang="en-US" dirty="0"/>
          </a:p>
        </p:txBody>
      </p:sp>
      <p:sp>
        <p:nvSpPr>
          <p:cNvPr id="10" name="Rectangular Callout 9"/>
          <p:cNvSpPr/>
          <p:nvPr/>
        </p:nvSpPr>
        <p:spPr>
          <a:xfrm>
            <a:off x="1575687" y="5603359"/>
            <a:ext cx="2039384" cy="818706"/>
          </a:xfrm>
          <a:prstGeom prst="wedgeRectCallout">
            <a:avLst>
              <a:gd name="adj1" fmla="val -50043"/>
              <a:gd name="adj2" fmla="val -118168"/>
            </a:avLst>
          </a:prstGeom>
          <a:solidFill>
            <a:srgbClr val="FCFC9A"/>
          </a:solidFill>
          <a:ln w="25400">
            <a:solidFill>
              <a:schemeClr val="tx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Move between line items using the &lt; &gt; buttons</a:t>
            </a:r>
            <a:endParaRPr lang="en-US" sz="1600" dirty="0">
              <a:solidFill>
                <a:schemeClr val="tx1"/>
              </a:solidFill>
            </a:endParaRPr>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76447" y="83460"/>
            <a:ext cx="8410353" cy="731520"/>
          </a:xfrm>
        </p:spPr>
        <p:txBody>
          <a:bodyPr/>
          <a:lstStyle/>
          <a:p>
            <a:pPr eaLnBrk="1" hangingPunct="1">
              <a:defRPr/>
            </a:pPr>
            <a:r>
              <a:rPr lang="en-US" dirty="0" smtClean="0"/>
              <a:t>Table of Contents</a:t>
            </a:r>
          </a:p>
        </p:txBody>
      </p:sp>
      <p:sp>
        <p:nvSpPr>
          <p:cNvPr id="5" name="TextBox 4"/>
          <p:cNvSpPr txBox="1"/>
          <p:nvPr/>
        </p:nvSpPr>
        <p:spPr>
          <a:xfrm>
            <a:off x="446326" y="711657"/>
            <a:ext cx="8136082" cy="954107"/>
          </a:xfrm>
          <a:prstGeom prst="rect">
            <a:avLst/>
          </a:prstGeom>
          <a:noFill/>
        </p:spPr>
        <p:txBody>
          <a:bodyPr wrap="square" rtlCol="0">
            <a:spAutoFit/>
          </a:bodyPr>
          <a:lstStyle/>
          <a:p>
            <a:pPr algn="ctr"/>
            <a:r>
              <a:rPr lang="en-US" sz="2000" dirty="0" smtClean="0"/>
              <a:t>Course topics are hyper-linked to respective slides. If desired click on topics to quick-jump to that section.</a:t>
            </a:r>
            <a:endParaRPr lang="en-US" sz="2000" dirty="0" smtClean="0">
              <a:solidFill>
                <a:srgbClr val="FF0000"/>
              </a:solidFill>
            </a:endParaRPr>
          </a:p>
          <a:p>
            <a:pPr algn="ctr"/>
            <a:r>
              <a:rPr lang="en-US" sz="1600" i="1" dirty="0" smtClean="0"/>
              <a:t>Note: Must be in Presentation mode to use hyper-link functionality (Press F5 to begin).</a:t>
            </a:r>
            <a:endParaRPr lang="en-US" sz="2000" i="1" dirty="0"/>
          </a:p>
        </p:txBody>
      </p:sp>
      <p:sp>
        <p:nvSpPr>
          <p:cNvPr id="6" name="TextBox 5"/>
          <p:cNvSpPr txBox="1"/>
          <p:nvPr/>
        </p:nvSpPr>
        <p:spPr>
          <a:xfrm>
            <a:off x="170121" y="1626781"/>
            <a:ext cx="8654902" cy="3323987"/>
          </a:xfrm>
          <a:prstGeom prst="rect">
            <a:avLst/>
          </a:prstGeom>
          <a:noFill/>
        </p:spPr>
        <p:txBody>
          <a:bodyPr wrap="square" numCol="2" rtlCol="0">
            <a:spAutoFit/>
          </a:bodyPr>
          <a:lstStyle/>
          <a:p>
            <a:r>
              <a:rPr lang="en-US" sz="1400" dirty="0" smtClean="0">
                <a:ln w="6350">
                  <a:solidFill>
                    <a:schemeClr val="tx1"/>
                  </a:solidFill>
                </a:ln>
                <a:hlinkClick r:id="rId3" action="ppaction://hlinksldjump"/>
              </a:rPr>
              <a:t>What is SAP Goods Receiving?		Slide 3</a:t>
            </a:r>
            <a:endParaRPr lang="en-US" sz="1400" dirty="0" smtClean="0">
              <a:ln w="6350">
                <a:solidFill>
                  <a:schemeClr val="tx1"/>
                </a:solidFill>
              </a:ln>
            </a:endParaRPr>
          </a:p>
          <a:p>
            <a:r>
              <a:rPr lang="en-US" sz="1400" dirty="0" smtClean="0">
                <a:ln w="6350">
                  <a:solidFill>
                    <a:schemeClr val="tx1"/>
                  </a:solidFill>
                </a:ln>
                <a:hlinkClick r:id="rId4" action="ppaction://hlinksldjump"/>
              </a:rPr>
              <a:t>Who Should Receive SAP Receiving Training	Slide 4</a:t>
            </a:r>
            <a:endParaRPr lang="en-US" sz="1400" dirty="0" smtClean="0">
              <a:ln w="6350">
                <a:solidFill>
                  <a:schemeClr val="tx1"/>
                </a:solidFill>
              </a:ln>
            </a:endParaRPr>
          </a:p>
          <a:p>
            <a:r>
              <a:rPr lang="en-US" sz="1400" dirty="0" smtClean="0">
                <a:ln w="6350">
                  <a:solidFill>
                    <a:schemeClr val="tx1"/>
                  </a:solidFill>
                </a:ln>
                <a:hlinkClick r:id="rId5" action="ppaction://hlinksldjump"/>
              </a:rPr>
              <a:t>SAP Roles				Slide 5</a:t>
            </a:r>
            <a:endParaRPr lang="en-US" sz="1400" dirty="0" smtClean="0">
              <a:ln w="6350">
                <a:solidFill>
                  <a:schemeClr val="tx1"/>
                </a:solidFill>
              </a:ln>
            </a:endParaRPr>
          </a:p>
          <a:p>
            <a:r>
              <a:rPr lang="en-US" sz="1400" dirty="0" smtClean="0">
                <a:ln w="6350">
                  <a:solidFill>
                    <a:schemeClr val="tx1"/>
                  </a:solidFill>
                </a:ln>
                <a:hlinkClick r:id="rId6" action="ppaction://hlinksldjump"/>
              </a:rPr>
              <a:t>Role Combinations			Slide 6 </a:t>
            </a:r>
            <a:r>
              <a:rPr lang="en-US" sz="1400" dirty="0" smtClean="0">
                <a:ln w="6350">
                  <a:solidFill>
                    <a:schemeClr val="tx1"/>
                  </a:solidFill>
                </a:ln>
                <a:hlinkClick r:id="rId7" action="ppaction://hlinksldjump"/>
              </a:rPr>
              <a:t>Training Requirements for Departmental Roles	Slide 7</a:t>
            </a:r>
            <a:endParaRPr lang="en-US" sz="1400" dirty="0" smtClean="0">
              <a:ln w="6350">
                <a:solidFill>
                  <a:schemeClr val="tx1"/>
                </a:solidFill>
              </a:ln>
            </a:endParaRPr>
          </a:p>
          <a:p>
            <a:r>
              <a:rPr lang="en-US" sz="1400" dirty="0" smtClean="0">
                <a:ln w="6350">
                  <a:solidFill>
                    <a:schemeClr val="tx1"/>
                  </a:solidFill>
                </a:ln>
                <a:hlinkClick r:id="rId8" action="ppaction://hlinksldjump"/>
              </a:rPr>
              <a:t>SAP General Process Flow		Slide 8</a:t>
            </a:r>
            <a:endParaRPr lang="en-US" sz="1400" dirty="0" smtClean="0">
              <a:ln w="6350">
                <a:solidFill>
                  <a:schemeClr val="tx1"/>
                </a:solidFill>
              </a:ln>
            </a:endParaRPr>
          </a:p>
          <a:p>
            <a:r>
              <a:rPr lang="en-US" sz="1400" dirty="0" smtClean="0">
                <a:ln w="6350">
                  <a:solidFill>
                    <a:schemeClr val="tx1"/>
                  </a:solidFill>
                </a:ln>
                <a:hlinkClick r:id="rId9" action="ppaction://hlinksldjump"/>
              </a:rPr>
              <a:t>Understanding Transaction Codes		Slide 9</a:t>
            </a:r>
            <a:endParaRPr lang="en-US" sz="1400" dirty="0" smtClean="0">
              <a:ln w="6350">
                <a:solidFill>
                  <a:schemeClr val="tx1"/>
                </a:solidFill>
              </a:ln>
            </a:endParaRPr>
          </a:p>
          <a:p>
            <a:r>
              <a:rPr lang="en-US" sz="1400" dirty="0" smtClean="0">
                <a:ln w="6350">
                  <a:solidFill>
                    <a:schemeClr val="tx1"/>
                  </a:solidFill>
                </a:ln>
                <a:hlinkClick r:id="rId10" action="ppaction://hlinksldjump"/>
              </a:rPr>
              <a:t>Goods Receiving Overview		Slide 10</a:t>
            </a:r>
            <a:r>
              <a:rPr lang="en-US" sz="1400" dirty="0" smtClean="0">
                <a:ln w="6350">
                  <a:solidFill>
                    <a:schemeClr val="tx1"/>
                  </a:solidFill>
                </a:ln>
              </a:rPr>
              <a:t> </a:t>
            </a:r>
          </a:p>
          <a:p>
            <a:r>
              <a:rPr lang="en-US" sz="1400" dirty="0" smtClean="0">
                <a:ln w="6350">
                  <a:solidFill>
                    <a:schemeClr val="tx1"/>
                  </a:solidFill>
                </a:ln>
                <a:hlinkClick r:id="rId11" action="ppaction://hlinksldjump"/>
              </a:rPr>
              <a:t>How to Identify PO Number		Slide 11</a:t>
            </a:r>
            <a:endParaRPr lang="en-US" sz="1400" dirty="0" smtClean="0">
              <a:ln w="6350">
                <a:solidFill>
                  <a:schemeClr val="tx1"/>
                </a:solidFill>
              </a:ln>
            </a:endParaRPr>
          </a:p>
          <a:p>
            <a:r>
              <a:rPr lang="en-US" sz="1400" dirty="0" smtClean="0">
                <a:ln w="6350">
                  <a:solidFill>
                    <a:schemeClr val="tx1"/>
                  </a:solidFill>
                </a:ln>
                <a:hlinkClick r:id="rId12" action="ppaction://hlinksldjump"/>
              </a:rPr>
              <a:t>Begin Goods Receiving			Slide 12</a:t>
            </a:r>
            <a:endParaRPr lang="en-US" sz="1400" dirty="0" smtClean="0">
              <a:ln w="6350">
                <a:solidFill>
                  <a:schemeClr val="tx1"/>
                </a:solidFill>
              </a:ln>
            </a:endParaRPr>
          </a:p>
          <a:p>
            <a:r>
              <a:rPr lang="en-US" sz="1400" dirty="0" smtClean="0">
                <a:ln w="6350">
                  <a:solidFill>
                    <a:schemeClr val="tx1"/>
                  </a:solidFill>
                </a:ln>
                <a:hlinkClick r:id="rId13" action="ppaction://hlinksldjump"/>
              </a:rPr>
              <a:t>Goods Receipt Major Sections		Slide 16</a:t>
            </a:r>
            <a:endParaRPr lang="en-US" sz="1400" dirty="0" smtClean="0">
              <a:ln w="6350">
                <a:solidFill>
                  <a:schemeClr val="tx1"/>
                </a:solidFill>
              </a:ln>
            </a:endParaRPr>
          </a:p>
          <a:p>
            <a:r>
              <a:rPr lang="en-US" sz="1400" dirty="0" smtClean="0">
                <a:ln w="6350">
                  <a:solidFill>
                    <a:schemeClr val="tx1"/>
                  </a:solidFill>
                </a:ln>
                <a:hlinkClick r:id="rId14" action="ppaction://hlinksldjump"/>
              </a:rPr>
              <a:t>Create Goods Receipt			Slide 21</a:t>
            </a:r>
            <a:endParaRPr lang="en-US" sz="1400" dirty="0" smtClean="0">
              <a:ln w="6350">
                <a:solidFill>
                  <a:schemeClr val="tx1"/>
                </a:solidFill>
              </a:ln>
            </a:endParaRPr>
          </a:p>
          <a:p>
            <a:r>
              <a:rPr lang="en-US" sz="1400" dirty="0" smtClean="0">
                <a:ln w="6350">
                  <a:solidFill>
                    <a:schemeClr val="tx1"/>
                  </a:solidFill>
                </a:ln>
                <a:hlinkClick r:id="rId15" action="ppaction://hlinksldjump"/>
              </a:rPr>
              <a:t>Display Goods Receipt			Slide 27</a:t>
            </a:r>
            <a:endParaRPr lang="en-US" sz="1400" dirty="0" smtClean="0">
              <a:ln w="6350">
                <a:solidFill>
                  <a:schemeClr val="tx1"/>
                </a:solidFill>
              </a:ln>
            </a:endParaRPr>
          </a:p>
          <a:p>
            <a:r>
              <a:rPr lang="en-US" sz="1400" dirty="0" smtClean="0">
                <a:ln w="6350">
                  <a:solidFill>
                    <a:schemeClr val="tx1"/>
                  </a:solidFill>
                </a:ln>
                <a:hlinkClick r:id="rId16" action="ppaction://hlinksldjump"/>
              </a:rPr>
              <a:t>Create Partial Goods Receipt		Slide 28</a:t>
            </a:r>
            <a:endParaRPr lang="en-US" sz="1400" dirty="0" smtClean="0">
              <a:ln w="6350">
                <a:solidFill>
                  <a:schemeClr val="tx1"/>
                </a:solidFill>
              </a:ln>
            </a:endParaRPr>
          </a:p>
          <a:p>
            <a:r>
              <a:rPr lang="en-US" sz="1400" dirty="0" smtClean="0">
                <a:ln w="6350">
                  <a:solidFill>
                    <a:schemeClr val="tx1"/>
                  </a:solidFill>
                </a:ln>
                <a:hlinkClick r:id="rId17" action="ppaction://hlinksldjump"/>
              </a:rPr>
              <a:t>Cancel Goods Receipt			Slide 32</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18" action="ppaction://hlinksldjump"/>
              </a:rPr>
              <a:t>Display Purchase Order from Goods Receipt	Slide 37</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19" action="ppaction://hlinksldjump"/>
              </a:rPr>
              <a:t>How Determine Assigned Purchasing Buyer	Slide 38</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0" action="ppaction://hlinksldjump"/>
              </a:rPr>
              <a:t>Numbering Conventions for Purchase Orders	Slide 39</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1" action="ppaction://hlinksldjump"/>
              </a:rPr>
              <a:t>Setting Delivery Complete Indicator		Slide 4</a:t>
            </a:r>
            <a:r>
              <a:rPr lang="en-US" sz="1400" dirty="0" smtClean="0">
                <a:ln w="6350">
                  <a:solidFill>
                    <a:schemeClr val="tx1"/>
                  </a:solidFill>
                </a:ln>
              </a:rPr>
              <a:t>0</a:t>
            </a:r>
          </a:p>
          <a:p>
            <a:r>
              <a:rPr lang="en-US" sz="1400" dirty="0" smtClean="0">
                <a:ln w="6350">
                  <a:solidFill>
                    <a:schemeClr val="tx1"/>
                  </a:solidFill>
                </a:ln>
              </a:rPr>
              <a:t> </a:t>
            </a:r>
            <a:r>
              <a:rPr lang="en-US" sz="1400" dirty="0" smtClean="0">
                <a:ln w="6350">
                  <a:solidFill>
                    <a:schemeClr val="tx1"/>
                  </a:solidFill>
                </a:ln>
                <a:hlinkClick r:id="rId22" action="ppaction://hlinksldjump"/>
              </a:rPr>
              <a:t>Create Goods Receipt Against ”Reverse” PO’s	Slide 41</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3" action="ppaction://hlinksldjump"/>
              </a:rPr>
              <a:t>Create Attachment			Slide 42</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4" action="ppaction://hlinksldjump"/>
              </a:rPr>
              <a:t>Naming Convention for Attachments		Slide 43</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5" action="ppaction://hlinksldjump"/>
              </a:rPr>
              <a:t>Helpful Icons within MIGO		Slide 44</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6" action="ppaction://hlinksldjump"/>
              </a:rPr>
              <a:t>Obtaining Hard Copy of Goods Receipt	Slide 45</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7" action="ppaction://hlinksldjump"/>
              </a:rPr>
              <a:t>Changes to PO Quantities		Slide 46</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8" action="ppaction://hlinksldjump"/>
              </a:rPr>
              <a:t>Change Posting Date – Cancellations		Slide 47</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9" action="ppaction://hlinksldjump"/>
              </a:rPr>
              <a:t>Diagnosing Process Problems		Slide 48</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0" action="ppaction://hlinksldjump"/>
              </a:rPr>
              <a:t>Sign Off				Slide 51</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1" action="ppaction://hlinksldjump"/>
              </a:rPr>
              <a:t>SAP Help Web Sites			Slide 52</a:t>
            </a:r>
            <a:endParaRPr lang="en-US" sz="1400" dirty="0" smtClean="0">
              <a:ln w="6350">
                <a:solidFill>
                  <a:schemeClr val="tx1"/>
                </a:solidFill>
              </a:ln>
            </a:endParaRPr>
          </a:p>
        </p:txBody>
      </p:sp>
      <p:sp>
        <p:nvSpPr>
          <p:cNvPr id="8" name="Slide Number Placeholder 7"/>
          <p:cNvSpPr>
            <a:spLocks noGrp="1"/>
          </p:cNvSpPr>
          <p:nvPr>
            <p:ph type="sldNum" sz="quarter" idx="12"/>
          </p:nvPr>
        </p:nvSpPr>
        <p:spPr/>
        <p:txBody>
          <a:bodyPr/>
          <a:lstStyle/>
          <a:p>
            <a:fld id="{289C75C3-8C51-4886-8E78-AD7572BAF07D}" type="slidenum">
              <a:rPr lang="en-US" smtClean="0"/>
              <a:pPr/>
              <a:t>2</a:t>
            </a:fld>
            <a:endParaRPr lang="en-US" dirty="0"/>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067936" y="1019396"/>
            <a:ext cx="1562100" cy="53721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7" y="83460"/>
            <a:ext cx="8367823" cy="731520"/>
          </a:xfrm>
        </p:spPr>
        <p:txBody>
          <a:bodyPr/>
          <a:lstStyle/>
          <a:p>
            <a:r>
              <a:rPr lang="en-US" dirty="0" smtClean="0"/>
              <a:t>Goods Receipt Layout – Document Overview</a:t>
            </a:r>
            <a:endParaRPr lang="en-US" sz="1600" dirty="0"/>
          </a:p>
        </p:txBody>
      </p:sp>
      <p:sp>
        <p:nvSpPr>
          <p:cNvPr id="9" name="Rectangle 8"/>
          <p:cNvSpPr/>
          <p:nvPr/>
        </p:nvSpPr>
        <p:spPr>
          <a:xfrm>
            <a:off x="3104707" y="4146697"/>
            <a:ext cx="1531088" cy="169057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712381" y="1945757"/>
            <a:ext cx="2052084" cy="1573620"/>
          </a:xfrm>
          <a:prstGeom prst="wedgeRectCallout">
            <a:avLst>
              <a:gd name="adj1" fmla="val 61310"/>
              <a:gd name="adj2" fmla="val 11281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Document Overview is on the left side of the screen. It displays a record of goods receipts as you create them.</a:t>
            </a:r>
            <a:endParaRPr lang="en-US" sz="1600" dirty="0">
              <a:solidFill>
                <a:schemeClr val="tx1"/>
              </a:solidFill>
            </a:endParaRPr>
          </a:p>
        </p:txBody>
      </p:sp>
      <p:sp>
        <p:nvSpPr>
          <p:cNvPr id="13" name="Rectangular Callout 12"/>
          <p:cNvSpPr/>
          <p:nvPr/>
        </p:nvSpPr>
        <p:spPr>
          <a:xfrm>
            <a:off x="5208476" y="1403500"/>
            <a:ext cx="1894073" cy="1233375"/>
          </a:xfrm>
          <a:prstGeom prst="wedgeRectCallout">
            <a:avLst>
              <a:gd name="adj1" fmla="val -105680"/>
              <a:gd name="adj2" fmla="val -5960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Turning Document Overview off will collapse it for more screen space</a:t>
            </a:r>
            <a:endParaRPr lang="en-US" sz="1600" dirty="0">
              <a:solidFill>
                <a:schemeClr val="tx1"/>
              </a:solidFill>
            </a:endParaRPr>
          </a:p>
        </p:txBody>
      </p:sp>
      <p:sp>
        <p:nvSpPr>
          <p:cNvPr id="8" name="TextBox 7"/>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1" name="Slide Number Placeholder 10"/>
          <p:cNvSpPr>
            <a:spLocks noGrp="1"/>
          </p:cNvSpPr>
          <p:nvPr>
            <p:ph type="sldNum" sz="quarter" idx="12"/>
          </p:nvPr>
        </p:nvSpPr>
        <p:spPr/>
        <p:txBody>
          <a:bodyPr/>
          <a:lstStyle/>
          <a:p>
            <a:fld id="{289C75C3-8C51-4886-8E78-AD7572BAF07D}" type="slidenum">
              <a:rPr lang="en-US" smtClean="0"/>
              <a:pPr/>
              <a:t>20</a:t>
            </a:fld>
            <a:endParaRPr lang="en-US" dirty="0"/>
          </a:p>
        </p:txBody>
      </p:sp>
      <p:sp>
        <p:nvSpPr>
          <p:cNvPr id="15" name="Rectangle 14"/>
          <p:cNvSpPr/>
          <p:nvPr/>
        </p:nvSpPr>
        <p:spPr>
          <a:xfrm>
            <a:off x="3176149" y="1137686"/>
            <a:ext cx="864223" cy="24454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91554" y="4205973"/>
            <a:ext cx="7706334" cy="1641934"/>
          </a:xfrm>
        </p:spPr>
        <p:txBody>
          <a:bodyPr>
            <a:noAutofit/>
          </a:bodyPr>
          <a:lstStyle/>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Create Goods Receipt</a:t>
            </a: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21</a:t>
            </a:fld>
            <a:endParaRPr lang="en-US" sz="1400" dirty="0"/>
          </a:p>
        </p:txBody>
      </p:sp>
      <p:pic>
        <p:nvPicPr>
          <p:cNvPr id="1045" name="Picture 21" descr="C:\Documents and Settings\clocke\Local Settings\Temporary Internet Files\Content.IE5\P9BD5SAZ\MP900341783[1].jpg"/>
          <p:cNvPicPr>
            <a:picLocks noChangeAspect="1" noChangeArrowheads="1"/>
          </p:cNvPicPr>
          <p:nvPr/>
        </p:nvPicPr>
        <p:blipFill>
          <a:blip r:embed="rId5" cstate="print"/>
          <a:srcRect/>
          <a:stretch>
            <a:fillRect/>
          </a:stretch>
        </p:blipFill>
        <p:spPr bwMode="auto">
          <a:xfrm>
            <a:off x="3147237" y="826706"/>
            <a:ext cx="2296633" cy="3219579"/>
          </a:xfrm>
          <a:prstGeom prst="rect">
            <a:avLst/>
          </a:prstGeom>
          <a:noFill/>
          <a:ln w="12700">
            <a:solidFill>
              <a:schemeClr val="tx1"/>
            </a:solidFill>
          </a:ln>
          <a:effectLst>
            <a:outerShdw blurRad="63500" sx="102000" sy="102000" algn="ctr"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93676" y="2294086"/>
            <a:ext cx="7065963" cy="23336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Create Goods Receipt - Begin</a:t>
            </a:r>
            <a:endParaRPr lang="en-US" dirty="0"/>
          </a:p>
        </p:txBody>
      </p:sp>
      <p:sp>
        <p:nvSpPr>
          <p:cNvPr id="22" name="Rectangular Callout 21"/>
          <p:cNvSpPr/>
          <p:nvPr/>
        </p:nvSpPr>
        <p:spPr>
          <a:xfrm>
            <a:off x="818707" y="1279708"/>
            <a:ext cx="1967025" cy="825539"/>
          </a:xfrm>
          <a:prstGeom prst="wedgeRectCallout">
            <a:avLst>
              <a:gd name="adj1" fmla="val 43181"/>
              <a:gd name="adj2" fmla="val 14932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Select Goods Receipt from drop down menu</a:t>
            </a:r>
            <a:endParaRPr lang="en-US" sz="1600" dirty="0">
              <a:solidFill>
                <a:schemeClr val="tx1"/>
              </a:solidFill>
            </a:endParaRPr>
          </a:p>
        </p:txBody>
      </p:sp>
      <p:sp>
        <p:nvSpPr>
          <p:cNvPr id="19" name="Rectangular Callout 18"/>
          <p:cNvSpPr/>
          <p:nvPr/>
        </p:nvSpPr>
        <p:spPr>
          <a:xfrm>
            <a:off x="3498112" y="1339702"/>
            <a:ext cx="1541721" cy="839973"/>
          </a:xfrm>
          <a:prstGeom prst="wedgeRectCallout">
            <a:avLst>
              <a:gd name="adj1" fmla="val 56777"/>
              <a:gd name="adj2" fmla="val 14224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Enter purchase order number</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22</a:t>
            </a:fld>
            <a:endParaRPr lang="en-US" dirty="0"/>
          </a:p>
        </p:txBody>
      </p:sp>
      <p:sp>
        <p:nvSpPr>
          <p:cNvPr id="12" name="Rectangle 11"/>
          <p:cNvSpPr/>
          <p:nvPr/>
        </p:nvSpPr>
        <p:spPr>
          <a:xfrm>
            <a:off x="5054007" y="2996307"/>
            <a:ext cx="793900" cy="2678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388778" y="2989217"/>
            <a:ext cx="1311352" cy="27497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368362" y="2987750"/>
            <a:ext cx="297711" cy="28707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5905463" y="1552353"/>
            <a:ext cx="1420370" cy="648587"/>
          </a:xfrm>
          <a:prstGeom prst="wedgeRectCallout">
            <a:avLst>
              <a:gd name="adj1" fmla="val 57020"/>
              <a:gd name="adj2" fmla="val 16586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execute icon</a:t>
            </a:r>
            <a:endParaRPr lang="en-US" sz="1600" dirty="0">
              <a:solidFill>
                <a:schemeClr val="tx1"/>
              </a:solidFill>
            </a:endParaRPr>
          </a:p>
        </p:txBody>
      </p:sp>
      <p:sp>
        <p:nvSpPr>
          <p:cNvPr id="18"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76447" y="1392744"/>
            <a:ext cx="8496928" cy="38781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Create Goods Receipt</a:t>
            </a:r>
            <a:endParaRPr lang="en-US" dirty="0"/>
          </a:p>
        </p:txBody>
      </p:sp>
      <p:sp>
        <p:nvSpPr>
          <p:cNvPr id="27" name="Rectangle 26"/>
          <p:cNvSpPr/>
          <p:nvPr/>
        </p:nvSpPr>
        <p:spPr>
          <a:xfrm>
            <a:off x="2062716" y="2838893"/>
            <a:ext cx="1828800" cy="45719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808074" y="999462"/>
            <a:ext cx="2073349" cy="925032"/>
          </a:xfrm>
          <a:prstGeom prst="wedgeRectCallout">
            <a:avLst>
              <a:gd name="adj1" fmla="val 46868"/>
              <a:gd name="adj2" fmla="val 13626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Document and posting dates populate automatically</a:t>
            </a:r>
            <a:endParaRPr lang="en-US" sz="1600" dirty="0">
              <a:solidFill>
                <a:schemeClr val="tx1"/>
              </a:solidFill>
            </a:endParaRPr>
          </a:p>
        </p:txBody>
      </p:sp>
      <p:sp>
        <p:nvSpPr>
          <p:cNvPr id="19" name="Rectangular Callout 18"/>
          <p:cNvSpPr/>
          <p:nvPr/>
        </p:nvSpPr>
        <p:spPr>
          <a:xfrm>
            <a:off x="3753293" y="1052624"/>
            <a:ext cx="2190307" cy="1190846"/>
          </a:xfrm>
          <a:prstGeom prst="wedgeRectCallout">
            <a:avLst>
              <a:gd name="adj1" fmla="val 37573"/>
              <a:gd name="adj2" fmla="val 9705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Optional: Receiver may place header delivery note and/or Bill of Lading number</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23</a:t>
            </a:fld>
            <a:endParaRPr lang="en-US" dirty="0"/>
          </a:p>
        </p:txBody>
      </p:sp>
      <p:sp>
        <p:nvSpPr>
          <p:cNvPr id="12" name="Rectangle 11"/>
          <p:cNvSpPr/>
          <p:nvPr/>
        </p:nvSpPr>
        <p:spPr>
          <a:xfrm>
            <a:off x="2013094" y="3687419"/>
            <a:ext cx="6748134" cy="4486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4933506" y="4774018"/>
            <a:ext cx="1892596" cy="1222745"/>
          </a:xfrm>
          <a:prstGeom prst="wedgeRectCallout">
            <a:avLst>
              <a:gd name="adj1" fmla="val -57683"/>
              <a:gd name="adj2" fmla="val -9878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Line items flow in from purchase order with quantity and unit of measure</a:t>
            </a:r>
            <a:endParaRPr lang="en-US" sz="1600" dirty="0">
              <a:solidFill>
                <a:schemeClr val="tx1"/>
              </a:solidFill>
            </a:endParaRPr>
          </a:p>
        </p:txBody>
      </p:sp>
      <p:sp>
        <p:nvSpPr>
          <p:cNvPr id="18" name="Rectangle 17"/>
          <p:cNvSpPr/>
          <p:nvPr/>
        </p:nvSpPr>
        <p:spPr>
          <a:xfrm>
            <a:off x="4277833" y="2853071"/>
            <a:ext cx="2208027" cy="44656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613268" y="2216887"/>
            <a:ext cx="6532563" cy="27432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Create Goods Receipt</a:t>
            </a:r>
            <a:endParaRPr lang="en-US" dirty="0"/>
          </a:p>
        </p:txBody>
      </p:sp>
      <p:sp>
        <p:nvSpPr>
          <p:cNvPr id="27" name="Rectangle 26"/>
          <p:cNvSpPr/>
          <p:nvPr/>
        </p:nvSpPr>
        <p:spPr>
          <a:xfrm>
            <a:off x="1913859" y="3827721"/>
            <a:ext cx="4890978" cy="74428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318977" y="861236"/>
            <a:ext cx="2881423" cy="1275907"/>
          </a:xfrm>
          <a:prstGeom prst="wedgeRectCallout">
            <a:avLst>
              <a:gd name="adj1" fmla="val 36536"/>
              <a:gd name="adj2" fmla="val 13794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Click on the Where tab within the Item Details section. Enter notes regarding unloading point or other relevant text notes.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24</a:t>
            </a:fld>
            <a:endParaRPr lang="en-US" dirty="0"/>
          </a:p>
        </p:txBody>
      </p:sp>
      <p:sp>
        <p:nvSpPr>
          <p:cNvPr id="17" name="Rectangle 16"/>
          <p:cNvSpPr/>
          <p:nvPr/>
        </p:nvSpPr>
        <p:spPr>
          <a:xfrm>
            <a:off x="3320900" y="2289544"/>
            <a:ext cx="772634" cy="37922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1223963" y="1941882"/>
            <a:ext cx="5781675" cy="26765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4099" name="Picture 3"/>
          <p:cNvPicPr>
            <a:picLocks noChangeAspect="1" noChangeArrowheads="1"/>
          </p:cNvPicPr>
          <p:nvPr/>
        </p:nvPicPr>
        <p:blipFill>
          <a:blip r:embed="rId4" cstate="print"/>
          <a:srcRect/>
          <a:stretch>
            <a:fillRect/>
          </a:stretch>
        </p:blipFill>
        <p:spPr bwMode="auto">
          <a:xfrm>
            <a:off x="4142911" y="5156791"/>
            <a:ext cx="4570584" cy="907312"/>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Create Goods Receipt – Confirm Line Item </a:t>
            </a:r>
            <a:endParaRPr lang="en-US" dirty="0"/>
          </a:p>
        </p:txBody>
      </p:sp>
      <p:sp>
        <p:nvSpPr>
          <p:cNvPr id="27" name="Rectangle 26"/>
          <p:cNvSpPr/>
          <p:nvPr/>
        </p:nvSpPr>
        <p:spPr>
          <a:xfrm>
            <a:off x="1860696" y="4284920"/>
            <a:ext cx="1350337" cy="27644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659219" y="808074"/>
            <a:ext cx="2030819" cy="829340"/>
          </a:xfrm>
          <a:prstGeom prst="wedgeRectCallout">
            <a:avLst>
              <a:gd name="adj1" fmla="val 44020"/>
              <a:gd name="adj2" fmla="val 12742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 Confirm quantity being received is correct</a:t>
            </a:r>
            <a:endParaRPr lang="en-US" sz="1600" dirty="0">
              <a:solidFill>
                <a:schemeClr val="tx1"/>
              </a:solidFill>
            </a:endParaRPr>
          </a:p>
        </p:txBody>
      </p:sp>
      <p:sp>
        <p:nvSpPr>
          <p:cNvPr id="19" name="Rectangular Callout 18"/>
          <p:cNvSpPr/>
          <p:nvPr/>
        </p:nvSpPr>
        <p:spPr>
          <a:xfrm>
            <a:off x="627322" y="4827181"/>
            <a:ext cx="2966486" cy="1158949"/>
          </a:xfrm>
          <a:prstGeom prst="wedgeRectCallout">
            <a:avLst>
              <a:gd name="adj1" fmla="val 68631"/>
              <a:gd name="adj2" fmla="val 3836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Remember</a:t>
            </a:r>
            <a:r>
              <a:rPr lang="en-US" sz="1600" dirty="0" smtClean="0">
                <a:solidFill>
                  <a:schemeClr val="tx1"/>
                </a:solidFill>
              </a:rPr>
              <a:t>: If you are receiving an order with multiple lines, click the &lt; &gt; buttons to move between line items.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25</a:t>
            </a:fld>
            <a:endParaRPr lang="en-US" dirty="0"/>
          </a:p>
        </p:txBody>
      </p:sp>
      <p:sp>
        <p:nvSpPr>
          <p:cNvPr id="12" name="Rectangle 11"/>
          <p:cNvSpPr/>
          <p:nvPr/>
        </p:nvSpPr>
        <p:spPr>
          <a:xfrm>
            <a:off x="1492099" y="2390247"/>
            <a:ext cx="2675863" cy="29978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372140" y="3104707"/>
            <a:ext cx="1449573" cy="616689"/>
          </a:xfrm>
          <a:prstGeom prst="wedgeRectCallout">
            <a:avLst>
              <a:gd name="adj1" fmla="val 55269"/>
              <a:gd name="adj2" fmla="val 13238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 Check Item OK </a:t>
            </a:r>
            <a:endParaRPr lang="en-US" sz="1600" dirty="0">
              <a:solidFill>
                <a:schemeClr val="tx1"/>
              </a:solidFill>
            </a:endParaRPr>
          </a:p>
        </p:txBody>
      </p:sp>
      <p:sp>
        <p:nvSpPr>
          <p:cNvPr id="16" name="Rectangle 15"/>
          <p:cNvSpPr/>
          <p:nvPr/>
        </p:nvSpPr>
        <p:spPr>
          <a:xfrm>
            <a:off x="4330994" y="5649431"/>
            <a:ext cx="602513" cy="32606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514213" y="5652975"/>
            <a:ext cx="1524001" cy="32606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24775" y="1403719"/>
            <a:ext cx="6446837" cy="37528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Create Goods Receipt - Finish</a:t>
            </a:r>
            <a:endParaRPr lang="en-US" dirty="0"/>
          </a:p>
        </p:txBody>
      </p:sp>
      <p:sp>
        <p:nvSpPr>
          <p:cNvPr id="22" name="Rectangular Callout 21"/>
          <p:cNvSpPr/>
          <p:nvPr/>
        </p:nvSpPr>
        <p:spPr>
          <a:xfrm>
            <a:off x="776177" y="893133"/>
            <a:ext cx="1488558" cy="595425"/>
          </a:xfrm>
          <a:prstGeom prst="wedgeRectCallout">
            <a:avLst>
              <a:gd name="adj1" fmla="val 71868"/>
              <a:gd name="adj2" fmla="val 19519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 Click Check for errors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26</a:t>
            </a:fld>
            <a:endParaRPr lang="en-US" dirty="0"/>
          </a:p>
        </p:txBody>
      </p:sp>
      <p:sp>
        <p:nvSpPr>
          <p:cNvPr id="12" name="Rectangle 11"/>
          <p:cNvSpPr/>
          <p:nvPr/>
        </p:nvSpPr>
        <p:spPr>
          <a:xfrm>
            <a:off x="2534091" y="2400882"/>
            <a:ext cx="538719" cy="25725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4082901" y="2392327"/>
            <a:ext cx="1190847" cy="680484"/>
          </a:xfrm>
          <a:prstGeom prst="wedgeRectCallout">
            <a:avLst>
              <a:gd name="adj1" fmla="val -136683"/>
              <a:gd name="adj2" fmla="val -115769"/>
            </a:avLst>
          </a:prstGeom>
          <a:solidFill>
            <a:srgbClr val="FCFC9A"/>
          </a:solidFill>
          <a:ln w="25400">
            <a:solidFill>
              <a:schemeClr val="tx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9. Click Save to finish</a:t>
            </a:r>
            <a:endParaRPr lang="en-US" sz="1600" dirty="0">
              <a:solidFill>
                <a:schemeClr val="tx1"/>
              </a:solidFill>
            </a:endParaRPr>
          </a:p>
        </p:txBody>
      </p:sp>
      <p:pic>
        <p:nvPicPr>
          <p:cNvPr id="5123" name="Picture 3"/>
          <p:cNvPicPr>
            <a:picLocks noChangeAspect="1" noChangeArrowheads="1"/>
          </p:cNvPicPr>
          <p:nvPr/>
        </p:nvPicPr>
        <p:blipFill>
          <a:blip r:embed="rId5" cstate="print"/>
          <a:srcRect/>
          <a:stretch>
            <a:fillRect/>
          </a:stretch>
        </p:blipFill>
        <p:spPr bwMode="auto">
          <a:xfrm>
            <a:off x="5571571" y="5603137"/>
            <a:ext cx="3019425" cy="8191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6" name="Rectangle 15"/>
          <p:cNvSpPr/>
          <p:nvPr/>
        </p:nvSpPr>
        <p:spPr>
          <a:xfrm>
            <a:off x="2665225" y="1723941"/>
            <a:ext cx="343788" cy="24308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624624" y="6124353"/>
            <a:ext cx="2424224" cy="30834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3083441" y="5252483"/>
            <a:ext cx="1892596" cy="935665"/>
          </a:xfrm>
          <a:prstGeom prst="wedgeRectCallout">
            <a:avLst>
              <a:gd name="adj1" fmla="val 80307"/>
              <a:gd name="adj2" fmla="val 6035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Material document number shows in bottom left corner</a:t>
            </a:r>
            <a:endParaRPr lang="en-US" sz="1600" dirty="0">
              <a:solidFill>
                <a:schemeClr val="tx1"/>
              </a:solidFill>
            </a:endParaRPr>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b="10808"/>
          <a:stretch>
            <a:fillRect/>
          </a:stretch>
        </p:blipFill>
        <p:spPr bwMode="auto">
          <a:xfrm>
            <a:off x="485996" y="1911314"/>
            <a:ext cx="7808913" cy="4528069"/>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Display Goods Receipt</a:t>
            </a:r>
            <a:endParaRPr lang="en-US" dirty="0"/>
          </a:p>
        </p:txBody>
      </p:sp>
      <p:sp>
        <p:nvSpPr>
          <p:cNvPr id="20" name="Rectangle 19"/>
          <p:cNvSpPr/>
          <p:nvPr/>
        </p:nvSpPr>
        <p:spPr>
          <a:xfrm>
            <a:off x="372141" y="747618"/>
            <a:ext cx="8258966" cy="36933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Document overview section keeps a record of all goods receipts you create.</a:t>
            </a:r>
            <a:endParaRPr lang="en-US" b="1" dirty="0">
              <a:effectLst>
                <a:outerShdw blurRad="38100" dist="38100" dir="2700000" algn="tl">
                  <a:srgbClr val="000000">
                    <a:alpha val="43137"/>
                  </a:srgbClr>
                </a:outerShdw>
              </a:effectLst>
            </a:endParaRPr>
          </a:p>
        </p:txBody>
      </p:sp>
      <p:sp>
        <p:nvSpPr>
          <p:cNvPr id="27" name="Rectangle 26"/>
          <p:cNvSpPr/>
          <p:nvPr/>
        </p:nvSpPr>
        <p:spPr>
          <a:xfrm>
            <a:off x="2126510" y="2647505"/>
            <a:ext cx="1329071" cy="25518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903767" y="1254643"/>
            <a:ext cx="1509823" cy="882502"/>
          </a:xfrm>
          <a:prstGeom prst="wedgeRectCallout">
            <a:avLst>
              <a:gd name="adj1" fmla="val 43118"/>
              <a:gd name="adj2" fmla="val 10548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Select Display from dropdown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27</a:t>
            </a:fld>
            <a:endParaRPr lang="en-US" dirty="0"/>
          </a:p>
        </p:txBody>
      </p:sp>
      <p:sp>
        <p:nvSpPr>
          <p:cNvPr id="10" name="Rectangle 9"/>
          <p:cNvSpPr/>
          <p:nvPr/>
        </p:nvSpPr>
        <p:spPr>
          <a:xfrm>
            <a:off x="2130054" y="3094075"/>
            <a:ext cx="6163341" cy="181816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70612" y="5323365"/>
            <a:ext cx="1502737" cy="110933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5475768" y="5507664"/>
            <a:ext cx="1584250" cy="903769"/>
          </a:xfrm>
          <a:prstGeom prst="wedgeRectCallout">
            <a:avLst>
              <a:gd name="adj1" fmla="val -52810"/>
              <a:gd name="adj2" fmla="val -10971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Goods Receipt displays on screen</a:t>
            </a:r>
            <a:endParaRPr lang="en-US" sz="1600" dirty="0">
              <a:solidFill>
                <a:schemeClr val="tx1"/>
              </a:solidFill>
            </a:endParaRPr>
          </a:p>
        </p:txBody>
      </p:sp>
      <p:sp>
        <p:nvSpPr>
          <p:cNvPr id="19" name="Rectangular Callout 18"/>
          <p:cNvSpPr/>
          <p:nvPr/>
        </p:nvSpPr>
        <p:spPr>
          <a:xfrm>
            <a:off x="2668772" y="5029200"/>
            <a:ext cx="1754372" cy="1105786"/>
          </a:xfrm>
          <a:prstGeom prst="wedgeRectCallout">
            <a:avLst>
              <a:gd name="adj1" fmla="val -87068"/>
              <a:gd name="adj2" fmla="val -12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Locate and double-click the goods receipt number</a:t>
            </a:r>
            <a:endParaRPr lang="en-US" sz="1600" dirty="0">
              <a:solidFill>
                <a:schemeClr val="tx1"/>
              </a:solidFill>
            </a:endParaRPr>
          </a:p>
        </p:txBody>
      </p:sp>
      <p:sp>
        <p:nvSpPr>
          <p:cNvPr id="17" name="Rectangular Callout 16"/>
          <p:cNvSpPr/>
          <p:nvPr/>
        </p:nvSpPr>
        <p:spPr>
          <a:xfrm>
            <a:off x="6567498" y="1180215"/>
            <a:ext cx="2098035" cy="1233375"/>
          </a:xfrm>
          <a:prstGeom prst="wedgeRectCallout">
            <a:avLst>
              <a:gd name="adj1" fmla="val -99555"/>
              <a:gd name="adj2" fmla="val 67170"/>
            </a:avLst>
          </a:prstGeom>
          <a:blipFill>
            <a:blip r:embed="rId5" cstate="print"/>
            <a:tile tx="0" ty="0" sx="100000" sy="100000" flip="none" algn="tl"/>
          </a:blip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TIP</a:t>
            </a:r>
            <a:r>
              <a:rPr lang="en-US" sz="1600" dirty="0" smtClean="0">
                <a:solidFill>
                  <a:schemeClr val="tx1"/>
                </a:solidFill>
              </a:rPr>
              <a:t>: You can also enter a Goods Receipt number in this cell and click execute</a:t>
            </a:r>
            <a:endParaRPr lang="en-US" sz="1600" dirty="0">
              <a:solidFill>
                <a:schemeClr val="tx1"/>
              </a:solidFill>
            </a:endParaRPr>
          </a:p>
        </p:txBody>
      </p:sp>
      <p:sp>
        <p:nvSpPr>
          <p:cNvPr id="16"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5120" y="1806871"/>
            <a:ext cx="8647113" cy="33718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Partial Goods Receipts – Begin </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28</a:t>
            </a:fld>
            <a:endParaRPr lang="en-US" dirty="0"/>
          </a:p>
        </p:txBody>
      </p:sp>
      <p:sp>
        <p:nvSpPr>
          <p:cNvPr id="15" name="TextBox 14"/>
          <p:cNvSpPr txBox="1"/>
          <p:nvPr/>
        </p:nvSpPr>
        <p:spPr>
          <a:xfrm>
            <a:off x="269950" y="677692"/>
            <a:ext cx="8480645" cy="400110"/>
          </a:xfrm>
          <a:prstGeom prst="rect">
            <a:avLst/>
          </a:prstGeom>
          <a:noFill/>
        </p:spPr>
        <p:txBody>
          <a:bodyPr wrap="square" rtlCol="0">
            <a:spAutoFit/>
          </a:bodyPr>
          <a:lstStyle/>
          <a:p>
            <a:r>
              <a:rPr lang="en-US" sz="2000" dirty="0" smtClean="0"/>
              <a:t>A</a:t>
            </a:r>
          </a:p>
        </p:txBody>
      </p:sp>
      <p:sp>
        <p:nvSpPr>
          <p:cNvPr id="17" name="Rectangle 16"/>
          <p:cNvSpPr/>
          <p:nvPr/>
        </p:nvSpPr>
        <p:spPr>
          <a:xfrm>
            <a:off x="1991831" y="4171505"/>
            <a:ext cx="6907619" cy="48555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1286540" y="1648047"/>
            <a:ext cx="1796901" cy="744278"/>
          </a:xfrm>
          <a:prstGeom prst="wedgeRectCallout">
            <a:avLst>
              <a:gd name="adj1" fmla="val 45399"/>
              <a:gd name="adj2" fmla="val 14873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Begin goods receipt as normal</a:t>
            </a:r>
            <a:endParaRPr lang="en-US" sz="1600" dirty="0">
              <a:solidFill>
                <a:schemeClr val="tx1"/>
              </a:solidFill>
            </a:endParaRPr>
          </a:p>
        </p:txBody>
      </p:sp>
      <p:sp>
        <p:nvSpPr>
          <p:cNvPr id="10" name="Rectangle 9"/>
          <p:cNvSpPr/>
          <p:nvPr/>
        </p:nvSpPr>
        <p:spPr>
          <a:xfrm>
            <a:off x="318978" y="715720"/>
            <a:ext cx="8258966"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Goods receivers can create partial receipts. The user can receive on select lines or partial quantities within a line.</a:t>
            </a:r>
            <a:endParaRPr lang="en-US" b="1" dirty="0">
              <a:effectLst>
                <a:outerShdw blurRad="38100" dist="38100" dir="2700000" algn="tl">
                  <a:srgbClr val="000000">
                    <a:alpha val="43137"/>
                  </a:srgbClr>
                </a:outerShdw>
              </a:effectLst>
            </a:endParaRPr>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838893" y="820306"/>
            <a:ext cx="5056557" cy="5566612"/>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Receive Partial Quantities by Line Item</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29</a:t>
            </a:fld>
            <a:endParaRPr lang="en-US" dirty="0"/>
          </a:p>
        </p:txBody>
      </p:sp>
      <p:sp>
        <p:nvSpPr>
          <p:cNvPr id="18" name="Rectangular Callout 17"/>
          <p:cNvSpPr/>
          <p:nvPr/>
        </p:nvSpPr>
        <p:spPr>
          <a:xfrm>
            <a:off x="382770" y="1839433"/>
            <a:ext cx="2913323" cy="1318440"/>
          </a:xfrm>
          <a:prstGeom prst="wedgeRectCallout">
            <a:avLst>
              <a:gd name="adj1" fmla="val 52574"/>
              <a:gd name="adj2" fmla="val 14558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A total of 20 each were ordered. Goods receiver can modify Qty in Unit of entry to the actual number received (15).</a:t>
            </a:r>
            <a:endParaRPr lang="en-US" sz="1600" dirty="0">
              <a:solidFill>
                <a:schemeClr val="tx1"/>
              </a:solidFill>
            </a:endParaRPr>
          </a:p>
        </p:txBody>
      </p:sp>
      <p:sp>
        <p:nvSpPr>
          <p:cNvPr id="12" name="Rectangle 11"/>
          <p:cNvSpPr/>
          <p:nvPr/>
        </p:nvSpPr>
        <p:spPr>
          <a:xfrm>
            <a:off x="3342168" y="6096001"/>
            <a:ext cx="2293087" cy="26227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980661" y="1052623"/>
            <a:ext cx="4398334" cy="21265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009014" y="4444409"/>
            <a:ext cx="2615609" cy="30834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1637413" y="4922875"/>
            <a:ext cx="1385778" cy="609602"/>
          </a:xfrm>
          <a:prstGeom prst="wedgeRectCallout">
            <a:avLst>
              <a:gd name="adj1" fmla="val 61676"/>
              <a:gd name="adj2" fmla="val 14064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Item OK</a:t>
            </a:r>
            <a:endParaRPr lang="en-US" sz="1600" dirty="0">
              <a:solidFill>
                <a:schemeClr val="tx1"/>
              </a:solidFill>
            </a:endParaRPr>
          </a:p>
        </p:txBody>
      </p:sp>
      <p:sp>
        <p:nvSpPr>
          <p:cNvPr id="16" name="Rectangle 15"/>
          <p:cNvSpPr/>
          <p:nvPr/>
        </p:nvSpPr>
        <p:spPr>
          <a:xfrm>
            <a:off x="3579630" y="4121889"/>
            <a:ext cx="779720" cy="26227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What is SAP Goods Receiving?</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buNone/>
            </a:pPr>
            <a:endParaRPr lang="en-US" sz="2000" dirty="0" smtClean="0"/>
          </a:p>
          <a:p>
            <a:pPr lvl="1" eaLnBrk="1" hangingPunct="1"/>
            <a:endParaRPr lang="en-US" sz="2000" dirty="0" smtClean="0"/>
          </a:p>
          <a:p>
            <a:pPr lvl="1" eaLnBrk="1" hangingPunct="1">
              <a:buNone/>
            </a:pPr>
            <a:endParaRPr lang="en-US" sz="2000" dirty="0" smtClean="0"/>
          </a:p>
        </p:txBody>
      </p:sp>
      <p:sp>
        <p:nvSpPr>
          <p:cNvPr id="8" name="TextBox 7"/>
          <p:cNvSpPr txBox="1"/>
          <p:nvPr/>
        </p:nvSpPr>
        <p:spPr>
          <a:xfrm>
            <a:off x="333867" y="680384"/>
            <a:ext cx="8029002" cy="1354217"/>
          </a:xfrm>
          <a:prstGeom prst="rect">
            <a:avLst/>
          </a:prstGeom>
          <a:noFill/>
        </p:spPr>
        <p:txBody>
          <a:bodyPr wrap="square" rtlCol="0">
            <a:spAutoFit/>
          </a:bodyPr>
          <a:lstStyle/>
          <a:p>
            <a:r>
              <a:rPr lang="en-US" sz="2200" b="1" dirty="0" smtClean="0">
                <a:solidFill>
                  <a:schemeClr val="accent1">
                    <a:lumMod val="75000"/>
                  </a:schemeClr>
                </a:solidFill>
              </a:rPr>
              <a:t>SAP Goods Receiving</a:t>
            </a:r>
            <a:r>
              <a:rPr lang="en-US" sz="2000" dirty="0" smtClean="0"/>
              <a:t> is a confirmation showing physical receipt of goods or services within a department or unit. The person conducting Goods Receiving affirms that ordered items are correct, in good condition, and in accordance with requirements of the purchase order.</a:t>
            </a: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a:t>
            </a:fld>
            <a:endParaRPr lang="en-US" sz="1400" dirty="0"/>
          </a:p>
        </p:txBody>
      </p:sp>
      <p:sp>
        <p:nvSpPr>
          <p:cNvPr id="11"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5076604" y="5563155"/>
            <a:ext cx="3009900" cy="7715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3075" name="Picture 3"/>
          <p:cNvPicPr>
            <a:picLocks noChangeAspect="1" noChangeArrowheads="1"/>
          </p:cNvPicPr>
          <p:nvPr/>
        </p:nvPicPr>
        <p:blipFill>
          <a:blip r:embed="rId4" cstate="print"/>
          <a:srcRect/>
          <a:stretch>
            <a:fillRect/>
          </a:stretch>
        </p:blipFill>
        <p:spPr bwMode="auto">
          <a:xfrm>
            <a:off x="1289419" y="1217096"/>
            <a:ext cx="7180263" cy="37433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Receive Partial Order – Finish </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30</a:t>
            </a:fld>
            <a:endParaRPr lang="en-US" dirty="0"/>
          </a:p>
        </p:txBody>
      </p:sp>
      <p:sp>
        <p:nvSpPr>
          <p:cNvPr id="16" name="Rectangle 15"/>
          <p:cNvSpPr/>
          <p:nvPr/>
        </p:nvSpPr>
        <p:spPr>
          <a:xfrm>
            <a:off x="5114260" y="6113721"/>
            <a:ext cx="2604977"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225208" y="4288462"/>
            <a:ext cx="4802373" cy="43239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414673" y="1488557"/>
            <a:ext cx="2381694" cy="1010095"/>
          </a:xfrm>
          <a:prstGeom prst="wedgeRectCallout">
            <a:avLst>
              <a:gd name="adj1" fmla="val 73517"/>
              <a:gd name="adj2" fmla="val 22091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Goods receipt shows partial quantities received in Item Overview section </a:t>
            </a:r>
            <a:endParaRPr lang="en-US" sz="1600" dirty="0">
              <a:solidFill>
                <a:schemeClr val="tx1"/>
              </a:solidFill>
            </a:endParaRPr>
          </a:p>
        </p:txBody>
      </p:sp>
      <p:sp>
        <p:nvSpPr>
          <p:cNvPr id="12" name="Rectangular Callout 11"/>
          <p:cNvSpPr/>
          <p:nvPr/>
        </p:nvSpPr>
        <p:spPr>
          <a:xfrm>
            <a:off x="2594345" y="5103628"/>
            <a:ext cx="1779180" cy="808073"/>
          </a:xfrm>
          <a:prstGeom prst="wedgeRectCallout">
            <a:avLst>
              <a:gd name="adj1" fmla="val 89241"/>
              <a:gd name="adj2" fmla="val 8069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Partial goods receipt completed successfully</a:t>
            </a:r>
            <a:endParaRPr lang="en-US" sz="1600" dirty="0">
              <a:solidFill>
                <a:schemeClr val="tx1"/>
              </a:solidFill>
            </a:endParaRPr>
          </a:p>
        </p:txBody>
      </p:sp>
      <p:sp>
        <p:nvSpPr>
          <p:cNvPr id="14" name="Rectangle 13"/>
          <p:cNvSpPr/>
          <p:nvPr/>
        </p:nvSpPr>
        <p:spPr>
          <a:xfrm>
            <a:off x="3384699" y="1524000"/>
            <a:ext cx="241004" cy="2516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3232299" y="2222204"/>
            <a:ext cx="499730" cy="24454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ular Callout 19"/>
          <p:cNvSpPr/>
          <p:nvPr/>
        </p:nvSpPr>
        <p:spPr>
          <a:xfrm>
            <a:off x="5383620" y="684031"/>
            <a:ext cx="1793356" cy="878956"/>
          </a:xfrm>
          <a:prstGeom prst="wedgeRectCallout">
            <a:avLst>
              <a:gd name="adj1" fmla="val -142566"/>
              <a:gd name="adj2" fmla="val 49355"/>
            </a:avLst>
          </a:prstGeom>
          <a:solidFill>
            <a:srgbClr val="FCFC9A"/>
          </a:solidFill>
          <a:ln w="25400">
            <a:solidFill>
              <a:schemeClr val="tx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Click Check for errors and Save to finish</a:t>
            </a:r>
            <a:endParaRPr lang="en-US" sz="1600" dirty="0">
              <a:solidFill>
                <a:schemeClr val="tx1"/>
              </a:solidFill>
            </a:endParaRPr>
          </a:p>
        </p:txBody>
      </p:sp>
      <p:sp>
        <p:nvSpPr>
          <p:cNvPr id="21"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48575" y="1796902"/>
            <a:ext cx="5660840" cy="2411209"/>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4099" name="Picture 3"/>
          <p:cNvPicPr>
            <a:picLocks noChangeAspect="1" noChangeArrowheads="1"/>
          </p:cNvPicPr>
          <p:nvPr/>
        </p:nvPicPr>
        <p:blipFill>
          <a:blip r:embed="rId4" cstate="print"/>
          <a:srcRect/>
          <a:stretch>
            <a:fillRect/>
          </a:stretch>
        </p:blipFill>
        <p:spPr bwMode="auto">
          <a:xfrm>
            <a:off x="4161650" y="3731474"/>
            <a:ext cx="4371975" cy="27336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Receive Partial Order – PO Update</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31</a:t>
            </a:fld>
            <a:endParaRPr lang="en-US" dirty="0"/>
          </a:p>
        </p:txBody>
      </p:sp>
      <p:sp>
        <p:nvSpPr>
          <p:cNvPr id="15" name="TextBox 14"/>
          <p:cNvSpPr txBox="1"/>
          <p:nvPr/>
        </p:nvSpPr>
        <p:spPr>
          <a:xfrm>
            <a:off x="269950" y="677692"/>
            <a:ext cx="8480645" cy="400110"/>
          </a:xfrm>
          <a:prstGeom prst="rect">
            <a:avLst/>
          </a:prstGeom>
          <a:noFill/>
        </p:spPr>
        <p:txBody>
          <a:bodyPr wrap="square" rtlCol="0">
            <a:spAutoFit/>
          </a:bodyPr>
          <a:lstStyle/>
          <a:p>
            <a:r>
              <a:rPr lang="en-US" sz="2000" dirty="0" smtClean="0"/>
              <a:t>A</a:t>
            </a:r>
          </a:p>
        </p:txBody>
      </p:sp>
      <p:sp>
        <p:nvSpPr>
          <p:cNvPr id="16" name="Rectangle 15"/>
          <p:cNvSpPr/>
          <p:nvPr/>
        </p:nvSpPr>
        <p:spPr>
          <a:xfrm>
            <a:off x="4401880" y="5241852"/>
            <a:ext cx="3030278" cy="56352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384158" y="4192770"/>
            <a:ext cx="3037368" cy="37923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1307805" y="4742121"/>
            <a:ext cx="2339163" cy="1339702"/>
          </a:xfrm>
          <a:prstGeom prst="wedgeRectCallout">
            <a:avLst>
              <a:gd name="adj1" fmla="val 88246"/>
              <a:gd name="adj2" fmla="val -5668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Subsequent goods receipts against the purchase order show only remaining items and quantities</a:t>
            </a:r>
            <a:endParaRPr lang="en-US" sz="1600" dirty="0">
              <a:solidFill>
                <a:schemeClr val="tx1"/>
              </a:solidFill>
            </a:endParaRPr>
          </a:p>
        </p:txBody>
      </p:sp>
      <p:sp>
        <p:nvSpPr>
          <p:cNvPr id="12" name="Rectangle 11"/>
          <p:cNvSpPr/>
          <p:nvPr/>
        </p:nvSpPr>
        <p:spPr>
          <a:xfrm>
            <a:off x="318978" y="715720"/>
            <a:ext cx="8258966"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After a partial goods receipt is created, the purchase order updates quantities received. When additional goods receipts are created, the new document(s) will reflect only the remaining balance yet to receive.</a:t>
            </a:r>
            <a:endParaRPr lang="en-US" b="1" dirty="0">
              <a:effectLst>
                <a:outerShdw blurRad="38100" dist="38100" dir="2700000" algn="tl">
                  <a:srgbClr val="000000">
                    <a:alpha val="43137"/>
                  </a:srgbClr>
                </a:outerShdw>
              </a:effectLst>
            </a:endParaRPr>
          </a:p>
        </p:txBody>
      </p:sp>
      <p:sp>
        <p:nvSpPr>
          <p:cNvPr id="19"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83460"/>
            <a:ext cx="8399721" cy="695858"/>
          </a:xfrm>
        </p:spPr>
        <p:txBody>
          <a:bodyPr>
            <a:normAutofit/>
          </a:bodyPr>
          <a:lstStyle/>
          <a:p>
            <a:r>
              <a:rPr lang="en-US" dirty="0" smtClean="0"/>
              <a:t>Cancel Goods Receipt – Overview </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32</a:t>
            </a:fld>
            <a:endParaRPr lang="en-US" dirty="0"/>
          </a:p>
        </p:txBody>
      </p:sp>
      <p:sp>
        <p:nvSpPr>
          <p:cNvPr id="15" name="TextBox 14"/>
          <p:cNvSpPr txBox="1"/>
          <p:nvPr/>
        </p:nvSpPr>
        <p:spPr>
          <a:xfrm>
            <a:off x="350875" y="656428"/>
            <a:ext cx="8527312" cy="4401205"/>
          </a:xfrm>
          <a:prstGeom prst="rect">
            <a:avLst/>
          </a:prstGeom>
          <a:noFill/>
        </p:spPr>
        <p:txBody>
          <a:bodyPr wrap="square" rtlCol="0">
            <a:spAutoFit/>
          </a:bodyPr>
          <a:lstStyle/>
          <a:p>
            <a:r>
              <a:rPr lang="en-US" sz="2000" dirty="0" smtClean="0"/>
              <a:t>Occasionally it may be necessary to cancel a goods receipt. Reasons for cancellation could be:</a:t>
            </a:r>
          </a:p>
          <a:p>
            <a:endParaRPr lang="en-US" sz="1200" dirty="0" smtClean="0"/>
          </a:p>
          <a:p>
            <a:pPr lvl="1">
              <a:buFont typeface="Arial" pitchFamily="34" charset="0"/>
              <a:buChar char="•"/>
            </a:pPr>
            <a:r>
              <a:rPr lang="en-US" sz="2000" dirty="0" smtClean="0"/>
              <a:t>Damaged goods discovered after unpacking</a:t>
            </a:r>
          </a:p>
          <a:p>
            <a:pPr lvl="1">
              <a:buFont typeface="Arial" pitchFamily="34" charset="0"/>
              <a:buChar char="•"/>
            </a:pPr>
            <a:r>
              <a:rPr lang="en-US" sz="2000" dirty="0" smtClean="0"/>
              <a:t>Incorrect quantity was entered</a:t>
            </a:r>
          </a:p>
          <a:p>
            <a:pPr lvl="1">
              <a:buFont typeface="Arial" pitchFamily="34" charset="0"/>
              <a:buChar char="•"/>
            </a:pPr>
            <a:r>
              <a:rPr lang="en-US" sz="2000" dirty="0" smtClean="0"/>
              <a:t>Goods receipt created against incorrect PO number</a:t>
            </a:r>
          </a:p>
          <a:p>
            <a:endParaRPr lang="en-US" sz="1200" dirty="0" smtClean="0"/>
          </a:p>
          <a:p>
            <a:r>
              <a:rPr lang="en-US" sz="2000" dirty="0" smtClean="0"/>
              <a:t>Goods receivers may cancel:</a:t>
            </a:r>
          </a:p>
          <a:p>
            <a:endParaRPr lang="en-US" sz="1200" dirty="0" smtClean="0"/>
          </a:p>
          <a:p>
            <a:pPr lvl="1">
              <a:buFont typeface="Arial" pitchFamily="34" charset="0"/>
              <a:buChar char="•"/>
            </a:pPr>
            <a:r>
              <a:rPr lang="en-US" sz="2000" dirty="0" smtClean="0"/>
              <a:t>All items on a goods receipt</a:t>
            </a:r>
          </a:p>
          <a:p>
            <a:pPr lvl="1">
              <a:buFont typeface="Arial" pitchFamily="34" charset="0"/>
              <a:buChar char="•"/>
            </a:pPr>
            <a:r>
              <a:rPr lang="en-US" sz="2000" dirty="0" smtClean="0"/>
              <a:t>Only specific lines on a goods receipt</a:t>
            </a:r>
          </a:p>
          <a:p>
            <a:endParaRPr lang="en-US" sz="1200" dirty="0" smtClean="0"/>
          </a:p>
          <a:p>
            <a:r>
              <a:rPr lang="en-US" sz="2000" dirty="0" smtClean="0"/>
              <a:t>The quantity received for a given line item cannot be canceled. If a specific line item quantity is incorrect, the entire line must be canceled.</a:t>
            </a:r>
          </a:p>
          <a:p>
            <a:endParaRPr lang="en-US" sz="1200" dirty="0" smtClean="0"/>
          </a:p>
          <a:p>
            <a:r>
              <a:rPr lang="en-US" sz="2000" dirty="0" smtClean="0"/>
              <a:t>Canceled line items return to the purchase order record.</a:t>
            </a:r>
          </a:p>
        </p:txBody>
      </p:sp>
      <p:sp>
        <p:nvSpPr>
          <p:cNvPr id="7"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501740" y="1677286"/>
            <a:ext cx="6351587" cy="38862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Cancel Goods Receipt</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33</a:t>
            </a:fld>
            <a:endParaRPr lang="en-US" dirty="0"/>
          </a:p>
        </p:txBody>
      </p:sp>
      <p:sp>
        <p:nvSpPr>
          <p:cNvPr id="16" name="Rectangle 15"/>
          <p:cNvSpPr/>
          <p:nvPr/>
        </p:nvSpPr>
        <p:spPr>
          <a:xfrm>
            <a:off x="1594886" y="5082364"/>
            <a:ext cx="1477924" cy="34024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140149" y="2374603"/>
            <a:ext cx="1304260" cy="2835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1594884" y="712380"/>
            <a:ext cx="1754371" cy="882504"/>
          </a:xfrm>
          <a:prstGeom prst="wedgeRectCallout">
            <a:avLst>
              <a:gd name="adj1" fmla="val 53277"/>
              <a:gd name="adj2" fmla="val 13758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Select Cancellation from dropdown menu</a:t>
            </a:r>
            <a:endParaRPr lang="en-US" sz="1600" dirty="0">
              <a:solidFill>
                <a:schemeClr val="tx1"/>
              </a:solidFill>
            </a:endParaRPr>
          </a:p>
        </p:txBody>
      </p:sp>
      <p:sp>
        <p:nvSpPr>
          <p:cNvPr id="14" name="Rectangular Callout 13"/>
          <p:cNvSpPr/>
          <p:nvPr/>
        </p:nvSpPr>
        <p:spPr>
          <a:xfrm>
            <a:off x="308343" y="3189768"/>
            <a:ext cx="1924493" cy="1151860"/>
          </a:xfrm>
          <a:prstGeom prst="wedgeRectCallout">
            <a:avLst>
              <a:gd name="adj1" fmla="val 37447"/>
              <a:gd name="adj2" fmla="val 10682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Double click on Goods Receipt number from within Document Overview</a:t>
            </a:r>
            <a:endParaRPr lang="en-US" sz="1600" dirty="0">
              <a:solidFill>
                <a:schemeClr val="tx1"/>
              </a:solidFill>
            </a:endParaRPr>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1461534" y="776981"/>
            <a:ext cx="7065778" cy="3427087"/>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6148" name="Picture 4"/>
          <p:cNvPicPr>
            <a:picLocks noChangeAspect="1" noChangeArrowheads="1"/>
          </p:cNvPicPr>
          <p:nvPr/>
        </p:nvPicPr>
        <p:blipFill>
          <a:blip r:embed="rId4" cstate="print"/>
          <a:srcRect/>
          <a:stretch>
            <a:fillRect/>
          </a:stretch>
        </p:blipFill>
        <p:spPr bwMode="auto">
          <a:xfrm>
            <a:off x="4068282" y="3791947"/>
            <a:ext cx="4686300" cy="26765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Cancel Goods Receipt</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34</a:t>
            </a:fld>
            <a:endParaRPr lang="en-US" dirty="0"/>
          </a:p>
        </p:txBody>
      </p:sp>
      <p:sp>
        <p:nvSpPr>
          <p:cNvPr id="16" name="Rectangle 15"/>
          <p:cNvSpPr/>
          <p:nvPr/>
        </p:nvSpPr>
        <p:spPr>
          <a:xfrm>
            <a:off x="4274288" y="6156251"/>
            <a:ext cx="3147238"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108250" y="2977118"/>
            <a:ext cx="5397797" cy="55289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1350335" y="4518837"/>
            <a:ext cx="2509284" cy="1371602"/>
          </a:xfrm>
          <a:prstGeom prst="wedgeRectCallout">
            <a:avLst>
              <a:gd name="adj1" fmla="val 61210"/>
              <a:gd name="adj2" fmla="val 8138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Within the Details section, click Item OK for lines to cancel. Click the &lt; &gt; buttons if moving between multiple lines.</a:t>
            </a:r>
            <a:endParaRPr lang="en-US" sz="1600" dirty="0">
              <a:solidFill>
                <a:schemeClr val="tx1"/>
              </a:solidFill>
            </a:endParaRPr>
          </a:p>
        </p:txBody>
      </p:sp>
      <p:sp>
        <p:nvSpPr>
          <p:cNvPr id="12" name="Rectangular Callout 11"/>
          <p:cNvSpPr/>
          <p:nvPr/>
        </p:nvSpPr>
        <p:spPr>
          <a:xfrm>
            <a:off x="606056" y="1562985"/>
            <a:ext cx="2247014" cy="971107"/>
          </a:xfrm>
          <a:prstGeom prst="wedgeRectCallout">
            <a:avLst>
              <a:gd name="adj1" fmla="val 59939"/>
              <a:gd name="adj2" fmla="val 9611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Cancellation initially shows all items on the original goods receipt</a:t>
            </a:r>
            <a:endParaRPr lang="en-US" sz="1600" dirty="0">
              <a:solidFill>
                <a:schemeClr val="tx1"/>
              </a:solidFill>
            </a:endParaRPr>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r="26077"/>
          <a:stretch>
            <a:fillRect/>
          </a:stretch>
        </p:blipFill>
        <p:spPr bwMode="auto">
          <a:xfrm>
            <a:off x="501724" y="1967356"/>
            <a:ext cx="5702008" cy="40290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7172" name="Picture 4"/>
          <p:cNvPicPr>
            <a:picLocks noChangeAspect="1" noChangeArrowheads="1"/>
          </p:cNvPicPr>
          <p:nvPr/>
        </p:nvPicPr>
        <p:blipFill>
          <a:blip r:embed="rId4" cstate="print"/>
          <a:srcRect r="10324"/>
          <a:stretch>
            <a:fillRect/>
          </a:stretch>
        </p:blipFill>
        <p:spPr bwMode="auto">
          <a:xfrm>
            <a:off x="6507125" y="1169471"/>
            <a:ext cx="2203028" cy="5239099"/>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Cancel Goods Receipt – Finish </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35</a:t>
            </a:fld>
            <a:endParaRPr lang="en-US" dirty="0"/>
          </a:p>
        </p:txBody>
      </p:sp>
      <p:sp>
        <p:nvSpPr>
          <p:cNvPr id="16" name="Rectangle 15"/>
          <p:cNvSpPr/>
          <p:nvPr/>
        </p:nvSpPr>
        <p:spPr>
          <a:xfrm>
            <a:off x="2424223" y="5390705"/>
            <a:ext cx="3742661" cy="24455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528392" y="6156252"/>
            <a:ext cx="2147776" cy="25518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308344" y="744279"/>
            <a:ext cx="2392325" cy="1105787"/>
          </a:xfrm>
          <a:prstGeom prst="wedgeRectCallout">
            <a:avLst>
              <a:gd name="adj1" fmla="val 42005"/>
              <a:gd name="adj2" fmla="val 9418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Cancellation shows line item 2 only is canceled. Click Check for errors. Click Save to finish.</a:t>
            </a:r>
            <a:endParaRPr lang="en-US" sz="1600" dirty="0">
              <a:solidFill>
                <a:schemeClr val="tx1"/>
              </a:solidFill>
            </a:endParaRPr>
          </a:p>
        </p:txBody>
      </p:sp>
      <p:sp>
        <p:nvSpPr>
          <p:cNvPr id="12" name="Rectangle 11"/>
          <p:cNvSpPr/>
          <p:nvPr/>
        </p:nvSpPr>
        <p:spPr>
          <a:xfrm>
            <a:off x="2583712" y="2268279"/>
            <a:ext cx="255181" cy="25163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24223" y="2941675"/>
            <a:ext cx="478465" cy="27999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581553" y="1201479"/>
            <a:ext cx="1403498" cy="3296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ular Callout 19"/>
          <p:cNvSpPr/>
          <p:nvPr/>
        </p:nvSpPr>
        <p:spPr>
          <a:xfrm>
            <a:off x="3179134" y="712382"/>
            <a:ext cx="2466753" cy="1318438"/>
          </a:xfrm>
          <a:prstGeom prst="wedgeRectCallout">
            <a:avLst>
              <a:gd name="adj1" fmla="val 85557"/>
              <a:gd name="adj2" fmla="val 1156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Cancellation is assigned a unique document number. Document is accessible within document overview if needed.</a:t>
            </a:r>
            <a:endParaRPr lang="en-US" sz="1600" dirty="0">
              <a:solidFill>
                <a:schemeClr val="tx1"/>
              </a:solidFill>
            </a:endParaRPr>
          </a:p>
        </p:txBody>
      </p:sp>
      <p:sp>
        <p:nvSpPr>
          <p:cNvPr id="21"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414669" y="4137032"/>
            <a:ext cx="7995685" cy="1594886"/>
          </a:xfrm>
        </p:spPr>
        <p:txBody>
          <a:bodyPr>
            <a:normAutofit/>
          </a:bodyPr>
          <a:lstStyle/>
          <a:p>
            <a:pPr marL="0" indent="0" algn="ctr">
              <a:lnSpc>
                <a:spcPct val="90000"/>
              </a:lnSpc>
              <a:spcBef>
                <a:spcPct val="0"/>
              </a:spcBef>
              <a:spcAft>
                <a:spcPct val="0"/>
              </a:spcAft>
              <a:buNone/>
            </a:pPr>
            <a:r>
              <a:rPr lang="en-US" sz="6000" b="1" dirty="0" smtClean="0">
                <a:solidFill>
                  <a:srgbClr val="1F1F7D"/>
                </a:solidFill>
                <a:effectLst>
                  <a:outerShdw blurRad="38100" dist="38100" dir="2700000" algn="tl">
                    <a:srgbClr val="000000">
                      <a:alpha val="43137"/>
                    </a:srgbClr>
                  </a:outerShdw>
                </a:effectLst>
              </a:rPr>
              <a:t>Supplementary Tasks</a:t>
            </a:r>
          </a:p>
          <a:p>
            <a:pPr marL="0" indent="0" algn="ctr" eaLnBrk="1" hangingPunct="1">
              <a:lnSpc>
                <a:spcPct val="90000"/>
              </a:lnSpc>
              <a:spcBef>
                <a:spcPct val="0"/>
              </a:spcBef>
              <a:spcAft>
                <a:spcPct val="0"/>
              </a:spcAft>
              <a:buFontTx/>
              <a:buNone/>
            </a:pPr>
            <a:endParaRPr lang="en-US" sz="6000" b="1" dirty="0" smtClean="0">
              <a:solidFill>
                <a:srgbClr val="1F1F7D"/>
              </a:solidFill>
              <a:effectLst>
                <a:outerShdw blurRad="38100" dist="38100" dir="2700000" algn="tl">
                  <a:srgbClr val="000000">
                    <a:alpha val="43137"/>
                  </a:srgbClr>
                </a:outerShdw>
              </a:effectLst>
            </a:endParaRPr>
          </a:p>
        </p:txBody>
      </p:sp>
      <p:sp>
        <p:nvSpPr>
          <p:cNvPr id="6" name="TextBox 5"/>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8" name="Slide Number Placeholder 7"/>
          <p:cNvSpPr>
            <a:spLocks noGrp="1"/>
          </p:cNvSpPr>
          <p:nvPr>
            <p:ph type="sldNum" sz="quarter" idx="11"/>
          </p:nvPr>
        </p:nvSpPr>
        <p:spPr/>
        <p:txBody>
          <a:bodyPr/>
          <a:lstStyle/>
          <a:p>
            <a:pPr>
              <a:defRPr/>
            </a:pPr>
            <a:fld id="{468EC4A6-E647-4353-9968-083367511F4C}" type="slidenum">
              <a:rPr lang="en-US" sz="1400" smtClean="0"/>
              <a:pPr>
                <a:defRPr/>
              </a:pPr>
              <a:t>36</a:t>
            </a:fld>
            <a:endParaRPr lang="en-US" sz="1400" dirty="0"/>
          </a:p>
        </p:txBody>
      </p:sp>
      <p:pic>
        <p:nvPicPr>
          <p:cNvPr id="3075" name="Picture 3" descr="C:\Documents and Settings\clocke\Local Settings\Temporary Internet Files\Content.IE5\P9BD5SAZ\MP900430491[1].jpg"/>
          <p:cNvPicPr>
            <a:picLocks noChangeAspect="1" noChangeArrowheads="1"/>
          </p:cNvPicPr>
          <p:nvPr/>
        </p:nvPicPr>
        <p:blipFill>
          <a:blip r:embed="rId5" cstate="print"/>
          <a:srcRect/>
          <a:stretch>
            <a:fillRect/>
          </a:stretch>
        </p:blipFill>
        <p:spPr bwMode="auto">
          <a:xfrm>
            <a:off x="2886741" y="893137"/>
            <a:ext cx="3056859" cy="3056859"/>
          </a:xfrm>
          <a:prstGeom prst="rect">
            <a:avLst/>
          </a:prstGeom>
          <a:noFill/>
          <a:ln w="12700">
            <a:solidFill>
              <a:schemeClr val="accent1"/>
            </a:solidFill>
          </a:ln>
          <a:effectLst>
            <a:outerShdw blurRad="63500" sx="102000" sy="102000" algn="ctr"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r="4718" b="13063"/>
          <a:stretch>
            <a:fillRect/>
          </a:stretch>
        </p:blipFill>
        <p:spPr bwMode="auto">
          <a:xfrm>
            <a:off x="3423683" y="3734810"/>
            <a:ext cx="5465822" cy="270237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8194" name="Picture 2"/>
          <p:cNvPicPr>
            <a:picLocks noChangeAspect="1" noChangeArrowheads="1"/>
          </p:cNvPicPr>
          <p:nvPr/>
        </p:nvPicPr>
        <p:blipFill>
          <a:blip r:embed="rId4" cstate="print"/>
          <a:srcRect/>
          <a:stretch>
            <a:fillRect/>
          </a:stretch>
        </p:blipFill>
        <p:spPr bwMode="auto">
          <a:xfrm>
            <a:off x="2470633" y="1518797"/>
            <a:ext cx="4546855" cy="2053651"/>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Display Purchase Order from Goods Receipt</a:t>
            </a:r>
            <a:endParaRPr lang="en-US" dirty="0"/>
          </a:p>
        </p:txBody>
      </p:sp>
      <p:sp>
        <p:nvSpPr>
          <p:cNvPr id="27" name="Rectangle 26"/>
          <p:cNvSpPr/>
          <p:nvPr/>
        </p:nvSpPr>
        <p:spPr>
          <a:xfrm>
            <a:off x="2679408" y="1935126"/>
            <a:ext cx="1722472" cy="18075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7378993" y="2775099"/>
            <a:ext cx="1531091" cy="967563"/>
          </a:xfrm>
          <a:prstGeom prst="wedgeRectCallout">
            <a:avLst>
              <a:gd name="adj1" fmla="val -95257"/>
              <a:gd name="adj2" fmla="val 9928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Corresponding purchase order will display</a:t>
            </a:r>
            <a:endParaRPr lang="en-US" sz="1600" dirty="0">
              <a:solidFill>
                <a:schemeClr val="tx1"/>
              </a:solidFill>
            </a:endParaRPr>
          </a:p>
        </p:txBody>
      </p:sp>
      <p:sp>
        <p:nvSpPr>
          <p:cNvPr id="19" name="Rectangular Callout 18"/>
          <p:cNvSpPr/>
          <p:nvPr/>
        </p:nvSpPr>
        <p:spPr>
          <a:xfrm>
            <a:off x="265814" y="2721934"/>
            <a:ext cx="2169042" cy="1371601"/>
          </a:xfrm>
          <a:prstGeom prst="wedgeRectCallout">
            <a:avLst>
              <a:gd name="adj1" fmla="val 84063"/>
              <a:gd name="adj2" fmla="val -8881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Double-click the Purchase Order number on Purchase Order Data tab within Details section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37</a:t>
            </a:fld>
            <a:endParaRPr lang="en-US" dirty="0"/>
          </a:p>
        </p:txBody>
      </p:sp>
      <p:sp>
        <p:nvSpPr>
          <p:cNvPr id="25" name="Rectangle 24"/>
          <p:cNvSpPr/>
          <p:nvPr/>
        </p:nvSpPr>
        <p:spPr>
          <a:xfrm>
            <a:off x="4221127" y="1584253"/>
            <a:ext cx="1201478" cy="27644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93405" y="715720"/>
            <a:ext cx="8304027"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If needed goods receivers can access and display the purchase order from within the Goods Receipt screen</a:t>
            </a:r>
            <a:endParaRPr lang="en-US" b="1" dirty="0">
              <a:effectLst>
                <a:outerShdw blurRad="38100" dist="38100" dir="2700000" algn="tl">
                  <a:srgbClr val="000000">
                    <a:alpha val="43137"/>
                  </a:srgbClr>
                </a:outerShdw>
              </a:effectLst>
            </a:endParaRPr>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304038" y="2990073"/>
            <a:ext cx="6153150" cy="26003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9" y="83460"/>
            <a:ext cx="8357191" cy="731520"/>
          </a:xfrm>
        </p:spPr>
        <p:txBody>
          <a:bodyPr/>
          <a:lstStyle/>
          <a:p>
            <a:r>
              <a:rPr lang="en-US" dirty="0" smtClean="0"/>
              <a:t>How Determine Assigned PO Purchasing Buyer </a:t>
            </a:r>
            <a:endParaRPr lang="en-US" sz="1600" dirty="0"/>
          </a:p>
        </p:txBody>
      </p:sp>
      <p:sp>
        <p:nvSpPr>
          <p:cNvPr id="12" name="Rectangle 11"/>
          <p:cNvSpPr/>
          <p:nvPr/>
        </p:nvSpPr>
        <p:spPr>
          <a:xfrm flipV="1">
            <a:off x="4180898" y="3062172"/>
            <a:ext cx="2485716" cy="2870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2105246" y="1499189"/>
            <a:ext cx="1998921" cy="1137685"/>
          </a:xfrm>
          <a:prstGeom prst="wedgeRectCallout">
            <a:avLst>
              <a:gd name="adj1" fmla="val 99217"/>
              <a:gd name="adj2" fmla="val 8295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assigned buyer can be found on the purchase order in the header section</a:t>
            </a:r>
            <a:endParaRPr lang="en-US" sz="1600" dirty="0">
              <a:solidFill>
                <a:schemeClr val="tx1"/>
              </a:solidFill>
            </a:endParaRPr>
          </a:p>
        </p:txBody>
      </p:sp>
      <p:sp>
        <p:nvSpPr>
          <p:cNvPr id="18" name="TextBox 17"/>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20" name="Slide Number Placeholder 19"/>
          <p:cNvSpPr>
            <a:spLocks noGrp="1"/>
          </p:cNvSpPr>
          <p:nvPr>
            <p:ph type="sldNum" sz="quarter" idx="12"/>
          </p:nvPr>
        </p:nvSpPr>
        <p:spPr/>
        <p:txBody>
          <a:bodyPr/>
          <a:lstStyle/>
          <a:p>
            <a:fld id="{289C75C3-8C51-4886-8E78-AD7572BAF07D}" type="slidenum">
              <a:rPr lang="en-US" smtClean="0"/>
              <a:pPr/>
              <a:t>38</a:t>
            </a:fld>
            <a:endParaRPr lang="en-US" dirty="0"/>
          </a:p>
        </p:txBody>
      </p:sp>
      <p:sp>
        <p:nvSpPr>
          <p:cNvPr id="23" name="Rectangle 22"/>
          <p:cNvSpPr/>
          <p:nvPr/>
        </p:nvSpPr>
        <p:spPr>
          <a:xfrm>
            <a:off x="318976" y="717119"/>
            <a:ext cx="8325293" cy="646331"/>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cs typeface="Arial" pitchFamily="34" charset="0"/>
              </a:rPr>
              <a:t>If needed for assistance the buyer responsible for the purchase order can be found at the top of the screen.</a:t>
            </a:r>
            <a:endParaRPr lang="en-US" b="1" dirty="0">
              <a:effectLst>
                <a:outerShdw blurRad="38100" dist="38100" dir="2700000" algn="tl">
                  <a:srgbClr val="000000">
                    <a:alpha val="43137"/>
                  </a:srgbClr>
                </a:outerShdw>
              </a:effectLst>
              <a:cs typeface="Arial" pitchFamily="34" charset="0"/>
            </a:endParaRPr>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83460"/>
            <a:ext cx="8367823" cy="731520"/>
          </a:xfrm>
        </p:spPr>
        <p:txBody>
          <a:bodyPr/>
          <a:lstStyle/>
          <a:p>
            <a:r>
              <a:rPr lang="en-US" dirty="0" smtClean="0"/>
              <a:t>Numbering Conventions for Purchase Orders</a:t>
            </a:r>
            <a:endParaRPr lang="en-US" sz="1600" dirty="0"/>
          </a:p>
        </p:txBody>
      </p:sp>
      <p:sp>
        <p:nvSpPr>
          <p:cNvPr id="14" name="Rectangle 1"/>
          <p:cNvSpPr>
            <a:spLocks noChangeArrowheads="1"/>
          </p:cNvSpPr>
          <p:nvPr/>
        </p:nvSpPr>
        <p:spPr bwMode="auto">
          <a:xfrm>
            <a:off x="385743" y="651015"/>
            <a:ext cx="80264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Purchase</a:t>
            </a:r>
            <a:r>
              <a:rPr kumimoji="0" lang="en-US" sz="2000" b="0" i="0" u="none" strike="noStrike" cap="none" normalizeH="0" dirty="0" smtClean="0">
                <a:ln>
                  <a:noFill/>
                </a:ln>
                <a:solidFill>
                  <a:schemeClr val="tx1"/>
                </a:solidFill>
                <a:effectLst/>
                <a:ea typeface="Calibri" pitchFamily="34" charset="0"/>
                <a:cs typeface="Arial" pitchFamily="34" charset="0"/>
              </a:rPr>
              <a:t> orders follow numbering conventions </a:t>
            </a:r>
            <a:r>
              <a:rPr lang="en-US" sz="2000" dirty="0" smtClean="0">
                <a:ea typeface="Calibri" pitchFamily="34" charset="0"/>
                <a:cs typeface="Arial" pitchFamily="34" charset="0"/>
              </a:rPr>
              <a:t>that correlate with</a:t>
            </a:r>
            <a:r>
              <a:rPr kumimoji="0" lang="en-US" sz="2000" b="0" i="0" u="none" strike="noStrike" cap="none" normalizeH="0" dirty="0" smtClean="0">
                <a:ln>
                  <a:noFill/>
                </a:ln>
                <a:solidFill>
                  <a:schemeClr val="tx1"/>
                </a:solidFill>
                <a:effectLst/>
                <a:ea typeface="Calibri" pitchFamily="34" charset="0"/>
                <a:cs typeface="Arial" pitchFamily="34" charset="0"/>
              </a:rPr>
              <a:t> the campus sector in which the </a:t>
            </a:r>
            <a:r>
              <a:rPr lang="en-US" sz="2000" dirty="0" smtClean="0">
                <a:ea typeface="Calibri" pitchFamily="34" charset="0"/>
                <a:cs typeface="Arial" pitchFamily="34" charset="0"/>
              </a:rPr>
              <a:t>requisition originated.</a:t>
            </a:r>
            <a:endParaRPr kumimoji="0" lang="en-US" sz="2000" b="0" i="0" u="none" strike="noStrike" cap="none" normalizeH="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b="1" u="sng" dirty="0" smtClean="0">
                <a:cs typeface="Arial" pitchFamily="34" charset="0"/>
              </a:rPr>
              <a:t>PO Number Format</a:t>
            </a:r>
            <a:r>
              <a:rPr lang="en-US" sz="2000" dirty="0" smtClean="0">
                <a:cs typeface="Arial" pitchFamily="34" charset="0"/>
              </a:rPr>
              <a:t>		</a:t>
            </a:r>
            <a:r>
              <a:rPr lang="en-US" sz="2000" b="1" u="sng" dirty="0" smtClean="0">
                <a:cs typeface="Arial" pitchFamily="34" charset="0"/>
              </a:rPr>
              <a:t>Area</a:t>
            </a:r>
          </a:p>
          <a:p>
            <a:pPr marL="0" marR="0" lvl="0" indent="0" algn="l" defTabSz="914400" rtl="0" eaLnBrk="0" fontAlgn="base" latinLnBrk="0" hangingPunct="0">
              <a:lnSpc>
                <a:spcPct val="100000"/>
              </a:lnSpc>
              <a:spcBef>
                <a:spcPct val="0"/>
              </a:spcBef>
              <a:spcAft>
                <a:spcPct val="0"/>
              </a:spcAft>
              <a:buClrTx/>
              <a:buSzTx/>
              <a:tabLst/>
            </a:pPr>
            <a:endParaRPr lang="en-US"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43XXXXXXXX		Facilities using Plant Maintenance (PM) system</a:t>
            </a:r>
          </a:p>
          <a:p>
            <a:pPr marL="0" marR="0" lvl="0" indent="0" algn="l" defTabSz="914400" rtl="0" eaLnBrk="0" fontAlgn="base" latinLnBrk="0" hangingPunct="0">
              <a:lnSpc>
                <a:spcPct val="100000"/>
              </a:lnSpc>
              <a:spcBef>
                <a:spcPct val="0"/>
              </a:spcBef>
              <a:spcAft>
                <a:spcPct val="0"/>
              </a:spcAft>
              <a:buClrTx/>
              <a:buSzTx/>
              <a:tabLst/>
            </a:pPr>
            <a:endParaRPr lang="en-US" sz="20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45XXXXXXXX		</a:t>
            </a:r>
            <a:r>
              <a:rPr lang="en-US" sz="2000" dirty="0" smtClean="0">
                <a:cs typeface="Arial" pitchFamily="34" charset="0"/>
              </a:rPr>
              <a:t>Hospital </a:t>
            </a:r>
            <a:r>
              <a:rPr lang="en-US" sz="2000" dirty="0" smtClean="0">
                <a:cs typeface="Arial" pitchFamily="34" charset="0"/>
              </a:rPr>
              <a:t>NB Requisitions</a:t>
            </a:r>
          </a:p>
          <a:p>
            <a:pPr marL="0" marR="0" lvl="0" indent="0" algn="l" defTabSz="914400" rtl="0" eaLnBrk="0" fontAlgn="base" latinLnBrk="0" hangingPunct="0">
              <a:lnSpc>
                <a:spcPct val="100000"/>
              </a:lnSpc>
              <a:spcBef>
                <a:spcPct val="0"/>
              </a:spcBef>
              <a:spcAft>
                <a:spcPct val="0"/>
              </a:spcAft>
              <a:buClrTx/>
              <a:buSzTx/>
              <a:tabLst/>
            </a:pPr>
            <a:endParaRPr lang="en-US" sz="20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47XXXXXXXX		Hospital ZB Requisitions</a:t>
            </a:r>
          </a:p>
        </p:txBody>
      </p:sp>
      <p:sp>
        <p:nvSpPr>
          <p:cNvPr id="5" name="TextBox 4"/>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7" name="Slide Number Placeholder 6"/>
          <p:cNvSpPr>
            <a:spLocks noGrp="1"/>
          </p:cNvSpPr>
          <p:nvPr>
            <p:ph type="sldNum" sz="quarter" idx="12"/>
          </p:nvPr>
        </p:nvSpPr>
        <p:spPr/>
        <p:txBody>
          <a:bodyPr/>
          <a:lstStyle/>
          <a:p>
            <a:fld id="{289C75C3-8C51-4886-8E78-AD7572BAF07D}" type="slidenum">
              <a:rPr lang="en-US" smtClean="0"/>
              <a:pPr/>
              <a:t>39</a:t>
            </a:fld>
            <a:endParaRPr lang="en-US" dirty="0"/>
          </a:p>
        </p:txBody>
      </p:sp>
      <p:sp>
        <p:nvSpPr>
          <p:cNvPr id="8"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1" y="83460"/>
            <a:ext cx="8474149" cy="731520"/>
          </a:xfrm>
        </p:spPr>
        <p:txBody>
          <a:bodyPr>
            <a:normAutofit/>
          </a:bodyPr>
          <a:lstStyle/>
          <a:p>
            <a:r>
              <a:rPr lang="en-US" dirty="0" smtClean="0"/>
              <a:t>Who Should Receive SAP Goods Receiving Training?</a:t>
            </a:r>
          </a:p>
        </p:txBody>
      </p:sp>
      <p:sp>
        <p:nvSpPr>
          <p:cNvPr id="5" name="Rectangle 4"/>
          <p:cNvSpPr/>
          <p:nvPr/>
        </p:nvSpPr>
        <p:spPr>
          <a:xfrm>
            <a:off x="329611" y="711353"/>
            <a:ext cx="8399720" cy="1569660"/>
          </a:xfrm>
          <a:prstGeom prst="rect">
            <a:avLst/>
          </a:prstGeom>
        </p:spPr>
        <p:txBody>
          <a:bodyPr wrap="square" lIns="0" tIns="0" rIns="0" bIns="0">
            <a:spAutoFit/>
          </a:bodyPr>
          <a:lstStyle/>
          <a:p>
            <a:pPr>
              <a:spcAft>
                <a:spcPts val="300"/>
              </a:spcAft>
            </a:pPr>
            <a:r>
              <a:rPr lang="en-US" sz="2000" dirty="0" smtClean="0"/>
              <a:t>Any persons authorized to receive goods and services on behalf of the following areas:</a:t>
            </a:r>
          </a:p>
          <a:p>
            <a:pPr lvl="1">
              <a:spcAft>
                <a:spcPts val="300"/>
              </a:spcAft>
              <a:buFont typeface="Arial" pitchFamily="34" charset="0"/>
              <a:buChar char="•"/>
            </a:pPr>
            <a:r>
              <a:rPr lang="en-US" sz="2000" dirty="0" smtClean="0">
                <a:ea typeface="Calibri"/>
                <a:cs typeface="Times New Roman"/>
              </a:rPr>
              <a:t>UK </a:t>
            </a:r>
            <a:r>
              <a:rPr lang="en-US" sz="2000" dirty="0" smtClean="0">
                <a:ea typeface="Calibri"/>
                <a:cs typeface="Times New Roman"/>
              </a:rPr>
              <a:t>Hospital</a:t>
            </a:r>
            <a:endParaRPr lang="en-US" sz="2000" dirty="0" smtClean="0">
              <a:ea typeface="Calibri"/>
              <a:cs typeface="Times New Roman"/>
            </a:endParaRPr>
          </a:p>
          <a:p>
            <a:pPr lvl="1">
              <a:spcAft>
                <a:spcPts val="300"/>
              </a:spcAft>
              <a:buFont typeface="Arial" pitchFamily="34" charset="0"/>
              <a:buChar char="•"/>
            </a:pPr>
            <a:r>
              <a:rPr lang="en-US" sz="2000" dirty="0" smtClean="0">
                <a:ea typeface="Calibri"/>
                <a:cs typeface="Times New Roman"/>
              </a:rPr>
              <a:t>Facilities </a:t>
            </a:r>
            <a:r>
              <a:rPr lang="en-US" sz="2000" dirty="0" smtClean="0">
                <a:ea typeface="Calibri"/>
                <a:cs typeface="Times New Roman"/>
              </a:rPr>
              <a:t>areas using Plant Maintenance (PM)</a:t>
            </a:r>
          </a:p>
          <a:p>
            <a:pPr>
              <a:spcAft>
                <a:spcPts val="300"/>
              </a:spcAft>
            </a:pPr>
            <a:endParaRPr lang="en-US" sz="1200" dirty="0" smtClean="0"/>
          </a:p>
        </p:txBody>
      </p:sp>
      <p:sp>
        <p:nvSpPr>
          <p:cNvPr id="8" name="TextBox 7"/>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6" name="Slide Number Placeholder 5"/>
          <p:cNvSpPr>
            <a:spLocks noGrp="1"/>
          </p:cNvSpPr>
          <p:nvPr>
            <p:ph type="sldNum" sz="quarter" idx="12"/>
          </p:nvPr>
        </p:nvSpPr>
        <p:spPr/>
        <p:txBody>
          <a:bodyPr/>
          <a:lstStyle/>
          <a:p>
            <a:fld id="{289C75C3-8C51-4886-8E78-AD7572BAF07D}" type="slidenum">
              <a:rPr lang="en-US" smtClean="0"/>
              <a:pPr/>
              <a:t>4</a:t>
            </a:fld>
            <a:endParaRPr lang="en-US" dirty="0"/>
          </a:p>
        </p:txBody>
      </p:sp>
      <p:sp>
        <p:nvSpPr>
          <p:cNvPr id="9"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803327" y="2439066"/>
            <a:ext cx="5962650" cy="27241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Setting Delivery Complete Indicator</a:t>
            </a:r>
            <a:endParaRPr lang="en-US" dirty="0"/>
          </a:p>
        </p:txBody>
      </p:sp>
      <p:sp>
        <p:nvSpPr>
          <p:cNvPr id="27" name="Rectangle 26"/>
          <p:cNvSpPr/>
          <p:nvPr/>
        </p:nvSpPr>
        <p:spPr>
          <a:xfrm>
            <a:off x="3242930" y="3423685"/>
            <a:ext cx="1233377" cy="86123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499730" y="1860698"/>
            <a:ext cx="2860158" cy="1105786"/>
          </a:xfrm>
          <a:prstGeom prst="wedgeRectCallout">
            <a:avLst>
              <a:gd name="adj1" fmla="val 44210"/>
              <a:gd name="adj2" fmla="val 1286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From the Purchase Order Data tab within Details section, select “Set” from the Del. Completed Ind. dropdown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40</a:t>
            </a:fld>
            <a:endParaRPr lang="en-US" dirty="0"/>
          </a:p>
        </p:txBody>
      </p:sp>
      <p:sp>
        <p:nvSpPr>
          <p:cNvPr id="25" name="Rectangle 24"/>
          <p:cNvSpPr/>
          <p:nvPr/>
        </p:nvSpPr>
        <p:spPr>
          <a:xfrm>
            <a:off x="4125431" y="2551813"/>
            <a:ext cx="1531089" cy="3296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93405" y="715720"/>
            <a:ext cx="8304027"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If completing partial receiving and the remaining line item quantity is no longer needed, you can set the Delivery Completed Indicator to release the remaining encumbrance and close the line item.</a:t>
            </a:r>
            <a:endParaRPr lang="en-US" b="1" dirty="0">
              <a:effectLst>
                <a:outerShdw blurRad="38100" dist="38100" dir="2700000" algn="tl">
                  <a:srgbClr val="000000">
                    <a:alpha val="43137"/>
                  </a:srgbClr>
                </a:outerShdw>
              </a:effectLst>
            </a:endParaRPr>
          </a:p>
        </p:txBody>
      </p:sp>
      <p:sp>
        <p:nvSpPr>
          <p:cNvPr id="12" name="Rectangle 11"/>
          <p:cNvSpPr/>
          <p:nvPr/>
        </p:nvSpPr>
        <p:spPr>
          <a:xfrm>
            <a:off x="354419" y="5386957"/>
            <a:ext cx="8304027"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Note: If receiving on the full quantity of a line item, SAP automatically sets the Delivery Completed Indicator. It is only set manually if you are receiving </a:t>
            </a:r>
            <a:r>
              <a:rPr lang="en-US" b="1" u="sng" dirty="0" smtClean="0">
                <a:effectLst>
                  <a:outerShdw blurRad="38100" dist="38100" dir="2700000" algn="tl">
                    <a:srgbClr val="000000">
                      <a:alpha val="43137"/>
                    </a:srgbClr>
                  </a:outerShdw>
                </a:effectLst>
              </a:rPr>
              <a:t>less than a full quantity </a:t>
            </a:r>
            <a:r>
              <a:rPr lang="en-US" b="1" dirty="0" smtClean="0">
                <a:effectLst>
                  <a:outerShdw blurRad="38100" dist="38100" dir="2700000" algn="tl">
                    <a:srgbClr val="000000">
                      <a:alpha val="43137"/>
                    </a:srgbClr>
                  </a:outerShdw>
                </a:effectLst>
              </a:rPr>
              <a:t>and do not plan to receive the remaining quantity.</a:t>
            </a:r>
            <a:endParaRPr lang="en-US" b="1" dirty="0">
              <a:effectLst>
                <a:outerShdw blurRad="38100" dist="38100" dir="2700000" algn="tl">
                  <a:srgbClr val="000000">
                    <a:alpha val="43137"/>
                  </a:srgbClr>
                </a:outerShdw>
              </a:effectLst>
            </a:endParaRPr>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023730" y="2346363"/>
            <a:ext cx="6096000" cy="19526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731520"/>
          </a:xfrm>
        </p:spPr>
        <p:txBody>
          <a:bodyPr/>
          <a:lstStyle/>
          <a:p>
            <a:r>
              <a:rPr lang="en-US" dirty="0" smtClean="0"/>
              <a:t>Create Goods Receipt against “Reverse” PO’s</a:t>
            </a:r>
            <a:endParaRPr lang="en-US" sz="1600" dirty="0"/>
          </a:p>
        </p:txBody>
      </p:sp>
      <p:sp>
        <p:nvSpPr>
          <p:cNvPr id="15" name="Rectangle 14"/>
          <p:cNvSpPr/>
          <p:nvPr/>
        </p:nvSpPr>
        <p:spPr>
          <a:xfrm>
            <a:off x="223282" y="705089"/>
            <a:ext cx="8612373" cy="1477328"/>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Some types of purchase orders are setup in “reverse” format. Reverse orders are setup as one line item with a lump sum dollar amount for the entire order, regardless whether the quote has multiple lines. Reverse format is usually used for complex orders such as furniture or printing. When goods receipts are created against reverse purchase orders, the received quantity must be on the </a:t>
            </a:r>
            <a:r>
              <a:rPr lang="en-US" b="1" u="sng" dirty="0" smtClean="0">
                <a:effectLst>
                  <a:outerShdw blurRad="38100" dist="38100" dir="2700000" algn="tl">
                    <a:srgbClr val="000000">
                      <a:alpha val="43137"/>
                    </a:srgbClr>
                  </a:outerShdw>
                </a:effectLst>
              </a:rPr>
              <a:t>dollar amount </a:t>
            </a:r>
            <a:r>
              <a:rPr lang="en-US" b="1" dirty="0" smtClean="0">
                <a:effectLst>
                  <a:outerShdw blurRad="38100" dist="38100" dir="2700000" algn="tl">
                    <a:srgbClr val="000000">
                      <a:alpha val="43137"/>
                    </a:srgbClr>
                  </a:outerShdw>
                </a:effectLst>
              </a:rPr>
              <a:t>of the order.</a:t>
            </a:r>
            <a:endParaRPr lang="en-US" b="1" dirty="0">
              <a:effectLst>
                <a:outerShdw blurRad="38100" dist="38100" dir="2700000" algn="tl">
                  <a:srgbClr val="000000">
                    <a:alpha val="43137"/>
                  </a:srgbClr>
                </a:outerShdw>
              </a:effectLst>
            </a:endParaRPr>
          </a:p>
        </p:txBody>
      </p:sp>
      <p:sp>
        <p:nvSpPr>
          <p:cNvPr id="9" name="TextBox 8"/>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1" name="Slide Number Placeholder 10"/>
          <p:cNvSpPr>
            <a:spLocks noGrp="1"/>
          </p:cNvSpPr>
          <p:nvPr>
            <p:ph type="sldNum" sz="quarter" idx="12"/>
          </p:nvPr>
        </p:nvSpPr>
        <p:spPr/>
        <p:txBody>
          <a:bodyPr/>
          <a:lstStyle/>
          <a:p>
            <a:fld id="{289C75C3-8C51-4886-8E78-AD7572BAF07D}" type="slidenum">
              <a:rPr lang="en-US" smtClean="0"/>
              <a:pPr/>
              <a:t>41</a:t>
            </a:fld>
            <a:endParaRPr lang="en-US" dirty="0"/>
          </a:p>
        </p:txBody>
      </p:sp>
      <p:sp>
        <p:nvSpPr>
          <p:cNvPr id="16" name="Rectangular Callout 15"/>
          <p:cNvSpPr/>
          <p:nvPr/>
        </p:nvSpPr>
        <p:spPr>
          <a:xfrm>
            <a:off x="1286540" y="2307265"/>
            <a:ext cx="2094612" cy="1169582"/>
          </a:xfrm>
          <a:prstGeom prst="wedgeRectCallout">
            <a:avLst>
              <a:gd name="adj1" fmla="val 135019"/>
              <a:gd name="adj2" fmla="val 7922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Reverse PO is setup on dollar amount of the order and using LOT as the unit of measure</a:t>
            </a:r>
            <a:endParaRPr lang="en-US" sz="1600" dirty="0">
              <a:solidFill>
                <a:schemeClr val="tx1"/>
              </a:solidFill>
            </a:endParaRPr>
          </a:p>
        </p:txBody>
      </p:sp>
      <p:sp>
        <p:nvSpPr>
          <p:cNvPr id="18" name="Rectangle 17"/>
          <p:cNvSpPr/>
          <p:nvPr/>
        </p:nvSpPr>
        <p:spPr>
          <a:xfrm>
            <a:off x="5645888" y="4657060"/>
            <a:ext cx="1499192" cy="43593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3" name="Picture 3"/>
          <p:cNvPicPr>
            <a:picLocks noChangeAspect="1" noChangeArrowheads="1"/>
          </p:cNvPicPr>
          <p:nvPr/>
        </p:nvPicPr>
        <p:blipFill>
          <a:blip r:embed="rId4" cstate="print"/>
          <a:srcRect/>
          <a:stretch>
            <a:fillRect/>
          </a:stretch>
        </p:blipFill>
        <p:spPr bwMode="auto">
          <a:xfrm>
            <a:off x="5124894" y="4449028"/>
            <a:ext cx="3485927" cy="1965174"/>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2" name="Rectangle 11"/>
          <p:cNvSpPr/>
          <p:nvPr/>
        </p:nvSpPr>
        <p:spPr>
          <a:xfrm>
            <a:off x="5539564" y="3668233"/>
            <a:ext cx="1456660" cy="47846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1733107" y="4688957"/>
            <a:ext cx="2959396" cy="1736653"/>
          </a:xfrm>
          <a:prstGeom prst="wedgeRectCallout">
            <a:avLst>
              <a:gd name="adj1" fmla="val 104033"/>
              <a:gd name="adj2" fmla="val -307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Goods Receipt must be created against the dollar amount of the order rather than a physical quantity. Both complete and partial receipts are permissible against reverse purchase orders.</a:t>
            </a:r>
            <a:endParaRPr lang="en-US" sz="1600" dirty="0">
              <a:solidFill>
                <a:schemeClr val="tx1"/>
              </a:solidFill>
            </a:endParaRPr>
          </a:p>
        </p:txBody>
      </p:sp>
      <p:sp>
        <p:nvSpPr>
          <p:cNvPr id="17" name="Rectangle 16"/>
          <p:cNvSpPr/>
          <p:nvPr/>
        </p:nvSpPr>
        <p:spPr>
          <a:xfrm>
            <a:off x="6404346" y="4756299"/>
            <a:ext cx="1134138" cy="30479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467278" y="1259293"/>
            <a:ext cx="5019675" cy="20002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1268" name="Picture 4"/>
          <p:cNvPicPr>
            <a:picLocks noChangeAspect="1" noChangeArrowheads="1"/>
          </p:cNvPicPr>
          <p:nvPr/>
        </p:nvPicPr>
        <p:blipFill>
          <a:blip r:embed="rId4" cstate="print"/>
          <a:srcRect/>
          <a:stretch>
            <a:fillRect/>
          </a:stretch>
        </p:blipFill>
        <p:spPr bwMode="auto">
          <a:xfrm>
            <a:off x="4450746" y="3232297"/>
            <a:ext cx="4413927" cy="3227979"/>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Create Attachment</a:t>
            </a:r>
            <a:endParaRPr lang="en-US" dirty="0"/>
          </a:p>
        </p:txBody>
      </p:sp>
      <p:sp>
        <p:nvSpPr>
          <p:cNvPr id="20" name="Rectangle 19"/>
          <p:cNvSpPr/>
          <p:nvPr/>
        </p:nvSpPr>
        <p:spPr>
          <a:xfrm>
            <a:off x="508000" y="715720"/>
            <a:ext cx="8069943" cy="369332"/>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Documents can be attached to the Goods Receipt if desired (optional).</a:t>
            </a:r>
            <a:endParaRPr lang="en-US" b="1" dirty="0">
              <a:effectLst>
                <a:outerShdw blurRad="38100" dist="38100" dir="2700000" algn="tl">
                  <a:srgbClr val="000000">
                    <a:alpha val="43137"/>
                  </a:srgbClr>
                </a:outerShdw>
              </a:effectLst>
            </a:endParaRPr>
          </a:p>
        </p:txBody>
      </p:sp>
      <p:sp>
        <p:nvSpPr>
          <p:cNvPr id="22" name="Rectangular Callout 21"/>
          <p:cNvSpPr/>
          <p:nvPr/>
        </p:nvSpPr>
        <p:spPr>
          <a:xfrm>
            <a:off x="6687878" y="2402958"/>
            <a:ext cx="1414130" cy="682620"/>
          </a:xfrm>
          <a:prstGeom prst="wedgeRectCallout">
            <a:avLst>
              <a:gd name="adj1" fmla="val -52619"/>
              <a:gd name="adj2" fmla="val 18466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Locate and highlight file</a:t>
            </a:r>
            <a:endParaRPr lang="en-US" sz="1600" dirty="0">
              <a:solidFill>
                <a:schemeClr val="tx1"/>
              </a:solidFill>
            </a:endParaRPr>
          </a:p>
        </p:txBody>
      </p:sp>
      <p:sp>
        <p:nvSpPr>
          <p:cNvPr id="19" name="Rectangular Callout 18"/>
          <p:cNvSpPr/>
          <p:nvPr/>
        </p:nvSpPr>
        <p:spPr>
          <a:xfrm>
            <a:off x="233917" y="2711302"/>
            <a:ext cx="2583712" cy="1190848"/>
          </a:xfrm>
          <a:prstGeom prst="wedgeRectCallout">
            <a:avLst>
              <a:gd name="adj1" fmla="val -22446"/>
              <a:gd name="adj2" fmla="val -14363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Click right side of Services for Object icon in top left corner of screen. Select Create Document in SAP DB.</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42</a:t>
            </a:fld>
            <a:endParaRPr lang="en-US" dirty="0"/>
          </a:p>
        </p:txBody>
      </p:sp>
      <p:sp>
        <p:nvSpPr>
          <p:cNvPr id="12" name="Rectangle 11"/>
          <p:cNvSpPr/>
          <p:nvPr/>
        </p:nvSpPr>
        <p:spPr>
          <a:xfrm>
            <a:off x="5256025" y="4114799"/>
            <a:ext cx="1601975" cy="17012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73888" y="1580707"/>
            <a:ext cx="1881963" cy="22682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95422" y="1297173"/>
            <a:ext cx="446570"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133907" y="5968409"/>
            <a:ext cx="701748" cy="27290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977114" y="1796903"/>
            <a:ext cx="2307267" cy="21265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6900529" y="4720856"/>
            <a:ext cx="1311347" cy="718063"/>
          </a:xfrm>
          <a:prstGeom prst="wedgeRectCallout">
            <a:avLst>
              <a:gd name="adj1" fmla="val 46755"/>
              <a:gd name="adj2" fmla="val 11769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Open to finish</a:t>
            </a:r>
            <a:endParaRPr lang="en-US" sz="1600" dirty="0">
              <a:solidFill>
                <a:schemeClr val="tx1"/>
              </a:solidFill>
            </a:endParaRPr>
          </a:p>
        </p:txBody>
      </p:sp>
      <p:sp>
        <p:nvSpPr>
          <p:cNvPr id="23"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83460"/>
            <a:ext cx="8367823" cy="731520"/>
          </a:xfrm>
        </p:spPr>
        <p:txBody>
          <a:bodyPr/>
          <a:lstStyle/>
          <a:p>
            <a:r>
              <a:rPr lang="en-US" dirty="0" smtClean="0"/>
              <a:t>Naming Convention for Attachments</a:t>
            </a:r>
            <a:endParaRPr lang="en-US" sz="1600" dirty="0"/>
          </a:p>
        </p:txBody>
      </p:sp>
      <p:sp>
        <p:nvSpPr>
          <p:cNvPr id="14" name="Rectangle 1"/>
          <p:cNvSpPr>
            <a:spLocks noChangeArrowheads="1"/>
          </p:cNvSpPr>
          <p:nvPr/>
        </p:nvSpPr>
        <p:spPr bwMode="auto">
          <a:xfrm>
            <a:off x="385743" y="610612"/>
            <a:ext cx="80264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When creating </a:t>
            </a:r>
            <a:r>
              <a:rPr kumimoji="0" lang="en-US" sz="2000" b="0" i="0" u="none" strike="noStrike" cap="none" normalizeH="0" dirty="0" smtClean="0">
                <a:ln>
                  <a:noFill/>
                </a:ln>
                <a:solidFill>
                  <a:schemeClr val="tx1"/>
                </a:solidFill>
                <a:effectLst/>
                <a:ea typeface="Calibri" pitchFamily="34" charset="0"/>
                <a:cs typeface="Arial" pitchFamily="34" charset="0"/>
              </a:rPr>
              <a:t>attachments, </a:t>
            </a:r>
            <a:r>
              <a:rPr lang="en-US" sz="2000" dirty="0" smtClean="0">
                <a:ea typeface="Calibri" pitchFamily="34" charset="0"/>
                <a:cs typeface="Arial" pitchFamily="34" charset="0"/>
              </a:rPr>
              <a:t>refrain from</a:t>
            </a:r>
            <a:r>
              <a:rPr kumimoji="0" lang="en-US" sz="2000" b="0" i="0" u="none" strike="noStrike" cap="none" normalizeH="0" dirty="0" smtClean="0">
                <a:ln>
                  <a:noFill/>
                </a:ln>
                <a:solidFill>
                  <a:schemeClr val="tx1"/>
                </a:solidFill>
                <a:effectLst/>
                <a:ea typeface="Calibri" pitchFamily="34" charset="0"/>
                <a:cs typeface="Arial" pitchFamily="34" charset="0"/>
              </a:rPr>
              <a:t> inserting special characters, such as @, #, $, *, \, ‘, +, etc. </a:t>
            </a:r>
            <a:r>
              <a:rPr lang="en-US" sz="2000" dirty="0" smtClean="0">
                <a:ea typeface="Calibri" pitchFamily="34" charset="0"/>
                <a:cs typeface="Arial" pitchFamily="34" charset="0"/>
              </a:rPr>
              <a:t>into the filename.</a:t>
            </a:r>
            <a:endParaRPr kumimoji="0" lang="en-US" sz="2000" b="0" i="0" u="none" strike="noStrike" cap="none" normalizeH="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sz="1200" baseline="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dirty="0" smtClean="0">
                <a:ln>
                  <a:noFill/>
                </a:ln>
                <a:solidFill>
                  <a:schemeClr val="tx1"/>
                </a:solidFill>
                <a:effectLst/>
                <a:ea typeface="Calibri" pitchFamily="34" charset="0"/>
                <a:cs typeface="Arial" pitchFamily="34" charset="0"/>
              </a:rPr>
              <a:t>Filenames should also not include spaces between words</a:t>
            </a:r>
            <a:r>
              <a:rPr lang="en-US" sz="2000" dirty="0" smtClean="0">
                <a:ea typeface="Calibri" pitchFamily="34" charset="0"/>
                <a:cs typeface="Arial" pitchFamily="34" charset="0"/>
              </a:rPr>
              <a:t> nor underscores.</a:t>
            </a:r>
            <a:r>
              <a:rPr kumimoji="0" lang="en-US" sz="2000" b="0" i="0" u="none" strike="noStrike" cap="none" normalizeH="0" dirty="0" smtClean="0">
                <a:ln>
                  <a:noFill/>
                </a:ln>
                <a:solidFill>
                  <a:schemeClr val="tx1"/>
                </a:solidFill>
                <a:effectLst/>
                <a:ea typeface="Calibri" pitchFamily="34" charset="0"/>
                <a:cs typeface="Arial" pitchFamily="34" charset="0"/>
              </a:rPr>
              <a:t> </a:t>
            </a:r>
            <a:r>
              <a:rPr lang="en-US" sz="2000" dirty="0" smtClean="0">
                <a:ea typeface="Calibri" pitchFamily="34" charset="0"/>
                <a:cs typeface="Arial" pitchFamily="34" charset="0"/>
              </a:rPr>
              <a:t>They should be named with a purely alphanumeric format.</a:t>
            </a:r>
            <a:endParaRPr kumimoji="0" lang="en-US" sz="2000" b="0" i="0" u="none" strike="noStrike" cap="none" normalizeH="0" dirty="0" smtClean="0">
              <a:ln>
                <a:noFill/>
              </a:ln>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sz="120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ea typeface="Calibri" pitchFamily="34" charset="0"/>
                <a:cs typeface="Arial" pitchFamily="34" charset="0"/>
              </a:rPr>
              <a:t>Examples of suitable filenames: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dirty="0" smtClean="0">
              <a:ln>
                <a:noFill/>
              </a:ln>
              <a:solidFill>
                <a:schemeClr val="tx1"/>
              </a:solidFill>
              <a:effectLst/>
              <a:ea typeface="Calibri" pitchFamily="34" charset="0"/>
              <a:cs typeface="Arial" pitchFamily="34" charset="0"/>
            </a:endParaRPr>
          </a:p>
          <a:p>
            <a:pPr lvl="1" eaLnBrk="0" fontAlgn="base" hangingPunct="0">
              <a:spcBef>
                <a:spcPct val="0"/>
              </a:spcBef>
              <a:spcAft>
                <a:spcPct val="0"/>
              </a:spcAft>
              <a:buFont typeface="Arial" pitchFamily="34" charset="0"/>
              <a:buChar char="•"/>
            </a:pPr>
            <a:r>
              <a:rPr lang="en-US" sz="2000" dirty="0" smtClean="0">
                <a:ea typeface="Calibri" pitchFamily="34" charset="0"/>
                <a:cs typeface="Arial" pitchFamily="34" charset="0"/>
              </a:rPr>
              <a:t>Medtechquote1001.pdf</a:t>
            </a:r>
          </a:p>
          <a:p>
            <a:pPr lvl="1" eaLnBrk="0" fontAlgn="base" hangingPunct="0">
              <a:spcBef>
                <a:spcPct val="0"/>
              </a:spcBef>
              <a:spcAft>
                <a:spcPct val="0"/>
              </a:spcAft>
              <a:buFont typeface="Arial" pitchFamily="34" charset="0"/>
              <a:buChar char="•"/>
            </a:pPr>
            <a:r>
              <a:rPr kumimoji="0" lang="en-US" sz="2000" b="0" i="0" u="none" strike="noStrike" cap="none" normalizeH="0" dirty="0" smtClean="0">
                <a:ln>
                  <a:noFill/>
                </a:ln>
                <a:solidFill>
                  <a:schemeClr val="tx1"/>
                </a:solidFill>
                <a:effectLst/>
                <a:ea typeface="Calibri" pitchFamily="34" charset="0"/>
                <a:cs typeface="Arial" pitchFamily="34" charset="0"/>
              </a:rPr>
              <a:t>Furniturelayout</a:t>
            </a:r>
            <a:r>
              <a:rPr lang="en-US" sz="2000" dirty="0" smtClean="0">
                <a:ea typeface="Calibri" pitchFamily="34" charset="0"/>
                <a:cs typeface="Arial" pitchFamily="34" charset="0"/>
              </a:rPr>
              <a:t>.doc</a:t>
            </a:r>
            <a:endParaRPr kumimoji="0" lang="en-US" sz="2000" b="0" i="0" u="none" strike="noStrike" cap="none" normalizeH="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ea typeface="Calibri" pitchFamily="34" charset="0"/>
                <a:cs typeface="Arial" pitchFamily="34" charset="0"/>
              </a:rPr>
              <a:t>Examples of unsuitable filenames:</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ea typeface="Calibri" pitchFamily="34" charset="0"/>
              <a:cs typeface="Arial" pitchFamily="34" charset="0"/>
            </a:endParaRPr>
          </a:p>
          <a:p>
            <a:pPr lvl="1" eaLnBrk="0" fontAlgn="base" hangingPunct="0">
              <a:spcBef>
                <a:spcPct val="0"/>
              </a:spcBef>
              <a:spcAft>
                <a:spcPct val="0"/>
              </a:spcAft>
              <a:buFont typeface="Arial" pitchFamily="34" charset="0"/>
              <a:buChar char="•"/>
            </a:pPr>
            <a:r>
              <a:rPr lang="en-US" sz="2000" dirty="0" smtClean="0">
                <a:ea typeface="Calibri" pitchFamily="34" charset="0"/>
                <a:cs typeface="Arial" pitchFamily="34" charset="0"/>
              </a:rPr>
              <a:t>API Printing Quote.pdf (filename includes spaces)</a:t>
            </a:r>
            <a:endParaRPr kumimoji="0" lang="en-US" sz="2000" b="0" i="0" u="none" strike="noStrike" cap="none" normalizeH="0" dirty="0" smtClean="0">
              <a:ln>
                <a:noFill/>
              </a:ln>
              <a:solidFill>
                <a:schemeClr val="tx1"/>
              </a:solidFill>
              <a:effectLst/>
              <a:ea typeface="Calibri" pitchFamily="34" charset="0"/>
              <a:cs typeface="Arial" pitchFamily="34" charset="0"/>
            </a:endParaRPr>
          </a:p>
          <a:p>
            <a:pPr lvl="1" eaLnBrk="0" fontAlgn="base" hangingPunct="0">
              <a:spcBef>
                <a:spcPct val="0"/>
              </a:spcBef>
              <a:spcAft>
                <a:spcPct val="0"/>
              </a:spcAft>
              <a:buFont typeface="Arial" pitchFamily="34" charset="0"/>
              <a:buChar char="•"/>
            </a:pPr>
            <a:r>
              <a:rPr kumimoji="0" lang="en-US" sz="2000" b="0" i="0" u="none" strike="noStrike" cap="none" normalizeH="0" baseline="0" dirty="0" smtClean="0">
                <a:ln>
                  <a:noFill/>
                </a:ln>
                <a:solidFill>
                  <a:schemeClr val="tx1"/>
                </a:solidFill>
                <a:effectLst/>
                <a:ea typeface="Calibri" pitchFamily="34" charset="0"/>
                <a:cs typeface="Arial" pitchFamily="34" charset="0"/>
              </a:rPr>
              <a:t>Fisher+incubator</a:t>
            </a:r>
            <a:r>
              <a:rPr kumimoji="0" lang="en-US" sz="2000" b="0" i="0" u="none" strike="noStrike" cap="none" normalizeH="0" dirty="0" smtClean="0">
                <a:ln>
                  <a:noFill/>
                </a:ln>
                <a:solidFill>
                  <a:schemeClr val="tx1"/>
                </a:solidFill>
                <a:effectLst/>
                <a:ea typeface="Calibri" pitchFamily="34" charset="0"/>
                <a:cs typeface="Arial" pitchFamily="34" charset="0"/>
              </a:rPr>
              <a:t> $1000.doc (filename includes special characters)</a:t>
            </a:r>
          </a:p>
          <a:p>
            <a:pPr eaLnBrk="0" fontAlgn="base" hangingPunct="0">
              <a:spcBef>
                <a:spcPct val="0"/>
              </a:spcBef>
              <a:spcAft>
                <a:spcPct val="0"/>
              </a:spcAft>
            </a:pPr>
            <a:endParaRPr lang="en-US" sz="1200" baseline="0" dirty="0" smtClean="0">
              <a:ea typeface="Calibri" pitchFamily="34" charset="0"/>
              <a:cs typeface="Arial" pitchFamily="34" charset="0"/>
            </a:endParaRPr>
          </a:p>
          <a:p>
            <a:pPr eaLnBrk="0" fontAlgn="base" hangingPunct="0">
              <a:spcBef>
                <a:spcPct val="0"/>
              </a:spcBef>
              <a:spcAft>
                <a:spcPct val="0"/>
              </a:spcAft>
            </a:pPr>
            <a:r>
              <a:rPr lang="en-US" sz="2000" dirty="0" smtClean="0">
                <a:ea typeface="Calibri" pitchFamily="34" charset="0"/>
                <a:cs typeface="Arial" pitchFamily="34" charset="0"/>
              </a:rPr>
              <a:t>Only the following file formats are acceptable as attachments: </a:t>
            </a:r>
          </a:p>
          <a:p>
            <a:pPr eaLnBrk="0" fontAlgn="base" hangingPunct="0">
              <a:spcBef>
                <a:spcPct val="0"/>
              </a:spcBef>
              <a:spcAft>
                <a:spcPct val="0"/>
              </a:spcAft>
            </a:pPr>
            <a:endParaRPr lang="en-US" sz="1200" dirty="0" smtClean="0">
              <a:cs typeface="Arial" pitchFamily="34" charset="0"/>
            </a:endParaRPr>
          </a:p>
          <a:p>
            <a:pPr lvl="1" eaLnBrk="0" fontAlgn="base" hangingPunct="0">
              <a:spcBef>
                <a:spcPct val="0"/>
              </a:spcBef>
              <a:spcAft>
                <a:spcPct val="0"/>
              </a:spcAft>
              <a:buFont typeface="Arial" pitchFamily="34" charset="0"/>
              <a:buChar char="•"/>
            </a:pPr>
            <a:r>
              <a:rPr lang="en-US" sz="2000" dirty="0" smtClean="0"/>
              <a:t>PDF, XLS, XLSX, DOC, DOCX, TXT, TIF, BMP, GIF, HTML</a:t>
            </a:r>
            <a:endParaRPr lang="en-US" sz="2000" dirty="0" smtClean="0">
              <a:cs typeface="Arial" pitchFamily="34" charset="0"/>
            </a:endParaRPr>
          </a:p>
        </p:txBody>
      </p:sp>
      <p:sp>
        <p:nvSpPr>
          <p:cNvPr id="5" name="TextBox 4"/>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7" name="Slide Number Placeholder 6"/>
          <p:cNvSpPr>
            <a:spLocks noGrp="1"/>
          </p:cNvSpPr>
          <p:nvPr>
            <p:ph type="sldNum" sz="quarter" idx="12"/>
          </p:nvPr>
        </p:nvSpPr>
        <p:spPr/>
        <p:txBody>
          <a:bodyPr/>
          <a:lstStyle/>
          <a:p>
            <a:fld id="{289C75C3-8C51-4886-8E78-AD7572BAF07D}" type="slidenum">
              <a:rPr lang="en-US" smtClean="0"/>
              <a:pPr/>
              <a:t>43</a:t>
            </a:fld>
            <a:endParaRPr lang="en-US" dirty="0"/>
          </a:p>
        </p:txBody>
      </p:sp>
      <p:sp>
        <p:nvSpPr>
          <p:cNvPr id="8"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409922" y="2802566"/>
            <a:ext cx="5962650" cy="12954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Helpful Icons within MIGO</a:t>
            </a:r>
            <a:endParaRPr lang="en-US" dirty="0"/>
          </a:p>
        </p:txBody>
      </p:sp>
      <p:sp>
        <p:nvSpPr>
          <p:cNvPr id="22" name="Rectangular Callout 21"/>
          <p:cNvSpPr/>
          <p:nvPr/>
        </p:nvSpPr>
        <p:spPr>
          <a:xfrm>
            <a:off x="4646427" y="4752754"/>
            <a:ext cx="1786270" cy="1033496"/>
          </a:xfrm>
          <a:prstGeom prst="wedgeRectCallout">
            <a:avLst>
              <a:gd name="adj1" fmla="val -70000"/>
              <a:gd name="adj2" fmla="val -11601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Post</a:t>
            </a:r>
            <a:r>
              <a:rPr lang="en-US" sz="1600" dirty="0" smtClean="0">
                <a:solidFill>
                  <a:schemeClr val="tx1"/>
                </a:solidFill>
              </a:rPr>
              <a:t> – Same as clicking the Save icon to finish document</a:t>
            </a:r>
            <a:endParaRPr lang="en-US" sz="1600" dirty="0">
              <a:solidFill>
                <a:schemeClr val="tx1"/>
              </a:solidFill>
            </a:endParaRPr>
          </a:p>
        </p:txBody>
      </p:sp>
      <p:sp>
        <p:nvSpPr>
          <p:cNvPr id="19" name="Rectangular Callout 18"/>
          <p:cNvSpPr/>
          <p:nvPr/>
        </p:nvSpPr>
        <p:spPr>
          <a:xfrm>
            <a:off x="797442" y="1520455"/>
            <a:ext cx="2296632" cy="978195"/>
          </a:xfrm>
          <a:prstGeom prst="wedgeRectCallout">
            <a:avLst>
              <a:gd name="adj1" fmla="val 34655"/>
              <a:gd name="adj2" fmla="val 18001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New</a:t>
            </a:r>
            <a:r>
              <a:rPr lang="en-US" sz="1600" dirty="0" smtClean="0">
                <a:solidFill>
                  <a:schemeClr val="tx1"/>
                </a:solidFill>
              </a:rPr>
              <a:t> – Click to begin new goods receipt from within MIGO screen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44</a:t>
            </a:fld>
            <a:endParaRPr lang="en-US" dirty="0"/>
          </a:p>
        </p:txBody>
      </p:sp>
      <p:sp>
        <p:nvSpPr>
          <p:cNvPr id="12" name="Rectangle 11"/>
          <p:cNvSpPr/>
          <p:nvPr/>
        </p:nvSpPr>
        <p:spPr>
          <a:xfrm>
            <a:off x="2534091" y="3806456"/>
            <a:ext cx="783267"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3604437" y="1360967"/>
            <a:ext cx="1903228" cy="1105786"/>
          </a:xfrm>
          <a:prstGeom prst="wedgeRectCallout">
            <a:avLst>
              <a:gd name="adj1" fmla="val -67404"/>
              <a:gd name="adj2" fmla="val 16650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Hold</a:t>
            </a:r>
            <a:r>
              <a:rPr lang="en-US" sz="1600" dirty="0" smtClean="0">
                <a:solidFill>
                  <a:schemeClr val="tx1"/>
                </a:solidFill>
              </a:rPr>
              <a:t> – Click to place goods receipt on hold and to finish at a later time</a:t>
            </a:r>
            <a:endParaRPr lang="en-US" sz="1600" dirty="0">
              <a:solidFill>
                <a:schemeClr val="tx1"/>
              </a:solidFill>
            </a:endParaRPr>
          </a:p>
        </p:txBody>
      </p:sp>
      <p:sp>
        <p:nvSpPr>
          <p:cNvPr id="15" name="Rectangle 14"/>
          <p:cNvSpPr/>
          <p:nvPr/>
        </p:nvSpPr>
        <p:spPr>
          <a:xfrm>
            <a:off x="3795823" y="3785191"/>
            <a:ext cx="414671" cy="31897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405935" y="2293531"/>
            <a:ext cx="6076950" cy="36957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97712" y="83460"/>
            <a:ext cx="8389088" cy="731520"/>
          </a:xfrm>
        </p:spPr>
        <p:txBody>
          <a:bodyPr/>
          <a:lstStyle/>
          <a:p>
            <a:r>
              <a:rPr lang="en-US" dirty="0" smtClean="0"/>
              <a:t>Obtaining Hard Copy of Goods Receipt</a:t>
            </a:r>
            <a:endParaRPr lang="en-US" sz="1600" dirty="0"/>
          </a:p>
        </p:txBody>
      </p:sp>
      <p:sp>
        <p:nvSpPr>
          <p:cNvPr id="20" name="Rectangular Callout 19"/>
          <p:cNvSpPr/>
          <p:nvPr/>
        </p:nvSpPr>
        <p:spPr>
          <a:xfrm>
            <a:off x="2721935" y="1233376"/>
            <a:ext cx="1605516" cy="925033"/>
          </a:xfrm>
          <a:prstGeom prst="wedgeRectCallout">
            <a:avLst>
              <a:gd name="adj1" fmla="val 86227"/>
              <a:gd name="adj2" fmla="val 6212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Click Customize Local Layout button</a:t>
            </a:r>
            <a:endParaRPr lang="en-US" sz="1600" dirty="0">
              <a:solidFill>
                <a:schemeClr val="tx1"/>
              </a:solidFill>
            </a:endParaRPr>
          </a:p>
        </p:txBody>
      </p:sp>
      <p:sp>
        <p:nvSpPr>
          <p:cNvPr id="15" name="Rectangle 14"/>
          <p:cNvSpPr/>
          <p:nvPr/>
        </p:nvSpPr>
        <p:spPr>
          <a:xfrm>
            <a:off x="370632" y="694457"/>
            <a:ext cx="8188577" cy="369332"/>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A hard copy of the Goods Receipt can be printed if desired</a:t>
            </a:r>
            <a:endParaRPr lang="en-US" b="1" dirty="0">
              <a:effectLst>
                <a:outerShdw blurRad="38100" dist="38100" dir="2700000" algn="tl">
                  <a:srgbClr val="000000">
                    <a:alpha val="43137"/>
                  </a:srgbClr>
                </a:outerShdw>
              </a:effectLst>
            </a:endParaRPr>
          </a:p>
        </p:txBody>
      </p:sp>
      <p:sp>
        <p:nvSpPr>
          <p:cNvPr id="13" name="Rectangular Callout 12"/>
          <p:cNvSpPr/>
          <p:nvPr/>
        </p:nvSpPr>
        <p:spPr>
          <a:xfrm>
            <a:off x="6847367" y="3200400"/>
            <a:ext cx="1541721" cy="967559"/>
          </a:xfrm>
          <a:prstGeom prst="wedgeRectCallout">
            <a:avLst>
              <a:gd name="adj1" fmla="val -57256"/>
              <a:gd name="adj2" fmla="val 8459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Select Hard Copy from the menu</a:t>
            </a:r>
            <a:endParaRPr lang="en-US" sz="1600" dirty="0">
              <a:solidFill>
                <a:schemeClr val="tx1"/>
              </a:solidFill>
            </a:endParaRPr>
          </a:p>
        </p:txBody>
      </p:sp>
      <p:sp>
        <p:nvSpPr>
          <p:cNvPr id="14" name="Rectangle 13"/>
          <p:cNvSpPr/>
          <p:nvPr/>
        </p:nvSpPr>
        <p:spPr>
          <a:xfrm>
            <a:off x="4901610" y="2328531"/>
            <a:ext cx="287079" cy="27644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6" name="Slide Number Placeholder 15"/>
          <p:cNvSpPr>
            <a:spLocks noGrp="1"/>
          </p:cNvSpPr>
          <p:nvPr>
            <p:ph type="sldNum" sz="quarter" idx="12"/>
          </p:nvPr>
        </p:nvSpPr>
        <p:spPr/>
        <p:txBody>
          <a:bodyPr/>
          <a:lstStyle/>
          <a:p>
            <a:fld id="{289C75C3-8C51-4886-8E78-AD7572BAF07D}" type="slidenum">
              <a:rPr lang="en-US" smtClean="0"/>
              <a:pPr/>
              <a:t>45</a:t>
            </a:fld>
            <a:endParaRPr lang="en-US" dirty="0"/>
          </a:p>
        </p:txBody>
      </p:sp>
      <p:sp>
        <p:nvSpPr>
          <p:cNvPr id="12" name="Rectangle 11"/>
          <p:cNvSpPr/>
          <p:nvPr/>
        </p:nvSpPr>
        <p:spPr>
          <a:xfrm>
            <a:off x="4968949" y="4540102"/>
            <a:ext cx="1867786" cy="23391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83460"/>
            <a:ext cx="8399721" cy="695858"/>
          </a:xfrm>
        </p:spPr>
        <p:txBody>
          <a:bodyPr>
            <a:normAutofit/>
          </a:bodyPr>
          <a:lstStyle/>
          <a:p>
            <a:r>
              <a:rPr lang="en-US" dirty="0" smtClean="0"/>
              <a:t>Changes to PO Quantities</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46</a:t>
            </a:fld>
            <a:endParaRPr lang="en-US" dirty="0"/>
          </a:p>
        </p:txBody>
      </p:sp>
      <p:sp>
        <p:nvSpPr>
          <p:cNvPr id="12" name="Rectangle 1"/>
          <p:cNvSpPr>
            <a:spLocks noChangeArrowheads="1"/>
          </p:cNvSpPr>
          <p:nvPr/>
        </p:nvSpPr>
        <p:spPr bwMode="auto">
          <a:xfrm>
            <a:off x="332582" y="629357"/>
            <a:ext cx="8026400" cy="41233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Changes may occasionally need made to a purchase order quantity. For instance, imprinted promotional goods frequently have over-runs due to the imprinting process.</a:t>
            </a:r>
          </a:p>
          <a:p>
            <a:pPr marL="0" marR="0" lvl="0" indent="0" algn="l" defTabSz="914400" rtl="0" eaLnBrk="0" fontAlgn="base" latinLnBrk="0" hangingPunct="0">
              <a:lnSpc>
                <a:spcPct val="100000"/>
              </a:lnSpc>
              <a:spcBef>
                <a:spcPct val="0"/>
              </a:spcBef>
              <a:spcAft>
                <a:spcPct val="0"/>
              </a:spcAft>
              <a:buClrTx/>
              <a:buSzTx/>
              <a:tabLst/>
            </a:pPr>
            <a:endParaRPr lang="en-US" sz="1200" dirty="0" smtClean="0">
              <a:cs typeface="Arial" pitchFamily="34" charset="0"/>
            </a:endParaRPr>
          </a:p>
          <a:p>
            <a:pPr lvl="1" eaLnBrk="0" fontAlgn="base" hangingPunct="0">
              <a:spcBef>
                <a:spcPct val="0"/>
              </a:spcBef>
              <a:spcAft>
                <a:spcPct val="0"/>
              </a:spcAft>
            </a:pPr>
            <a:r>
              <a:rPr lang="en-US" sz="2000" u="sng" dirty="0" smtClean="0">
                <a:cs typeface="Arial" pitchFamily="34" charset="0"/>
              </a:rPr>
              <a:t>Example</a:t>
            </a:r>
            <a:r>
              <a:rPr lang="en-US" sz="2000" dirty="0" smtClean="0">
                <a:cs typeface="Arial" pitchFamily="34" charset="0"/>
              </a:rPr>
              <a:t>:  A department orders 1000 imprinted ink pens; the vendor ships and invoices 1025 pens as result of the manufacturing process</a:t>
            </a:r>
          </a:p>
          <a:p>
            <a:pPr marL="0" marR="0" lvl="0" indent="0" algn="l" defTabSz="914400" rtl="0" eaLnBrk="0" fontAlgn="base" latinLnBrk="0" hangingPunct="0">
              <a:lnSpc>
                <a:spcPct val="100000"/>
              </a:lnSpc>
              <a:spcBef>
                <a:spcPct val="0"/>
              </a:spcBef>
              <a:spcAft>
                <a:spcPct val="0"/>
              </a:spcAft>
              <a:buClrTx/>
              <a:buSzTx/>
              <a:tabLst/>
            </a:pPr>
            <a:endParaRPr lang="en-US"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To facilitate the over-run, the purchase order must be increased to the new quantity before the goods receipt is completed. If the goods receipt is not created for the correct amount, the 3-way match will not complete and check payment will not process.</a:t>
            </a:r>
          </a:p>
          <a:p>
            <a:pPr marL="0" marR="0" lvl="0" indent="0" algn="l" defTabSz="914400" rtl="0" eaLnBrk="0" fontAlgn="base" latinLnBrk="0" hangingPunct="0">
              <a:lnSpc>
                <a:spcPct val="100000"/>
              </a:lnSpc>
              <a:spcBef>
                <a:spcPct val="0"/>
              </a:spcBef>
              <a:spcAft>
                <a:spcPct val="0"/>
              </a:spcAft>
              <a:buClrTx/>
              <a:buSzTx/>
              <a:tabLst/>
            </a:pPr>
            <a:endParaRPr lang="en-US"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Contact the responsible Purchasing buyer for any orders which may include over-runs or need the quantity adjusted for other reasons.</a:t>
            </a:r>
            <a:endParaRPr lang="en-US" dirty="0" smtClean="0">
              <a:cs typeface="Arial" pitchFamily="34" charset="0"/>
            </a:endParaRPr>
          </a:p>
        </p:txBody>
      </p:sp>
      <p:sp>
        <p:nvSpPr>
          <p:cNvPr id="7"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157178" y="2002690"/>
            <a:ext cx="5892209" cy="2038787"/>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7411" name="Picture 3"/>
          <p:cNvPicPr>
            <a:picLocks noChangeAspect="1" noChangeArrowheads="1"/>
          </p:cNvPicPr>
          <p:nvPr/>
        </p:nvPicPr>
        <p:blipFill>
          <a:blip r:embed="rId4" cstate="print"/>
          <a:srcRect r="1391"/>
          <a:stretch>
            <a:fillRect/>
          </a:stretch>
        </p:blipFill>
        <p:spPr bwMode="auto">
          <a:xfrm>
            <a:off x="2902025" y="4295555"/>
            <a:ext cx="5901846" cy="203890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Change Posting Date – Cancellations </a:t>
            </a:r>
            <a:endParaRPr lang="en-US" dirty="0"/>
          </a:p>
        </p:txBody>
      </p:sp>
      <p:sp>
        <p:nvSpPr>
          <p:cNvPr id="19" name="Rectangular Callout 18"/>
          <p:cNvSpPr/>
          <p:nvPr/>
        </p:nvSpPr>
        <p:spPr>
          <a:xfrm>
            <a:off x="4242391" y="1477926"/>
            <a:ext cx="2349795" cy="1158948"/>
          </a:xfrm>
          <a:prstGeom prst="wedgeRectCallout">
            <a:avLst>
              <a:gd name="adj1" fmla="val -57457"/>
              <a:gd name="adj2" fmla="val 13083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Posting date on a cancellation automatically populates to date of the original goods receipt</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47</a:t>
            </a:fld>
            <a:endParaRPr lang="en-US" dirty="0"/>
          </a:p>
        </p:txBody>
      </p:sp>
      <p:sp>
        <p:nvSpPr>
          <p:cNvPr id="16" name="Rectangle 15"/>
          <p:cNvSpPr/>
          <p:nvPr/>
        </p:nvSpPr>
        <p:spPr>
          <a:xfrm>
            <a:off x="4997302" y="5869172"/>
            <a:ext cx="776177" cy="22328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274828" y="3544187"/>
            <a:ext cx="733647" cy="23037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13163" y="715722"/>
            <a:ext cx="8188577"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If canceling a goods receipt from a previous accounting period, the posting date must be overwritten to the current date.</a:t>
            </a:r>
            <a:endParaRPr lang="en-US" b="1" dirty="0">
              <a:effectLst>
                <a:outerShdw blurRad="38100" dist="38100" dir="2700000" algn="tl">
                  <a:srgbClr val="000000">
                    <a:alpha val="43137"/>
                  </a:srgbClr>
                </a:outerShdw>
              </a:effectLst>
            </a:endParaRPr>
          </a:p>
        </p:txBody>
      </p:sp>
      <p:sp>
        <p:nvSpPr>
          <p:cNvPr id="15" name="Rectangular Callout 14"/>
          <p:cNvSpPr/>
          <p:nvPr/>
        </p:nvSpPr>
        <p:spPr>
          <a:xfrm>
            <a:off x="6595730" y="4093534"/>
            <a:ext cx="1967024" cy="917945"/>
          </a:xfrm>
          <a:prstGeom prst="wedgeRectCallout">
            <a:avLst>
              <a:gd name="adj1" fmla="val -86861"/>
              <a:gd name="adj2" fmla="val 14620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Overwrite Posting Date to the current date</a:t>
            </a:r>
            <a:endParaRPr lang="en-US" sz="1600" dirty="0">
              <a:solidFill>
                <a:schemeClr val="tx1"/>
              </a:solidFill>
            </a:endParaRPr>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8344" y="87085"/>
            <a:ext cx="8378456" cy="731520"/>
          </a:xfrm>
        </p:spPr>
        <p:txBody>
          <a:bodyPr>
            <a:normAutofit/>
          </a:bodyPr>
          <a:lstStyle/>
          <a:p>
            <a:pPr eaLnBrk="1" hangingPunct="1">
              <a:defRPr/>
            </a:pPr>
            <a:r>
              <a:rPr lang="en-US" dirty="0" smtClean="0"/>
              <a:t>Diagnosing Process Problems</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endParaRPr lang="en-US" sz="2000" dirty="0" smtClean="0"/>
          </a:p>
          <a:p>
            <a:pPr lvl="1" eaLnBrk="1" hangingPunct="1">
              <a:buNone/>
            </a:pPr>
            <a:endParaRPr lang="en-US" sz="2000" dirty="0" smtClean="0"/>
          </a:p>
        </p:txBody>
      </p:sp>
      <p:graphicFrame>
        <p:nvGraphicFramePr>
          <p:cNvPr id="8" name="Diagram 7"/>
          <p:cNvGraphicFramePr/>
          <p:nvPr/>
        </p:nvGraphicFramePr>
        <p:xfrm>
          <a:off x="380107" y="702991"/>
          <a:ext cx="8391753" cy="336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9" action="ppaction://hlinksldjump"/>
              </a:rPr>
              <a:t>Return to Table of Contents</a:t>
            </a:r>
            <a:endParaRPr lang="en-US" sz="1200" i="1" dirty="0"/>
          </a:p>
        </p:txBody>
      </p:sp>
      <p:sp>
        <p:nvSpPr>
          <p:cNvPr id="11" name="Slide Number Placeholder 10"/>
          <p:cNvSpPr>
            <a:spLocks noGrp="1"/>
          </p:cNvSpPr>
          <p:nvPr>
            <p:ph type="sldNum" sz="quarter" idx="11"/>
          </p:nvPr>
        </p:nvSpPr>
        <p:spPr/>
        <p:txBody>
          <a:bodyPr/>
          <a:lstStyle/>
          <a:p>
            <a:pPr>
              <a:defRPr/>
            </a:pPr>
            <a:fld id="{468EC4A6-E647-4353-9968-083367511F4C}" type="slidenum">
              <a:rPr lang="en-US" sz="1400" smtClean="0"/>
              <a:pPr>
                <a:defRPr/>
              </a:pPr>
              <a:t>48</a:t>
            </a:fld>
            <a:endParaRPr lang="en-US" sz="1400" dirty="0"/>
          </a:p>
        </p:txBody>
      </p:sp>
      <p:sp>
        <p:nvSpPr>
          <p:cNvPr id="12" name="TextBox 11"/>
          <p:cNvSpPr txBox="1"/>
          <p:nvPr/>
        </p:nvSpPr>
        <p:spPr>
          <a:xfrm>
            <a:off x="414669" y="3753295"/>
            <a:ext cx="8272129" cy="2400657"/>
          </a:xfrm>
          <a:prstGeom prst="rect">
            <a:avLst/>
          </a:prstGeom>
          <a:noFill/>
        </p:spPr>
        <p:txBody>
          <a:bodyPr wrap="square" rtlCol="0">
            <a:spAutoFit/>
          </a:bodyPr>
          <a:lstStyle/>
          <a:p>
            <a:r>
              <a:rPr lang="en-US" dirty="0" smtClean="0"/>
              <a:t>As an order evolves through the process, the Status tab will reflect whether subsequent documents have been created.</a:t>
            </a:r>
          </a:p>
          <a:p>
            <a:endParaRPr lang="en-US" sz="1200" dirty="0" smtClean="0"/>
          </a:p>
          <a:p>
            <a:r>
              <a:rPr lang="en-US" dirty="0" smtClean="0"/>
              <a:t>Problems can be frequently diagnosed based on the order status in the process. </a:t>
            </a:r>
          </a:p>
          <a:p>
            <a:endParaRPr lang="en-US" sz="1200" dirty="0" smtClean="0"/>
          </a:p>
          <a:p>
            <a:pPr lvl="1"/>
            <a:r>
              <a:rPr lang="en-US" dirty="0" smtClean="0"/>
              <a:t>Example: With the purchase order being in place, completion of the Goods Receipt and the Invoice Posting complete a “3-way match” allowing the check payment to release. Common problems relate to one or more of these tasks not being completed. </a:t>
            </a:r>
            <a:endParaRPr lang="en-US" dirty="0"/>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cstate="print"/>
          <a:srcRect/>
          <a:stretch>
            <a:fillRect/>
          </a:stretch>
        </p:blipFill>
        <p:spPr bwMode="auto">
          <a:xfrm>
            <a:off x="1617035" y="954162"/>
            <a:ext cx="5867400" cy="26955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2292" name="Picture 4"/>
          <p:cNvPicPr>
            <a:picLocks noChangeAspect="1" noChangeArrowheads="1"/>
          </p:cNvPicPr>
          <p:nvPr/>
        </p:nvPicPr>
        <p:blipFill>
          <a:blip r:embed="rId5" cstate="print"/>
          <a:srcRect/>
          <a:stretch>
            <a:fillRect/>
          </a:stretch>
        </p:blipFill>
        <p:spPr bwMode="auto">
          <a:xfrm>
            <a:off x="2135040" y="3784968"/>
            <a:ext cx="6637337" cy="26479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55650" name="Rectangle 2"/>
          <p:cNvSpPr>
            <a:spLocks noGrp="1" noChangeArrowheads="1"/>
          </p:cNvSpPr>
          <p:nvPr>
            <p:ph type="title"/>
          </p:nvPr>
        </p:nvSpPr>
        <p:spPr>
          <a:xfrm>
            <a:off x="287079" y="87085"/>
            <a:ext cx="8399721" cy="731520"/>
          </a:xfrm>
        </p:spPr>
        <p:txBody>
          <a:bodyPr>
            <a:normAutofit/>
          </a:bodyPr>
          <a:lstStyle/>
          <a:p>
            <a:pPr eaLnBrk="1" hangingPunct="1">
              <a:defRPr/>
            </a:pPr>
            <a:r>
              <a:rPr lang="en-US" dirty="0" smtClean="0"/>
              <a:t>Diagnosing Process Problems</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6" action="ppaction://hlinksldjump"/>
              </a:rPr>
              <a:t>Return to Table of Contents</a:t>
            </a:r>
            <a:endParaRPr lang="en-US" sz="1200" i="1" dirty="0"/>
          </a:p>
        </p:txBody>
      </p:sp>
      <p:sp>
        <p:nvSpPr>
          <p:cNvPr id="11" name="Slide Number Placeholder 10"/>
          <p:cNvSpPr>
            <a:spLocks noGrp="1"/>
          </p:cNvSpPr>
          <p:nvPr>
            <p:ph type="sldNum" sz="quarter" idx="11"/>
          </p:nvPr>
        </p:nvSpPr>
        <p:spPr/>
        <p:txBody>
          <a:bodyPr/>
          <a:lstStyle/>
          <a:p>
            <a:pPr>
              <a:defRPr/>
            </a:pPr>
            <a:fld id="{468EC4A6-E647-4353-9968-083367511F4C}" type="slidenum">
              <a:rPr lang="en-US" sz="1400" smtClean="0"/>
              <a:pPr>
                <a:defRPr/>
              </a:pPr>
              <a:t>49</a:t>
            </a:fld>
            <a:endParaRPr lang="en-US" sz="1400" dirty="0"/>
          </a:p>
        </p:txBody>
      </p:sp>
      <p:sp>
        <p:nvSpPr>
          <p:cNvPr id="14" name="Rectangle 13"/>
          <p:cNvSpPr/>
          <p:nvPr/>
        </p:nvSpPr>
        <p:spPr>
          <a:xfrm flipV="1">
            <a:off x="3915083" y="1063249"/>
            <a:ext cx="1496889" cy="29771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159489" y="1956391"/>
            <a:ext cx="2562445" cy="1648047"/>
          </a:xfrm>
          <a:prstGeom prst="wedgeRectCallout">
            <a:avLst>
              <a:gd name="adj1" fmla="val 68381"/>
              <a:gd name="adj2" fmla="val -7642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To check whether goods receipts and invoices are posted against the purchase order, click the PO number from the Purchase Order Data tab.</a:t>
            </a:r>
            <a:endParaRPr lang="en-US" sz="1600" dirty="0">
              <a:solidFill>
                <a:srgbClr val="FF0000"/>
              </a:solidFill>
            </a:endParaRPr>
          </a:p>
        </p:txBody>
      </p:sp>
      <p:sp>
        <p:nvSpPr>
          <p:cNvPr id="18" name="Rectangular Callout 17"/>
          <p:cNvSpPr/>
          <p:nvPr/>
        </p:nvSpPr>
        <p:spPr>
          <a:xfrm>
            <a:off x="6985591" y="2519917"/>
            <a:ext cx="1626781" cy="723014"/>
          </a:xfrm>
          <a:prstGeom prst="wedgeRectCallout">
            <a:avLst>
              <a:gd name="adj1" fmla="val -43762"/>
              <a:gd name="adj2" fmla="val 15805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purchase order will display</a:t>
            </a:r>
            <a:endParaRPr lang="en-US" sz="1600" dirty="0">
              <a:solidFill>
                <a:schemeClr val="tx1"/>
              </a:solidFill>
            </a:endParaRPr>
          </a:p>
        </p:txBody>
      </p:sp>
      <p:sp>
        <p:nvSpPr>
          <p:cNvPr id="20" name="Rectangle 19"/>
          <p:cNvSpPr/>
          <p:nvPr/>
        </p:nvSpPr>
        <p:spPr>
          <a:xfrm flipV="1">
            <a:off x="3238146" y="1492097"/>
            <a:ext cx="855390" cy="2410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29609" y="87085"/>
            <a:ext cx="8357191" cy="731520"/>
          </a:xfrm>
        </p:spPr>
        <p:txBody>
          <a:bodyPr/>
          <a:lstStyle/>
          <a:p>
            <a:pPr eaLnBrk="1" hangingPunct="1">
              <a:defRPr/>
            </a:pPr>
            <a:r>
              <a:rPr lang="en-US" dirty="0" smtClean="0"/>
              <a:t>SAP Roles</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buNone/>
            </a:pPr>
            <a:endParaRPr lang="en-US" sz="2000" dirty="0" smtClean="0"/>
          </a:p>
          <a:p>
            <a:pPr lvl="1" eaLnBrk="1" hangingPunct="1"/>
            <a:endParaRPr lang="en-US" sz="2000" dirty="0" smtClean="0"/>
          </a:p>
        </p:txBody>
      </p:sp>
      <p:sp>
        <p:nvSpPr>
          <p:cNvPr id="8" name="TextBox 7"/>
          <p:cNvSpPr txBox="1"/>
          <p:nvPr/>
        </p:nvSpPr>
        <p:spPr>
          <a:xfrm>
            <a:off x="404784" y="901584"/>
            <a:ext cx="8242827" cy="646331"/>
          </a:xfrm>
          <a:prstGeom prst="rect">
            <a:avLst/>
          </a:prstGeom>
          <a:noFill/>
        </p:spPr>
        <p:txBody>
          <a:bodyPr wrap="square" rtlCol="0">
            <a:spAutoFit/>
          </a:bodyPr>
          <a:lstStyle/>
          <a:p>
            <a:endParaRPr lang="en-US" dirty="0" smtClean="0"/>
          </a:p>
          <a:p>
            <a:endParaRPr lang="en-US" dirty="0"/>
          </a:p>
        </p:txBody>
      </p:sp>
      <p:graphicFrame>
        <p:nvGraphicFramePr>
          <p:cNvPr id="9" name="Table 8"/>
          <p:cNvGraphicFramePr>
            <a:graphicFrameLocks noGrp="1"/>
          </p:cNvGraphicFramePr>
          <p:nvPr/>
        </p:nvGraphicFramePr>
        <p:xfrm>
          <a:off x="284268" y="756625"/>
          <a:ext cx="8481848" cy="5595028"/>
        </p:xfrm>
        <a:graphic>
          <a:graphicData uri="http://schemas.openxmlformats.org/drawingml/2006/table">
            <a:tbl>
              <a:tblPr firstRow="1" bandRow="1">
                <a:tableStyleId>{5C22544A-7EE6-4342-B048-85BDC9FD1C3A}</a:tableStyleId>
              </a:tblPr>
              <a:tblGrid>
                <a:gridCol w="1884774"/>
                <a:gridCol w="1456660"/>
                <a:gridCol w="3248553"/>
                <a:gridCol w="1891861"/>
              </a:tblGrid>
              <a:tr h="893105">
                <a:tc>
                  <a:txBody>
                    <a:bodyPr/>
                    <a:lstStyle/>
                    <a:p>
                      <a:pPr algn="ctr"/>
                      <a:r>
                        <a:rPr lang="en-US" dirty="0" smtClean="0"/>
                        <a:t>Level</a:t>
                      </a:r>
                      <a:endParaRPr lang="en-US" dirty="0"/>
                    </a:p>
                  </a:txBody>
                  <a:tcPr anchor="ctr"/>
                </a:tc>
                <a:tc>
                  <a:txBody>
                    <a:bodyPr/>
                    <a:lstStyle/>
                    <a:p>
                      <a:pPr algn="ctr"/>
                      <a:r>
                        <a:rPr lang="en-US" baseline="0" dirty="0" smtClean="0"/>
                        <a:t>SAP Role</a:t>
                      </a:r>
                      <a:endParaRPr lang="en-US" dirty="0"/>
                    </a:p>
                  </a:txBody>
                  <a:tcPr anchor="ctr"/>
                </a:tc>
                <a:tc>
                  <a:txBody>
                    <a:bodyPr/>
                    <a:lstStyle/>
                    <a:p>
                      <a:pPr algn="ctr"/>
                      <a:r>
                        <a:rPr lang="en-US" dirty="0" smtClean="0"/>
                        <a:t>Role</a:t>
                      </a:r>
                      <a:r>
                        <a:rPr lang="en-US" baseline="0" dirty="0" smtClean="0"/>
                        <a:t> Description</a:t>
                      </a:r>
                    </a:p>
                    <a:p>
                      <a:pPr algn="ctr"/>
                      <a:endParaRPr lang="en-US" dirty="0"/>
                    </a:p>
                  </a:txBody>
                  <a:tcPr anchor="ctr"/>
                </a:tc>
                <a:tc>
                  <a:txBody>
                    <a:bodyPr/>
                    <a:lstStyle/>
                    <a:p>
                      <a:pPr algn="ctr"/>
                      <a:r>
                        <a:rPr lang="en-US" dirty="0" smtClean="0"/>
                        <a:t>Corresponding SAP document type</a:t>
                      </a:r>
                    </a:p>
                  </a:txBody>
                  <a:tcPr anchor="ctr"/>
                </a:tc>
              </a:tr>
              <a:tr h="1161036">
                <a:tc>
                  <a:txBody>
                    <a:bodyPr/>
                    <a:lstStyle/>
                    <a:p>
                      <a:pPr algn="ctr"/>
                      <a:r>
                        <a:rPr lang="en-US" sz="1800" b="0" dirty="0" smtClean="0">
                          <a:solidFill>
                            <a:schemeClr val="tx1"/>
                          </a:solidFill>
                        </a:rPr>
                        <a:t>Department</a:t>
                      </a:r>
                      <a:endParaRPr lang="en-US" sz="1800" b="0" dirty="0">
                        <a:solidFill>
                          <a:schemeClr val="tx1"/>
                        </a:solidFill>
                      </a:endParaRPr>
                    </a:p>
                  </a:txBody>
                  <a:tcPr anchor="ctr"/>
                </a:tc>
                <a:tc>
                  <a:txBody>
                    <a:bodyPr/>
                    <a:lstStyle/>
                    <a:p>
                      <a:pPr algn="ctr"/>
                      <a:r>
                        <a:rPr lang="en-US" sz="1800" b="0" dirty="0" smtClean="0">
                          <a:solidFill>
                            <a:schemeClr val="tx1"/>
                          </a:solidFill>
                        </a:rPr>
                        <a:t>Requisitioner</a:t>
                      </a:r>
                      <a:endParaRPr lang="en-US" sz="18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Responsible for creating a “Requisition” to purchase goods and/or services from a particular supplier</a:t>
                      </a:r>
                      <a:endParaRPr lang="en-US" b="0" dirty="0">
                        <a:solidFill>
                          <a:schemeClr val="tx1"/>
                        </a:solidFill>
                      </a:endParaRPr>
                    </a:p>
                  </a:txBody>
                  <a:tcPr anchor="ctr"/>
                </a:tc>
                <a:tc>
                  <a:txBody>
                    <a:bodyPr/>
                    <a:lstStyle/>
                    <a:p>
                      <a:pPr algn="ctr"/>
                      <a:r>
                        <a:rPr lang="en-US" sz="1800" b="0" dirty="0" smtClean="0">
                          <a:solidFill>
                            <a:schemeClr val="tx1"/>
                          </a:solidFill>
                        </a:rPr>
                        <a:t>Requisition</a:t>
                      </a:r>
                      <a:endParaRPr lang="en-US" sz="1800" b="0" dirty="0">
                        <a:solidFill>
                          <a:schemeClr val="tx1"/>
                        </a:solidFill>
                      </a:endParaRPr>
                    </a:p>
                  </a:txBody>
                  <a:tcPr anchor="ctr"/>
                </a:tc>
              </a:tr>
              <a:tr h="748708">
                <a:tc>
                  <a:txBody>
                    <a:bodyPr/>
                    <a:lstStyle/>
                    <a:p>
                      <a:pPr algn="ctr"/>
                      <a:r>
                        <a:rPr lang="en-US" sz="1800" b="0" dirty="0" smtClean="0"/>
                        <a:t>Department / College / Unit</a:t>
                      </a:r>
                      <a:endParaRPr lang="en-US" sz="1800" b="0" dirty="0"/>
                    </a:p>
                  </a:txBody>
                  <a:tcPr anchor="ctr"/>
                </a:tc>
                <a:tc>
                  <a:txBody>
                    <a:bodyPr/>
                    <a:lstStyle/>
                    <a:p>
                      <a:pPr algn="ctr"/>
                      <a:r>
                        <a:rPr lang="en-US" sz="1800" b="0" dirty="0" smtClean="0"/>
                        <a:t>Approver</a:t>
                      </a:r>
                      <a:endParaRPr lang="en-US" sz="1800" b="0" dirty="0"/>
                    </a:p>
                  </a:txBody>
                  <a:tcPr anchor="ctr"/>
                </a:tc>
                <a:tc>
                  <a:txBody>
                    <a:bodyPr/>
                    <a:lstStyle/>
                    <a:p>
                      <a:pPr algn="ctr"/>
                      <a:r>
                        <a:rPr lang="en-US" b="0" dirty="0" smtClean="0"/>
                        <a:t>Approves Requisitions for their department or area</a:t>
                      </a:r>
                      <a:endParaRPr lang="en-US" b="0" dirty="0"/>
                    </a:p>
                  </a:txBody>
                  <a:tcPr anchor="ctr"/>
                </a:tc>
                <a:tc>
                  <a:txBody>
                    <a:bodyPr/>
                    <a:lstStyle/>
                    <a:p>
                      <a:pPr algn="ctr"/>
                      <a:r>
                        <a:rPr lang="en-US" sz="1800" b="0" dirty="0" smtClean="0"/>
                        <a:t>--</a:t>
                      </a:r>
                      <a:endParaRPr lang="en-US" sz="1800" b="0" dirty="0"/>
                    </a:p>
                  </a:txBody>
                  <a:tcPr anchor="ctr"/>
                </a:tc>
              </a:tr>
              <a:tr h="869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Purchasing</a:t>
                      </a:r>
                    </a:p>
                    <a:p>
                      <a:pPr algn="ct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Buyer</a:t>
                      </a:r>
                    </a:p>
                    <a:p>
                      <a:pPr algn="ct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Responsible</a:t>
                      </a:r>
                      <a:r>
                        <a:rPr lang="en-US" b="0" baseline="0" dirty="0" smtClean="0"/>
                        <a:t> for university-wide contracting processes for various commodities</a:t>
                      </a:r>
                      <a:endParaRPr lang="en-US"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Purchase</a:t>
                      </a:r>
                      <a:r>
                        <a:rPr lang="en-US" sz="1800" b="0" baseline="0" dirty="0" smtClean="0"/>
                        <a:t> Order</a:t>
                      </a:r>
                      <a:endParaRPr lang="en-US" sz="1800" b="0" dirty="0" smtClean="0"/>
                    </a:p>
                    <a:p>
                      <a:pPr algn="ctr"/>
                      <a:endParaRPr lang="en-US" sz="1800" b="0" dirty="0">
                        <a:solidFill>
                          <a:srgbClr val="FF0000"/>
                        </a:solidFill>
                      </a:endParaRPr>
                    </a:p>
                  </a:txBody>
                  <a:tcPr anchor="ctr"/>
                </a:tc>
              </a:tr>
              <a:tr h="800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0000"/>
                          </a:solidFill>
                        </a:rPr>
                        <a:t>Department</a:t>
                      </a: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0000"/>
                          </a:solidFill>
                        </a:rPr>
                        <a:t>Goods Receiver</a:t>
                      </a: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Confirms physical receipt of goods/services</a:t>
                      </a:r>
                      <a:r>
                        <a:rPr lang="en-US" b="0" baseline="0" dirty="0" smtClean="0">
                          <a:solidFill>
                            <a:srgbClr val="FF0000"/>
                          </a:solidFill>
                        </a:rPr>
                        <a:t> in satisfactory condition</a:t>
                      </a:r>
                      <a:endParaRPr lang="en-US"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0000"/>
                          </a:solidFill>
                        </a:rPr>
                        <a:t>Goods Receipt</a:t>
                      </a:r>
                      <a:endParaRPr lang="en-US" sz="1800" b="0" dirty="0">
                        <a:solidFill>
                          <a:srgbClr val="FF0000"/>
                        </a:solidFill>
                      </a:endParaRPr>
                    </a:p>
                  </a:txBody>
                  <a:tcPr anchor="ctr"/>
                </a:tc>
              </a:tr>
              <a:tr h="756499">
                <a:tc>
                  <a:txBody>
                    <a:bodyPr/>
                    <a:lstStyle/>
                    <a:p>
                      <a:pPr algn="ctr"/>
                      <a:r>
                        <a:rPr lang="en-US" sz="1800" b="0" dirty="0" smtClean="0"/>
                        <a:t>Accounts Payable (or Hospital Accounting)</a:t>
                      </a:r>
                      <a:endParaRPr lang="en-US" sz="1800" b="0" dirty="0"/>
                    </a:p>
                  </a:txBody>
                  <a:tcPr anchor="ctr"/>
                </a:tc>
                <a:tc>
                  <a:txBody>
                    <a:bodyPr/>
                    <a:lstStyle/>
                    <a:p>
                      <a:pPr algn="ctr"/>
                      <a:r>
                        <a:rPr lang="en-US" sz="1800" b="0" dirty="0" smtClean="0"/>
                        <a:t>--</a:t>
                      </a:r>
                      <a:endParaRPr lang="en-US" sz="1800" b="0" dirty="0"/>
                    </a:p>
                  </a:txBody>
                  <a:tcPr anchor="ctr"/>
                </a:tc>
                <a:tc>
                  <a:txBody>
                    <a:bodyPr/>
                    <a:lstStyle/>
                    <a:p>
                      <a:pPr algn="ctr"/>
                      <a:r>
                        <a:rPr lang="en-US" b="0" dirty="0" smtClean="0"/>
                        <a:t>Posts invoices</a:t>
                      </a:r>
                      <a:r>
                        <a:rPr lang="en-US" b="0" baseline="0" dirty="0" smtClean="0"/>
                        <a:t> against purchase orders</a:t>
                      </a:r>
                      <a:endParaRPr lang="en-US" b="0" dirty="0"/>
                    </a:p>
                  </a:txBody>
                  <a:tcPr anchor="ctr"/>
                </a:tc>
                <a:tc>
                  <a:txBody>
                    <a:bodyPr/>
                    <a:lstStyle/>
                    <a:p>
                      <a:pPr algn="ctr"/>
                      <a:r>
                        <a:rPr lang="en-US" sz="1800" b="0" dirty="0" smtClean="0"/>
                        <a:t>Invoice Receipt</a:t>
                      </a:r>
                      <a:endParaRPr lang="en-US" sz="1800" b="0" dirty="0"/>
                    </a:p>
                  </a:txBody>
                  <a:tcPr anchor="ctr"/>
                </a:tc>
              </a:tr>
            </a:tbl>
          </a:graphicData>
        </a:graphic>
      </p:graphicFrame>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0" name="Slide Number Placeholder 9"/>
          <p:cNvSpPr>
            <a:spLocks noGrp="1"/>
          </p:cNvSpPr>
          <p:nvPr>
            <p:ph type="sldNum" sz="quarter" idx="11"/>
          </p:nvPr>
        </p:nvSpPr>
        <p:spPr/>
        <p:txBody>
          <a:bodyPr/>
          <a:lstStyle/>
          <a:p>
            <a:pPr>
              <a:defRPr/>
            </a:pPr>
            <a:fld id="{468EC4A6-E647-4353-9968-083367511F4C}" type="slidenum">
              <a:rPr lang="en-US" sz="1400" smtClean="0"/>
              <a:pPr>
                <a:defRPr/>
              </a:pPr>
              <a:t>5</a:t>
            </a:fld>
            <a:endParaRPr lang="en-US" sz="1400" dirty="0"/>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cstate="print"/>
          <a:srcRect/>
          <a:stretch>
            <a:fillRect/>
          </a:stretch>
        </p:blipFill>
        <p:spPr bwMode="auto">
          <a:xfrm>
            <a:off x="680484" y="790948"/>
            <a:ext cx="6783536" cy="519946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55650" name="Rectangle 2"/>
          <p:cNvSpPr>
            <a:spLocks noGrp="1" noChangeArrowheads="1"/>
          </p:cNvSpPr>
          <p:nvPr>
            <p:ph type="title"/>
          </p:nvPr>
        </p:nvSpPr>
        <p:spPr>
          <a:xfrm>
            <a:off x="287079" y="87085"/>
            <a:ext cx="8399721" cy="731520"/>
          </a:xfrm>
        </p:spPr>
        <p:txBody>
          <a:bodyPr>
            <a:normAutofit/>
          </a:bodyPr>
          <a:lstStyle/>
          <a:p>
            <a:pPr eaLnBrk="1" hangingPunct="1">
              <a:defRPr/>
            </a:pPr>
            <a:r>
              <a:rPr lang="en-US" dirty="0" smtClean="0"/>
              <a:t>Diagnosing Process Problems</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1" name="Slide Number Placeholder 10"/>
          <p:cNvSpPr>
            <a:spLocks noGrp="1"/>
          </p:cNvSpPr>
          <p:nvPr>
            <p:ph type="sldNum" sz="quarter" idx="11"/>
          </p:nvPr>
        </p:nvSpPr>
        <p:spPr/>
        <p:txBody>
          <a:bodyPr/>
          <a:lstStyle/>
          <a:p>
            <a:pPr>
              <a:defRPr/>
            </a:pPr>
            <a:fld id="{468EC4A6-E647-4353-9968-083367511F4C}" type="slidenum">
              <a:rPr lang="en-US" sz="1400" smtClean="0"/>
              <a:pPr>
                <a:defRPr/>
              </a:pPr>
              <a:t>50</a:t>
            </a:fld>
            <a:endParaRPr lang="en-US" sz="1400" dirty="0"/>
          </a:p>
        </p:txBody>
      </p:sp>
      <p:sp>
        <p:nvSpPr>
          <p:cNvPr id="14" name="Rectangle 13"/>
          <p:cNvSpPr/>
          <p:nvPr/>
        </p:nvSpPr>
        <p:spPr>
          <a:xfrm flipV="1">
            <a:off x="959232" y="1850065"/>
            <a:ext cx="3495809" cy="1594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flipV="1">
            <a:off x="6130198" y="4657059"/>
            <a:ext cx="1248797" cy="28707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531627" y="2838893"/>
            <a:ext cx="3115338" cy="1488558"/>
          </a:xfrm>
          <a:prstGeom prst="wedgeRectCallout">
            <a:avLst>
              <a:gd name="adj1" fmla="val 37606"/>
              <a:gd name="adj2" fmla="val 1063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Goods receipts and invoices are posted and match the PO quantity, allowing check payment. If either is missing, or there is a mismatch, the check will not process.</a:t>
            </a:r>
            <a:endParaRPr lang="en-US" sz="1600" dirty="0">
              <a:solidFill>
                <a:schemeClr val="tx1"/>
              </a:solidFill>
            </a:endParaRPr>
          </a:p>
        </p:txBody>
      </p:sp>
      <p:sp>
        <p:nvSpPr>
          <p:cNvPr id="22" name="Rectangle 21"/>
          <p:cNvSpPr/>
          <p:nvPr/>
        </p:nvSpPr>
        <p:spPr>
          <a:xfrm flipV="1">
            <a:off x="902524" y="5217037"/>
            <a:ext cx="6561532" cy="74782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3820633" y="2137145"/>
            <a:ext cx="2303719" cy="1244007"/>
          </a:xfrm>
          <a:prstGeom prst="wedgeRectCallout">
            <a:avLst>
              <a:gd name="adj1" fmla="val 58583"/>
              <a:gd name="adj2" fmla="val 14763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Go to the Item Details (bottom) section and click on the Purchase Order History tab</a:t>
            </a:r>
            <a:endParaRPr lang="en-US" sz="1600" dirty="0">
              <a:solidFill>
                <a:schemeClr val="tx1"/>
              </a:solidFill>
            </a:endParaRPr>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b="9444"/>
          <a:stretch>
            <a:fillRect/>
          </a:stretch>
        </p:blipFill>
        <p:spPr bwMode="auto">
          <a:xfrm>
            <a:off x="2303056" y="796224"/>
            <a:ext cx="4133850" cy="2630778"/>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1267" name="Picture 3"/>
          <p:cNvPicPr>
            <a:picLocks noChangeAspect="1" noChangeArrowheads="1"/>
          </p:cNvPicPr>
          <p:nvPr/>
        </p:nvPicPr>
        <p:blipFill>
          <a:blip r:embed="rId3" cstate="print"/>
          <a:srcRect/>
          <a:stretch>
            <a:fillRect/>
          </a:stretch>
        </p:blipFill>
        <p:spPr bwMode="auto">
          <a:xfrm>
            <a:off x="733646" y="3951131"/>
            <a:ext cx="8106108" cy="2044081"/>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7" y="83460"/>
            <a:ext cx="8367823" cy="731520"/>
          </a:xfrm>
        </p:spPr>
        <p:txBody>
          <a:bodyPr/>
          <a:lstStyle/>
          <a:p>
            <a:r>
              <a:rPr lang="en-US" dirty="0" smtClean="0"/>
              <a:t>Sign Off</a:t>
            </a:r>
            <a:endParaRPr lang="en-US" dirty="0"/>
          </a:p>
        </p:txBody>
      </p:sp>
      <p:sp>
        <p:nvSpPr>
          <p:cNvPr id="20" name="Rectangle 19"/>
          <p:cNvSpPr/>
          <p:nvPr/>
        </p:nvSpPr>
        <p:spPr>
          <a:xfrm>
            <a:off x="2392326" y="808075"/>
            <a:ext cx="265814" cy="25518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393404" y="1594883"/>
            <a:ext cx="1818167" cy="1233377"/>
          </a:xfrm>
          <a:prstGeom prst="wedgeRectCallout">
            <a:avLst>
              <a:gd name="adj1" fmla="val 57176"/>
              <a:gd name="adj2" fmla="val -10257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 close MIGO screen, click icon in upper left corner and select Close</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0" name="Slide Number Placeholder 9"/>
          <p:cNvSpPr>
            <a:spLocks noGrp="1"/>
          </p:cNvSpPr>
          <p:nvPr>
            <p:ph type="sldNum" sz="quarter" idx="12"/>
          </p:nvPr>
        </p:nvSpPr>
        <p:spPr/>
        <p:txBody>
          <a:bodyPr/>
          <a:lstStyle/>
          <a:p>
            <a:fld id="{289C75C3-8C51-4886-8E78-AD7572BAF07D}" type="slidenum">
              <a:rPr lang="en-US" smtClean="0"/>
              <a:pPr/>
              <a:t>51</a:t>
            </a:fld>
            <a:endParaRPr lang="en-US" dirty="0"/>
          </a:p>
        </p:txBody>
      </p:sp>
      <p:sp>
        <p:nvSpPr>
          <p:cNvPr id="12" name="Rectangle 11"/>
          <p:cNvSpPr/>
          <p:nvPr/>
        </p:nvSpPr>
        <p:spPr>
          <a:xfrm>
            <a:off x="2445490" y="2137145"/>
            <a:ext cx="1541720" cy="2658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187070" y="4054549"/>
            <a:ext cx="641498" cy="27644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6585096" y="2321848"/>
            <a:ext cx="1621109" cy="913994"/>
          </a:xfrm>
          <a:prstGeom prst="wedgeRectCallout">
            <a:avLst>
              <a:gd name="adj1" fmla="val 54071"/>
              <a:gd name="adj2" fmla="val 1327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 Sign Off to end </a:t>
            </a:r>
            <a:r>
              <a:rPr lang="en-US" sz="1600" i="1" dirty="0" smtClean="0">
                <a:solidFill>
                  <a:schemeClr val="tx1"/>
                </a:solidFill>
              </a:rPr>
              <a:t>my</a:t>
            </a:r>
            <a:r>
              <a:rPr lang="en-US" sz="1600" dirty="0" smtClean="0">
                <a:solidFill>
                  <a:schemeClr val="tx1"/>
                </a:solidFill>
              </a:rPr>
              <a:t>UK session</a:t>
            </a:r>
            <a:endParaRPr lang="en-US" sz="1600" dirty="0">
              <a:solidFill>
                <a:schemeClr val="tx1"/>
              </a:solidFill>
            </a:endParaRPr>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297712" y="87085"/>
            <a:ext cx="8389088" cy="731520"/>
          </a:xfrm>
        </p:spPr>
        <p:txBody>
          <a:bodyPr/>
          <a:lstStyle/>
          <a:p>
            <a:pPr eaLnBrk="1" hangingPunct="1">
              <a:defRPr/>
            </a:pPr>
            <a:r>
              <a:rPr lang="en-US" dirty="0" smtClean="0"/>
              <a:t>SAP Help Web Sites</a:t>
            </a:r>
          </a:p>
        </p:txBody>
      </p:sp>
      <p:sp>
        <p:nvSpPr>
          <p:cNvPr id="103428" name="Rectangle 3"/>
          <p:cNvSpPr>
            <a:spLocks noGrp="1" noChangeArrowheads="1"/>
          </p:cNvSpPr>
          <p:nvPr>
            <p:ph type="body" idx="1"/>
          </p:nvPr>
        </p:nvSpPr>
        <p:spPr>
          <a:xfrm>
            <a:off x="315433" y="692890"/>
            <a:ext cx="8382000" cy="3358115"/>
          </a:xfrm>
          <a:noFill/>
        </p:spPr>
        <p:txBody>
          <a:bodyPr>
            <a:normAutofit lnSpcReduction="10000"/>
          </a:bodyPr>
          <a:lstStyle/>
          <a:p>
            <a:r>
              <a:rPr lang="en-US" sz="2000" dirty="0" smtClean="0"/>
              <a:t>Resource Page on Purchasing web site: </a:t>
            </a:r>
            <a:r>
              <a:rPr lang="en-US" sz="2000" dirty="0" smtClean="0">
                <a:hlinkClick r:id="rId4"/>
              </a:rPr>
              <a:t>http://www.uky.edu/Purchasing/srm.htm</a:t>
            </a:r>
            <a:r>
              <a:rPr lang="en-US" sz="2000" dirty="0" smtClean="0"/>
              <a:t> - Site includes this PowerPoint file available for reference</a:t>
            </a:r>
          </a:p>
          <a:p>
            <a:pPr eaLnBrk="1" hangingPunct="1">
              <a:buNone/>
            </a:pPr>
            <a:endParaRPr lang="en-US" sz="1200" dirty="0" smtClean="0"/>
          </a:p>
          <a:p>
            <a:pPr eaLnBrk="1" hangingPunct="1"/>
            <a:r>
              <a:rPr lang="en-US" sz="2000" dirty="0" smtClean="0"/>
              <a:t>myHelp – MM &amp; Purchasing Help web site: </a:t>
            </a:r>
            <a:r>
              <a:rPr lang="en-US" sz="2000" dirty="0" smtClean="0">
                <a:hlinkClick r:id="rId5"/>
              </a:rPr>
              <a:t>http://myHelp.uky.edu/rwd/HTML/MM.html</a:t>
            </a:r>
            <a:r>
              <a:rPr lang="en-US" sz="2000" dirty="0" smtClean="0"/>
              <a:t> </a:t>
            </a:r>
          </a:p>
          <a:p>
            <a:pPr eaLnBrk="1" hangingPunct="1">
              <a:buNone/>
            </a:pPr>
            <a:endParaRPr lang="en-US" sz="1200" dirty="0" smtClean="0"/>
          </a:p>
          <a:p>
            <a:pPr eaLnBrk="1" hangingPunct="1">
              <a:buNone/>
            </a:pPr>
            <a:r>
              <a:rPr lang="en-US" sz="2000" dirty="0" smtClean="0"/>
              <a:t>	Both sites contain Quick Reference Cards, updated and printable course manuals, Reference Manual, etc.</a:t>
            </a:r>
          </a:p>
          <a:p>
            <a:pPr lvl="1" eaLnBrk="1" hangingPunct="1">
              <a:buNone/>
            </a:pPr>
            <a:endParaRPr lang="en-US" sz="1200" dirty="0" smtClean="0"/>
          </a:p>
          <a:p>
            <a:pPr eaLnBrk="1" hangingPunct="1"/>
            <a:r>
              <a:rPr lang="en-US" sz="2000" dirty="0" smtClean="0"/>
              <a:t>Assistance Email: </a:t>
            </a:r>
            <a:r>
              <a:rPr lang="en-US" sz="2000" dirty="0" smtClean="0">
                <a:hlinkClick r:id="rId6"/>
              </a:rPr>
              <a:t>UKPurchasing@uky.edu</a:t>
            </a:r>
            <a:r>
              <a:rPr lang="en-US" sz="2000" dirty="0" smtClean="0"/>
              <a:t> </a:t>
            </a:r>
          </a:p>
          <a:p>
            <a:pPr eaLnBrk="1" hangingPunct="1">
              <a:buNone/>
            </a:pPr>
            <a:endParaRPr lang="en-US" sz="2000" dirty="0" smtClean="0"/>
          </a:p>
        </p:txBody>
      </p:sp>
      <p:sp>
        <p:nvSpPr>
          <p:cNvPr id="5" name="TextBox 4"/>
          <p:cNvSpPr txBox="1"/>
          <p:nvPr/>
        </p:nvSpPr>
        <p:spPr>
          <a:xfrm>
            <a:off x="6879267" y="6581001"/>
            <a:ext cx="1868781" cy="276999"/>
          </a:xfrm>
          <a:prstGeom prst="rect">
            <a:avLst/>
          </a:prstGeom>
          <a:noFill/>
        </p:spPr>
        <p:txBody>
          <a:bodyPr wrap="none" rtlCol="0">
            <a:spAutoFit/>
          </a:bodyPr>
          <a:lstStyle/>
          <a:p>
            <a:r>
              <a:rPr lang="en-US" sz="1200" i="1" dirty="0" smtClean="0">
                <a:hlinkClick r:id="rId7" action="ppaction://hlinksldjump"/>
              </a:rPr>
              <a:t>Return to Table of Contents</a:t>
            </a:r>
            <a:endParaRPr lang="en-US" sz="1200" i="1" dirty="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52</a:t>
            </a:fld>
            <a:endParaRPr lang="en-US" dirty="0"/>
          </a:p>
        </p:txBody>
      </p:sp>
      <p:sp>
        <p:nvSpPr>
          <p:cNvPr id="8"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29608" y="83460"/>
            <a:ext cx="8357191" cy="731520"/>
          </a:xfrm>
        </p:spPr>
        <p:txBody>
          <a:bodyPr/>
          <a:lstStyle/>
          <a:p>
            <a:r>
              <a:rPr lang="en-US" dirty="0" smtClean="0"/>
              <a:t>Role Combinations</a:t>
            </a:r>
          </a:p>
        </p:txBody>
      </p:sp>
      <p:grpSp>
        <p:nvGrpSpPr>
          <p:cNvPr id="2" name="Group 9"/>
          <p:cNvGrpSpPr/>
          <p:nvPr/>
        </p:nvGrpSpPr>
        <p:grpSpPr>
          <a:xfrm>
            <a:off x="276447" y="737363"/>
            <a:ext cx="8591106" cy="5550242"/>
            <a:chOff x="276447" y="737363"/>
            <a:chExt cx="8591106" cy="5550242"/>
          </a:xfrm>
        </p:grpSpPr>
        <p:sp>
          <p:nvSpPr>
            <p:cNvPr id="8" name="TextBox 7"/>
            <p:cNvSpPr txBox="1"/>
            <p:nvPr/>
          </p:nvSpPr>
          <p:spPr>
            <a:xfrm>
              <a:off x="404785" y="901585"/>
              <a:ext cx="8242827" cy="646331"/>
            </a:xfrm>
            <a:prstGeom prst="rect">
              <a:avLst/>
            </a:prstGeom>
            <a:noFill/>
          </p:spPr>
          <p:txBody>
            <a:bodyPr wrap="square" rtlCol="0">
              <a:spAutoFit/>
            </a:bodyPr>
            <a:lstStyle/>
            <a:p>
              <a:endParaRPr lang="en-US" dirty="0" smtClean="0"/>
            </a:p>
            <a:p>
              <a:endParaRPr lang="en-US" dirty="0"/>
            </a:p>
          </p:txBody>
        </p:sp>
        <p:sp>
          <p:nvSpPr>
            <p:cNvPr id="12" name="Rectangle 11"/>
            <p:cNvSpPr/>
            <p:nvPr/>
          </p:nvSpPr>
          <p:spPr>
            <a:xfrm>
              <a:off x="276447" y="737363"/>
              <a:ext cx="8591106"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In order to maintain checks and balances there is a limit on the number and structure of roles any one person may hold. The following matrix shows all permissible combinations for various procurement roles within </a:t>
              </a:r>
              <a:r>
                <a:rPr lang="en-US" b="1" i="1" dirty="0" smtClean="0">
                  <a:effectLst>
                    <a:outerShdw blurRad="38100" dist="38100" dir="2700000" algn="tl">
                      <a:srgbClr val="000000">
                        <a:alpha val="43137"/>
                      </a:srgbClr>
                    </a:outerShdw>
                  </a:effectLst>
                </a:rPr>
                <a:t>my</a:t>
              </a:r>
              <a:r>
                <a:rPr lang="en-US" b="1" dirty="0" smtClean="0">
                  <a:effectLst>
                    <a:outerShdw blurRad="38100" dist="38100" dir="2700000" algn="tl">
                      <a:srgbClr val="000000">
                        <a:alpha val="43137"/>
                      </a:srgbClr>
                    </a:outerShdw>
                  </a:effectLst>
                </a:rPr>
                <a:t>UK. </a:t>
              </a:r>
            </a:p>
          </p:txBody>
        </p:sp>
        <p:pic>
          <p:nvPicPr>
            <p:cNvPr id="3074" name="Picture 2"/>
            <p:cNvPicPr>
              <a:picLocks noChangeAspect="1" noChangeArrowheads="1"/>
            </p:cNvPicPr>
            <p:nvPr/>
          </p:nvPicPr>
          <p:blipFill>
            <a:blip r:embed="rId4" cstate="print"/>
            <a:srcRect/>
            <a:stretch>
              <a:fillRect/>
            </a:stretch>
          </p:blipFill>
          <p:spPr bwMode="auto">
            <a:xfrm>
              <a:off x="718381" y="1793026"/>
              <a:ext cx="7730597" cy="3704006"/>
            </a:xfrm>
            <a:prstGeom prst="rect">
              <a:avLst/>
            </a:prstGeom>
            <a:ln>
              <a:noFill/>
            </a:ln>
            <a:effectLst>
              <a:outerShdw blurRad="190500" algn="tl" rotWithShape="0">
                <a:srgbClr val="000000">
                  <a:alpha val="70000"/>
                </a:srgbClr>
              </a:outerShdw>
            </a:effectLst>
          </p:spPr>
        </p:pic>
        <p:sp>
          <p:nvSpPr>
            <p:cNvPr id="9" name="Rectangle 8"/>
            <p:cNvSpPr/>
            <p:nvPr/>
          </p:nvSpPr>
          <p:spPr>
            <a:xfrm>
              <a:off x="356191" y="5641274"/>
              <a:ext cx="8431619" cy="646331"/>
            </a:xfrm>
            <a:prstGeom prst="rect">
              <a:avLst/>
            </a:prstGeom>
            <a:solidFill>
              <a:srgbClr val="6893C6"/>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same person is not required to hold all roles within any one option. The combinations reflect the maximum roles within each option any one person may hold.</a:t>
              </a:r>
            </a:p>
          </p:txBody>
        </p:sp>
      </p:gr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8"/>
          <p:cNvSpPr>
            <a:spLocks noGrp="1"/>
          </p:cNvSpPr>
          <p:nvPr>
            <p:ph type="sldNum" sz="quarter" idx="12"/>
          </p:nvPr>
        </p:nvSpPr>
        <p:spPr>
          <a:xfrm>
            <a:off x="8585200" y="6479719"/>
            <a:ext cx="551534" cy="365125"/>
          </a:xfrm>
        </p:spPr>
        <p:txBody>
          <a:bodyPr/>
          <a:lstStyle/>
          <a:p>
            <a:fld id="{289C75C3-8C51-4886-8E78-AD7572BAF07D}" type="slidenum">
              <a:rPr lang="en-US" smtClean="0"/>
              <a:pPr/>
              <a:t>6</a:t>
            </a:fld>
            <a:endParaRPr lang="en-US" dirty="0"/>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83460"/>
            <a:ext cx="8399721" cy="731520"/>
          </a:xfrm>
        </p:spPr>
        <p:txBody>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Training Requirements for SAP Departmental Roles</a:t>
            </a:r>
            <a:endParaRPr lang="en-US" sz="2400" dirty="0" smtClean="0">
              <a:ea typeface="Calibri"/>
              <a:cs typeface="Times New Roman"/>
            </a:endParaRPr>
          </a:p>
        </p:txBody>
      </p:sp>
      <p:graphicFrame>
        <p:nvGraphicFramePr>
          <p:cNvPr id="6" name="Table 5"/>
          <p:cNvGraphicFramePr>
            <a:graphicFrameLocks noGrp="1"/>
          </p:cNvGraphicFramePr>
          <p:nvPr/>
        </p:nvGraphicFramePr>
        <p:xfrm>
          <a:off x="552892" y="806729"/>
          <a:ext cx="7783033" cy="4405096"/>
        </p:xfrm>
        <a:graphic>
          <a:graphicData uri="http://schemas.openxmlformats.org/drawingml/2006/table">
            <a:tbl>
              <a:tblPr firstRow="1" bandRow="1">
                <a:tableStyleId>{5C22544A-7EE6-4342-B048-85BDC9FD1C3A}</a:tableStyleId>
              </a:tblPr>
              <a:tblGrid>
                <a:gridCol w="2140342"/>
                <a:gridCol w="5642691"/>
              </a:tblGrid>
              <a:tr h="372323">
                <a:tc>
                  <a:txBody>
                    <a:bodyPr/>
                    <a:lstStyle/>
                    <a:p>
                      <a:pPr algn="ctr"/>
                      <a:r>
                        <a:rPr lang="en-US" dirty="0" smtClean="0"/>
                        <a:t>Role</a:t>
                      </a:r>
                      <a:endParaRPr lang="en-US" dirty="0"/>
                    </a:p>
                  </a:txBody>
                  <a:tcPr/>
                </a:tc>
                <a:tc>
                  <a:txBody>
                    <a:bodyPr/>
                    <a:lstStyle/>
                    <a:p>
                      <a:pPr algn="ctr"/>
                      <a:r>
                        <a:rPr lang="en-US" dirty="0" smtClean="0"/>
                        <a:t>Training Requirements</a:t>
                      </a:r>
                      <a:endParaRPr lang="en-US" dirty="0"/>
                    </a:p>
                  </a:txBody>
                  <a:tcPr/>
                </a:tc>
              </a:tr>
              <a:tr h="1404660">
                <a:tc>
                  <a:txBody>
                    <a:bodyPr/>
                    <a:lstStyle/>
                    <a:p>
                      <a:pPr algn="ctr"/>
                      <a:endParaRPr lang="en-US" sz="1200" b="0" dirty="0" smtClean="0">
                        <a:solidFill>
                          <a:schemeClr val="tx1"/>
                        </a:solidFill>
                        <a:effectLst/>
                      </a:endParaRPr>
                    </a:p>
                    <a:p>
                      <a:pPr algn="ctr"/>
                      <a:r>
                        <a:rPr lang="en-US" sz="1800" b="0" dirty="0" smtClean="0">
                          <a:solidFill>
                            <a:schemeClr val="tx1"/>
                          </a:solidFill>
                          <a:effectLst/>
                        </a:rPr>
                        <a:t>Requisitioner</a:t>
                      </a:r>
                      <a:endParaRPr lang="en-US" sz="1800" b="0" dirty="0">
                        <a:solidFill>
                          <a:schemeClr val="tx1"/>
                        </a:solidFill>
                        <a:effectLst/>
                      </a:endParaRPr>
                    </a:p>
                  </a:txBody>
                  <a:tcPr/>
                </a:tc>
                <a:tc>
                  <a:txBody>
                    <a:bodyPr/>
                    <a:lstStyle/>
                    <a:p>
                      <a:pPr algn="l"/>
                      <a:endParaRPr lang="en-US" sz="12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effectLst/>
                        </a:rPr>
                        <a:t>Requisitioners are required to take and pass </a:t>
                      </a:r>
                      <a:r>
                        <a:rPr lang="en-US" sz="1800" b="1" i="1" baseline="0" dirty="0" smtClean="0">
                          <a:solidFill>
                            <a:schemeClr val="tx1"/>
                          </a:solidFill>
                          <a:effectLst/>
                        </a:rPr>
                        <a:t>web-based</a:t>
                      </a:r>
                      <a:r>
                        <a:rPr lang="en-US" sz="1800" b="0" baseline="0" dirty="0" smtClean="0">
                          <a:solidFill>
                            <a:schemeClr val="tx1"/>
                          </a:solidFill>
                          <a:effectLst/>
                        </a:rPr>
                        <a:t> training course </a:t>
                      </a:r>
                      <a:r>
                        <a:rPr lang="en-US" sz="1800" b="0" dirty="0" smtClean="0">
                          <a:solidFill>
                            <a:schemeClr val="tx1"/>
                          </a:solidFill>
                          <a:effectLst/>
                        </a:rPr>
                        <a:t>MM_REQ_300 –</a:t>
                      </a:r>
                      <a:r>
                        <a:rPr lang="en-US" sz="1800" b="0" baseline="0" dirty="0" smtClean="0">
                          <a:solidFill>
                            <a:schemeClr val="tx1"/>
                          </a:solidFill>
                          <a:effectLst/>
                        </a:rPr>
                        <a:t> Requisitions </a:t>
                      </a:r>
                      <a:r>
                        <a:rPr lang="en-US" sz="1800" b="0" dirty="0" smtClean="0">
                          <a:solidFill>
                            <a:schemeClr val="tx1"/>
                          </a:solidFill>
                          <a:effectLst/>
                        </a:rPr>
                        <a:t>via </a:t>
                      </a:r>
                      <a:r>
                        <a:rPr lang="en-US" sz="1800" b="0" i="1" dirty="0" smtClean="0">
                          <a:solidFill>
                            <a:schemeClr val="tx1"/>
                          </a:solidFill>
                          <a:effectLst/>
                        </a:rPr>
                        <a:t>my</a:t>
                      </a:r>
                      <a:r>
                        <a:rPr lang="en-US" sz="1800" b="0" dirty="0" smtClean="0">
                          <a:solidFill>
                            <a:schemeClr val="tx1"/>
                          </a:solidFill>
                          <a:effectLst/>
                        </a:rPr>
                        <a:t>UK Training System</a:t>
                      </a:r>
                      <a:endParaRPr lang="en-US" sz="1200" b="0" baseline="0" dirty="0" smtClean="0">
                        <a:solidFill>
                          <a:schemeClr val="tx1"/>
                        </a:solidFill>
                        <a:effectLst/>
                      </a:endParaRPr>
                    </a:p>
                  </a:txBody>
                  <a:tcPr/>
                </a:tc>
              </a:tr>
              <a:tr h="1317473">
                <a:tc>
                  <a:txBody>
                    <a:bodyPr/>
                    <a:lstStyle/>
                    <a:p>
                      <a:pPr algn="ctr"/>
                      <a:endParaRPr lang="en-US" sz="1800" b="0" dirty="0" smtClean="0">
                        <a:solidFill>
                          <a:schemeClr val="tx1"/>
                        </a:solidFill>
                        <a:effectLst/>
                      </a:endParaRPr>
                    </a:p>
                    <a:p>
                      <a:pPr algn="ctr"/>
                      <a:r>
                        <a:rPr lang="en-US" sz="1800" b="0" dirty="0" smtClean="0">
                          <a:solidFill>
                            <a:schemeClr val="tx1"/>
                          </a:solidFill>
                          <a:effectLst/>
                        </a:rPr>
                        <a:t>Approver</a:t>
                      </a:r>
                      <a:endParaRPr lang="en-US" sz="18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Approvers</a:t>
                      </a:r>
                      <a:r>
                        <a:rPr lang="en-US" sz="1800" b="0" baseline="0" dirty="0" smtClean="0">
                          <a:solidFill>
                            <a:schemeClr val="tx1"/>
                          </a:solidFill>
                          <a:effectLst/>
                        </a:rPr>
                        <a:t> are required to take and pass </a:t>
                      </a:r>
                      <a:r>
                        <a:rPr lang="en-US" sz="1800" b="1" i="1" baseline="0" dirty="0" smtClean="0">
                          <a:solidFill>
                            <a:schemeClr val="tx1"/>
                          </a:solidFill>
                          <a:effectLst/>
                        </a:rPr>
                        <a:t>web-based</a:t>
                      </a:r>
                      <a:r>
                        <a:rPr lang="en-US" sz="1800" b="0" baseline="0" dirty="0" smtClean="0">
                          <a:solidFill>
                            <a:schemeClr val="tx1"/>
                          </a:solidFill>
                          <a:effectLst/>
                        </a:rPr>
                        <a:t> training course </a:t>
                      </a:r>
                      <a:r>
                        <a:rPr lang="en-US" sz="1800" b="0" dirty="0" smtClean="0">
                          <a:solidFill>
                            <a:schemeClr val="tx1"/>
                          </a:solidFill>
                          <a:effectLst/>
                        </a:rPr>
                        <a:t>MM_SRM_APP_300 –</a:t>
                      </a:r>
                      <a:r>
                        <a:rPr lang="en-US" sz="1800" b="0" baseline="0" dirty="0" smtClean="0">
                          <a:solidFill>
                            <a:schemeClr val="tx1"/>
                          </a:solidFill>
                          <a:effectLst/>
                        </a:rPr>
                        <a:t> Combined Approvers</a:t>
                      </a:r>
                      <a:r>
                        <a:rPr lang="en-US" sz="1800" b="0" dirty="0" smtClean="0">
                          <a:solidFill>
                            <a:schemeClr val="tx1"/>
                          </a:solidFill>
                          <a:effectLst/>
                        </a:rPr>
                        <a:t> via </a:t>
                      </a:r>
                      <a:r>
                        <a:rPr lang="en-US" sz="1800" b="0" i="1" dirty="0" smtClean="0">
                          <a:solidFill>
                            <a:schemeClr val="tx1"/>
                          </a:solidFill>
                          <a:effectLst/>
                        </a:rPr>
                        <a:t>my</a:t>
                      </a:r>
                      <a:r>
                        <a:rPr lang="en-US" sz="1800" b="0" dirty="0" smtClean="0">
                          <a:solidFill>
                            <a:schemeClr val="tx1"/>
                          </a:solidFill>
                          <a:effectLst/>
                        </a:rPr>
                        <a:t>UK Training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endParaRPr>
                    </a:p>
                  </a:txBody>
                  <a:tcPr/>
                </a:tc>
              </a:tr>
              <a:tr h="725698">
                <a:tc>
                  <a:txBody>
                    <a:bodyPr/>
                    <a:lstStyle/>
                    <a:p>
                      <a:pPr algn="ctr"/>
                      <a:endParaRPr lang="en-US" sz="1800" b="0" dirty="0" smtClean="0">
                        <a:solidFill>
                          <a:schemeClr val="tx1"/>
                        </a:solidFill>
                        <a:effectLst/>
                      </a:endParaRPr>
                    </a:p>
                    <a:p>
                      <a:pPr algn="ctr"/>
                      <a:r>
                        <a:rPr lang="en-US" sz="1800" b="0" dirty="0" smtClean="0">
                          <a:solidFill>
                            <a:schemeClr val="tx1"/>
                          </a:solidFill>
                          <a:effectLst/>
                        </a:rPr>
                        <a:t>Goods Receiver</a:t>
                      </a:r>
                      <a:endParaRPr lang="en-US" sz="18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0000"/>
                          </a:solidFill>
                          <a:effectLst/>
                        </a:rPr>
                        <a:t>Goods Receivers</a:t>
                      </a:r>
                      <a:r>
                        <a:rPr lang="en-US" sz="1800" b="0" baseline="0" dirty="0" smtClean="0">
                          <a:solidFill>
                            <a:srgbClr val="FF0000"/>
                          </a:solidFill>
                          <a:effectLst/>
                        </a:rPr>
                        <a:t> </a:t>
                      </a:r>
                      <a:r>
                        <a:rPr lang="en-US" sz="1800" b="0" dirty="0" smtClean="0">
                          <a:solidFill>
                            <a:srgbClr val="FF0000"/>
                          </a:solidFill>
                          <a:effectLst/>
                        </a:rPr>
                        <a:t>are required to take and pass </a:t>
                      </a:r>
                      <a:r>
                        <a:rPr lang="en-US" sz="1800" b="1" i="1" dirty="0" smtClean="0">
                          <a:solidFill>
                            <a:srgbClr val="FF0000"/>
                          </a:solidFill>
                          <a:effectLst/>
                        </a:rPr>
                        <a:t>web-based</a:t>
                      </a:r>
                      <a:r>
                        <a:rPr lang="en-US" sz="1800" b="0" dirty="0" smtClean="0">
                          <a:solidFill>
                            <a:srgbClr val="FF0000"/>
                          </a:solidFill>
                          <a:effectLst/>
                        </a:rPr>
                        <a:t> training course MM_REC_320 </a:t>
                      </a:r>
                      <a:r>
                        <a:rPr lang="en-US" sz="1800" b="0" baseline="0" dirty="0" smtClean="0">
                          <a:solidFill>
                            <a:srgbClr val="FF0000"/>
                          </a:solidFill>
                          <a:effectLst/>
                        </a:rPr>
                        <a:t>– </a:t>
                      </a:r>
                      <a:r>
                        <a:rPr lang="en-US" sz="1800" b="0" dirty="0" smtClean="0">
                          <a:solidFill>
                            <a:srgbClr val="FF0000"/>
                          </a:solidFill>
                          <a:effectLst/>
                        </a:rPr>
                        <a:t>Goods</a:t>
                      </a:r>
                      <a:r>
                        <a:rPr lang="en-US" sz="1800" b="0" baseline="0" dirty="0" smtClean="0">
                          <a:solidFill>
                            <a:srgbClr val="FF0000"/>
                          </a:solidFill>
                          <a:effectLst/>
                        </a:rPr>
                        <a:t> Receiving </a:t>
                      </a:r>
                      <a:r>
                        <a:rPr lang="en-US" sz="1800" b="0" dirty="0" smtClean="0">
                          <a:solidFill>
                            <a:srgbClr val="FF0000"/>
                          </a:solidFill>
                          <a:effectLst/>
                        </a:rPr>
                        <a:t>via </a:t>
                      </a:r>
                      <a:r>
                        <a:rPr lang="en-US" sz="1800" b="0" i="1" dirty="0" smtClean="0">
                          <a:solidFill>
                            <a:srgbClr val="FF0000"/>
                          </a:solidFill>
                          <a:effectLst/>
                        </a:rPr>
                        <a:t>my</a:t>
                      </a:r>
                      <a:r>
                        <a:rPr lang="en-US" sz="1800" b="0" dirty="0" smtClean="0">
                          <a:solidFill>
                            <a:srgbClr val="FF0000"/>
                          </a:solidFill>
                          <a:effectLst/>
                        </a:rPr>
                        <a:t>UK Training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endParaRPr>
                    </a:p>
                  </a:txBody>
                  <a:tcPr/>
                </a:tc>
              </a:tr>
            </a:tbl>
          </a:graphicData>
        </a:graphic>
      </p:graphicFrame>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9" name="Slide Number Placeholder 8"/>
          <p:cNvSpPr>
            <a:spLocks noGrp="1"/>
          </p:cNvSpPr>
          <p:nvPr>
            <p:ph type="sldNum" sz="quarter" idx="12"/>
          </p:nvPr>
        </p:nvSpPr>
        <p:spPr/>
        <p:txBody>
          <a:bodyPr/>
          <a:lstStyle/>
          <a:p>
            <a:fld id="{289C75C3-8C51-4886-8E78-AD7572BAF07D}" type="slidenum">
              <a:rPr lang="en-US" smtClean="0"/>
              <a:pPr/>
              <a:t>7</a:t>
            </a:fld>
            <a:endParaRPr lang="en-US" dirty="0"/>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Goods Receiving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8344" y="87085"/>
            <a:ext cx="8378456" cy="731520"/>
          </a:xfrm>
        </p:spPr>
        <p:txBody>
          <a:bodyPr>
            <a:normAutofit/>
          </a:bodyPr>
          <a:lstStyle/>
          <a:p>
            <a:pPr eaLnBrk="1" hangingPunct="1">
              <a:defRPr/>
            </a:pPr>
            <a:r>
              <a:rPr lang="en-US" dirty="0" smtClean="0"/>
              <a:t>SAP General Process Flow (5 Steps)</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endParaRPr lang="en-US" sz="2000" dirty="0" smtClean="0"/>
          </a:p>
          <a:p>
            <a:pPr lvl="1" eaLnBrk="1" hangingPunct="1">
              <a:buNone/>
            </a:pPr>
            <a:endParaRPr lang="en-US" sz="2000" dirty="0" smtClean="0"/>
          </a:p>
        </p:txBody>
      </p:sp>
      <p:graphicFrame>
        <p:nvGraphicFramePr>
          <p:cNvPr id="8" name="Diagram 7"/>
          <p:cNvGraphicFramePr/>
          <p:nvPr/>
        </p:nvGraphicFramePr>
        <p:xfrm>
          <a:off x="380107" y="702991"/>
          <a:ext cx="8391753" cy="336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318978" y="3572539"/>
            <a:ext cx="8463515" cy="2492990"/>
          </a:xfrm>
          <a:prstGeom prst="rect">
            <a:avLst/>
          </a:prstGeom>
        </p:spPr>
        <p:txBody>
          <a:bodyPr wrap="square">
            <a:spAutoFit/>
          </a:bodyPr>
          <a:lstStyle/>
          <a:p>
            <a:pPr>
              <a:buFont typeface="Arial"/>
              <a:buChar char="•"/>
            </a:pPr>
            <a:endParaRPr lang="en-US" sz="1200" dirty="0" smtClean="0"/>
          </a:p>
          <a:p>
            <a:pPr>
              <a:buFont typeface="Arial"/>
              <a:buChar char="•"/>
            </a:pPr>
            <a:r>
              <a:rPr lang="en-US" dirty="0" smtClean="0"/>
              <a:t>The department creates requisitions for items/services, with approval(s) to follow.</a:t>
            </a:r>
          </a:p>
          <a:p>
            <a:endParaRPr lang="en-US" sz="1200" dirty="0" smtClean="0"/>
          </a:p>
          <a:p>
            <a:pPr>
              <a:buFont typeface="Arial"/>
              <a:buChar char="•"/>
            </a:pPr>
            <a:r>
              <a:rPr lang="en-US" dirty="0" smtClean="0"/>
              <a:t>Purchasing processes and places the purchase order with the supplier. </a:t>
            </a:r>
          </a:p>
          <a:p>
            <a:pPr>
              <a:buFont typeface="Arial"/>
              <a:buChar char="•"/>
            </a:pPr>
            <a:endParaRPr lang="en-US" sz="1200" dirty="0" smtClean="0"/>
          </a:p>
          <a:p>
            <a:pPr>
              <a:buFont typeface="Arial"/>
              <a:buChar char="•"/>
            </a:pPr>
            <a:r>
              <a:rPr lang="en-US" dirty="0" smtClean="0"/>
              <a:t>Along with the purchase order, goods receipts and invoice postings complete the 3-way match and payment releases. </a:t>
            </a:r>
          </a:p>
          <a:p>
            <a:endParaRPr lang="en-US" sz="1200" dirty="0" smtClean="0"/>
          </a:p>
          <a:p>
            <a:pPr>
              <a:buFont typeface="Arial"/>
              <a:buChar char="•"/>
            </a:pPr>
            <a:r>
              <a:rPr lang="en-US" dirty="0" smtClean="0"/>
              <a:t>Encumbrances occur along the way and are expensed at the creation of the goods receipt.</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9" action="ppaction://hlinksldjump"/>
              </a:rPr>
              <a:t>Return to Table of Contents</a:t>
            </a:r>
            <a:endParaRPr lang="en-US" sz="1200" i="1" dirty="0"/>
          </a:p>
        </p:txBody>
      </p:sp>
      <p:sp>
        <p:nvSpPr>
          <p:cNvPr id="11" name="Slide Number Placeholder 10"/>
          <p:cNvSpPr>
            <a:spLocks noGrp="1"/>
          </p:cNvSpPr>
          <p:nvPr>
            <p:ph type="sldNum" sz="quarter" idx="11"/>
          </p:nvPr>
        </p:nvSpPr>
        <p:spPr/>
        <p:txBody>
          <a:bodyPr/>
          <a:lstStyle/>
          <a:p>
            <a:pPr>
              <a:defRPr/>
            </a:pPr>
            <a:fld id="{468EC4A6-E647-4353-9968-083367511F4C}" type="slidenum">
              <a:rPr lang="en-US" sz="1400" smtClean="0"/>
              <a:pPr>
                <a:defRPr/>
              </a:pPr>
              <a:t>8</a:t>
            </a:fld>
            <a:endParaRPr lang="en-US" sz="1400" dirty="0"/>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18977" y="87085"/>
            <a:ext cx="8367823" cy="731520"/>
          </a:xfrm>
        </p:spPr>
        <p:txBody>
          <a:bodyPr/>
          <a:lstStyle/>
          <a:p>
            <a:pPr eaLnBrk="1" hangingPunct="1">
              <a:defRPr/>
            </a:pPr>
            <a:r>
              <a:rPr lang="en-US" dirty="0" smtClean="0"/>
              <a:t>Understanding Transaction Codes</a:t>
            </a:r>
          </a:p>
        </p:txBody>
      </p:sp>
      <p:sp>
        <p:nvSpPr>
          <p:cNvPr id="8" name="TextBox 7"/>
          <p:cNvSpPr txBox="1"/>
          <p:nvPr/>
        </p:nvSpPr>
        <p:spPr>
          <a:xfrm>
            <a:off x="323113" y="677692"/>
            <a:ext cx="8480645" cy="2185214"/>
          </a:xfrm>
          <a:prstGeom prst="rect">
            <a:avLst/>
          </a:prstGeom>
          <a:noFill/>
        </p:spPr>
        <p:txBody>
          <a:bodyPr wrap="square" rtlCol="0">
            <a:spAutoFit/>
          </a:bodyPr>
          <a:lstStyle/>
          <a:p>
            <a:r>
              <a:rPr lang="en-US" sz="2000" dirty="0" smtClean="0"/>
              <a:t>Tasks within the SAP environment are executed via “Transaction Codes” a.k.a., T-codes. Each T-code is alphanumeric and executes a unique task. </a:t>
            </a:r>
          </a:p>
          <a:p>
            <a:endParaRPr lang="en-US" sz="1200" dirty="0" smtClean="0"/>
          </a:p>
          <a:p>
            <a:r>
              <a:rPr lang="en-US" sz="2000" dirty="0" smtClean="0"/>
              <a:t>The following T-codes are used by those performing goods receiving:</a:t>
            </a:r>
          </a:p>
          <a:p>
            <a:endParaRPr lang="en-US" sz="1200" dirty="0" smtClean="0"/>
          </a:p>
          <a:p>
            <a:pPr lvl="1">
              <a:buFont typeface="Arial" pitchFamily="34" charset="0"/>
              <a:buChar char="•"/>
            </a:pPr>
            <a:r>
              <a:rPr lang="en-US" sz="2000" dirty="0" smtClean="0"/>
              <a:t>MIGO – Create Goods Receipt</a:t>
            </a:r>
          </a:p>
          <a:p>
            <a:pPr lvl="1">
              <a:buFont typeface="Arial" pitchFamily="34" charset="0"/>
              <a:buChar char="•"/>
            </a:pPr>
            <a:r>
              <a:rPr lang="en-US" sz="2000" dirty="0" smtClean="0"/>
              <a:t>ME23N – Display Purchase Order</a:t>
            </a:r>
          </a:p>
          <a:p>
            <a:pPr lvl="1"/>
            <a:endParaRPr lang="en-US" sz="1200" dirty="0" smtClean="0"/>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9</a:t>
            </a:fld>
            <a:endParaRPr lang="en-US" sz="1400" dirty="0"/>
          </a:p>
        </p:txBody>
      </p:sp>
      <p:sp>
        <p:nvSpPr>
          <p:cNvPr id="9" name="Footer Placeholder 3"/>
          <p:cNvSpPr>
            <a:spLocks noGrp="1"/>
          </p:cNvSpPr>
          <p:nvPr>
            <p:ph type="ftr" sz="quarter" idx="11"/>
          </p:nvPr>
        </p:nvSpPr>
        <p:spPr>
          <a:xfrm>
            <a:off x="1837880" y="6472462"/>
            <a:ext cx="5468240" cy="365125"/>
          </a:xfrm>
        </p:spPr>
        <p:txBody>
          <a:bodyPr/>
          <a:lstStyle/>
          <a:p>
            <a:pPr algn="ctr"/>
            <a:r>
              <a:rPr lang="en-US" sz="1000" b="1" dirty="0" smtClean="0"/>
              <a:t>SAP Goods Receiving </a:t>
            </a:r>
            <a:endParaRPr lang="en-US" sz="1000" b="1"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8677201c-77d3-42c1-a366-670a1df44819"/>
  <p:tag name="ARTICULATE_SLIDE_PAUSE" val="1"/>
  <p:tag name="ARTICULATE_NAV_LEVEL" val="1"/>
  <p:tag name="ARTICULATE_PLAYLIST_ID" val="-1"/>
  <p:tag name="ARTICULATE_LOCK_SLIDE" val="0"/>
  <p:tag name="ARTICULATE_SLIDE_NAV" val="8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3136</Words>
  <Application>Microsoft Office PowerPoint</Application>
  <PresentationFormat>On-screen Show (4:3)</PresentationFormat>
  <Paragraphs>477</Paragraphs>
  <Slides>52</Slides>
  <Notes>39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SAP Goods Receiving  Goods Receiver   MM_REC_320       </vt:lpstr>
      <vt:lpstr>Table of Contents</vt:lpstr>
      <vt:lpstr>What is SAP Goods Receiving?</vt:lpstr>
      <vt:lpstr>Who Should Receive SAP Goods Receiving Training?</vt:lpstr>
      <vt:lpstr>SAP Roles</vt:lpstr>
      <vt:lpstr>Role Combinations</vt:lpstr>
      <vt:lpstr>Training Requirements for SAP Departmental Roles</vt:lpstr>
      <vt:lpstr>SAP General Process Flow (5 Steps)</vt:lpstr>
      <vt:lpstr>Understanding Transaction Codes</vt:lpstr>
      <vt:lpstr>Goods Receiving Overview</vt:lpstr>
      <vt:lpstr>How to Identify PO Number</vt:lpstr>
      <vt:lpstr>PowerPoint Presentation</vt:lpstr>
      <vt:lpstr>Login to myUK</vt:lpstr>
      <vt:lpstr>Launch Pad</vt:lpstr>
      <vt:lpstr>SAP Easy Access</vt:lpstr>
      <vt:lpstr>Goods Receipt Major Sections</vt:lpstr>
      <vt:lpstr>Goods Receipt Layout – Header (Top)</vt:lpstr>
      <vt:lpstr>Goods Receipt Layout – Item Overview (Middle)</vt:lpstr>
      <vt:lpstr>Goods Receipt Layout – Item Details (Bottom)</vt:lpstr>
      <vt:lpstr>Goods Receipt Layout – Document Overview</vt:lpstr>
      <vt:lpstr>PowerPoint Presentation</vt:lpstr>
      <vt:lpstr>Create Goods Receipt - Begin</vt:lpstr>
      <vt:lpstr>Create Goods Receipt</vt:lpstr>
      <vt:lpstr>Create Goods Receipt</vt:lpstr>
      <vt:lpstr>Create Goods Receipt – Confirm Line Item </vt:lpstr>
      <vt:lpstr>Create Goods Receipt - Finish</vt:lpstr>
      <vt:lpstr>Display Goods Receipt</vt:lpstr>
      <vt:lpstr>Partial Goods Receipts – Begin </vt:lpstr>
      <vt:lpstr>Receive Partial Quantities by Line Item</vt:lpstr>
      <vt:lpstr>Receive Partial Order – Finish </vt:lpstr>
      <vt:lpstr>Receive Partial Order – PO Update</vt:lpstr>
      <vt:lpstr>Cancel Goods Receipt – Overview </vt:lpstr>
      <vt:lpstr>Cancel Goods Receipt</vt:lpstr>
      <vt:lpstr>Cancel Goods Receipt</vt:lpstr>
      <vt:lpstr>Cancel Goods Receipt – Finish </vt:lpstr>
      <vt:lpstr>PowerPoint Presentation</vt:lpstr>
      <vt:lpstr>Display Purchase Order from Goods Receipt</vt:lpstr>
      <vt:lpstr>How Determine Assigned PO Purchasing Buyer </vt:lpstr>
      <vt:lpstr>Numbering Conventions for Purchase Orders</vt:lpstr>
      <vt:lpstr>Setting Delivery Complete Indicator</vt:lpstr>
      <vt:lpstr>Create Goods Receipt against “Reverse” PO’s</vt:lpstr>
      <vt:lpstr>Create Attachment</vt:lpstr>
      <vt:lpstr>Naming Convention for Attachments</vt:lpstr>
      <vt:lpstr>Helpful Icons within MIGO</vt:lpstr>
      <vt:lpstr>Obtaining Hard Copy of Goods Receipt</vt:lpstr>
      <vt:lpstr>Changes to PO Quantities</vt:lpstr>
      <vt:lpstr>Change Posting Date – Cancellations </vt:lpstr>
      <vt:lpstr>Diagnosing Process Problems</vt:lpstr>
      <vt:lpstr>Diagnosing Process Problems</vt:lpstr>
      <vt:lpstr>Diagnosing Process Problems</vt:lpstr>
      <vt:lpstr>Sign Off</vt:lpstr>
      <vt:lpstr>SAP Help Web 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SRM Shoppers PowerPoint REV</dc:title>
  <dc:creator/>
  <cp:lastModifiedBy/>
  <cp:revision>1047</cp:revision>
  <dcterms:created xsi:type="dcterms:W3CDTF">2011-06-07T13:18:00Z</dcterms:created>
  <dcterms:modified xsi:type="dcterms:W3CDTF">2016-03-04T20:34:48Z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