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305" r:id="rId2"/>
    <p:sldId id="623" r:id="rId3"/>
    <p:sldId id="615" r:id="rId4"/>
    <p:sldId id="607" r:id="rId5"/>
    <p:sldId id="625" r:id="rId6"/>
    <p:sldId id="626" r:id="rId7"/>
    <p:sldId id="627" r:id="rId8"/>
    <p:sldId id="628" r:id="rId9"/>
    <p:sldId id="660" r:id="rId10"/>
    <p:sldId id="629" r:id="rId11"/>
    <p:sldId id="630" r:id="rId12"/>
    <p:sldId id="631" r:id="rId13"/>
    <p:sldId id="633" r:id="rId14"/>
    <p:sldId id="651" r:id="rId15"/>
    <p:sldId id="652" r:id="rId16"/>
    <p:sldId id="653" r:id="rId17"/>
    <p:sldId id="654" r:id="rId18"/>
    <p:sldId id="655" r:id="rId19"/>
    <p:sldId id="659" r:id="rId20"/>
    <p:sldId id="639" r:id="rId21"/>
    <p:sldId id="640" r:id="rId22"/>
    <p:sldId id="641" r:id="rId23"/>
    <p:sldId id="642" r:id="rId24"/>
    <p:sldId id="643" r:id="rId25"/>
    <p:sldId id="644" r:id="rId26"/>
    <p:sldId id="645" r:id="rId27"/>
    <p:sldId id="646" r:id="rId28"/>
    <p:sldId id="647" r:id="rId29"/>
    <p:sldId id="648" r:id="rId30"/>
    <p:sldId id="476" r:id="rId31"/>
    <p:sldId id="606"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3399"/>
    <a:srgbClr val="6893C6"/>
    <a:srgbClr val="009900"/>
    <a:srgbClr val="3333FF"/>
    <a:srgbClr val="FFFE00"/>
    <a:srgbClr val="FCFC9A"/>
    <a:srgbClr val="7C5136"/>
    <a:srgbClr val="FFFF66"/>
    <a:srgbClr val="57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8" autoAdjust="0"/>
    <p:restoredTop sz="84642" autoAdjust="0"/>
  </p:normalViewPr>
  <p:slideViewPr>
    <p:cSldViewPr snapToGrid="0">
      <p:cViewPr>
        <p:scale>
          <a:sx n="90" d="100"/>
          <a:sy n="90" d="100"/>
        </p:scale>
        <p:origin x="-72" y="-114"/>
      </p:cViewPr>
      <p:guideLst>
        <p:guide orient="horz" pos="2160"/>
        <p:guide orient="horz" pos="374"/>
        <p:guide pos="2880"/>
      </p:guideLst>
    </p:cSldViewPr>
  </p:slideViewPr>
  <p:notesTextViewPr>
    <p:cViewPr>
      <p:scale>
        <a:sx n="100" d="100"/>
        <a:sy n="100" d="100"/>
      </p:scale>
      <p:origin x="0" y="0"/>
    </p:cViewPr>
  </p:notesTextViewPr>
  <p:sorterViewPr>
    <p:cViewPr>
      <p:scale>
        <a:sx n="100" d="100"/>
        <a:sy n="100" d="100"/>
      </p:scale>
      <p:origin x="0" y="7572"/>
    </p:cViewPr>
  </p:sorterViewPr>
  <p:notesViewPr>
    <p:cSldViewPr snapToGrid="0">
      <p:cViewPr varScale="1">
        <p:scale>
          <a:sx n="58" d="100"/>
          <a:sy n="58" d="100"/>
        </p:scale>
        <p:origin x="-2508" y="-96"/>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AB54F44C-FC4D-45EB-8053-3E5C751D9578}" type="datetimeFigureOut">
              <a:rPr lang="en-US" smtClean="0"/>
              <a:pPr/>
              <a:t>7/16/2015</a:t>
            </a:fld>
            <a:endParaRPr lang="en-US" dirty="0"/>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7E94537B-0308-4EA8-954E-89B29CE52B41}" type="slidenum">
              <a:rPr lang="en-US" smtClean="0"/>
              <a:pPr/>
              <a:t>‹#›</a:t>
            </a:fld>
            <a:endParaRPr lang="en-US" dirty="0"/>
          </a:p>
        </p:txBody>
      </p:sp>
    </p:spTree>
    <p:extLst>
      <p:ext uri="{BB962C8B-B14F-4D97-AF65-F5344CB8AC3E}">
        <p14:creationId xmlns:p14="http://schemas.microsoft.com/office/powerpoint/2010/main" val="7514472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3" tIns="47411" rIns="94823" bIns="47411" rtlCol="0"/>
          <a:lstStyle>
            <a:lvl1pPr algn="r">
              <a:defRPr sz="1200"/>
            </a:lvl1pPr>
          </a:lstStyle>
          <a:p>
            <a:fld id="{493E1C39-CE20-432D-BC20-5F933B29FC86}" type="datetimeFigureOut">
              <a:rPr lang="en-US" smtClean="0"/>
              <a:pPr/>
              <a:t>7/16/2015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1231"/>
            <a:ext cx="5852160" cy="4320213"/>
          </a:xfrm>
          <a:prstGeom prst="rect">
            <a:avLst/>
          </a:prstGeom>
        </p:spPr>
        <p:txBody>
          <a:bodyPr vert="horz" lIns="94823" tIns="47411" rIns="94823" bIns="47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4823" tIns="47411" rIns="94823" bIns="47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3" tIns="47411" rIns="94823" bIns="47411" rtlCol="0" anchor="b"/>
          <a:lstStyle>
            <a:lvl1pPr algn="r">
              <a:defRPr sz="1200"/>
            </a:lvl1pPr>
          </a:lstStyle>
          <a:p>
            <a:fld id="{A9D08DA1-68A4-4996-BB3E-061894326C3E}" type="slidenum">
              <a:rPr lang="en-US" smtClean="0"/>
              <a:pPr/>
              <a:t>‹#›</a:t>
            </a:fld>
            <a:endParaRPr lang="en-US" dirty="0"/>
          </a:p>
        </p:txBody>
      </p:sp>
    </p:spTree>
    <p:extLst>
      <p:ext uri="{BB962C8B-B14F-4D97-AF65-F5344CB8AC3E}">
        <p14:creationId xmlns:p14="http://schemas.microsoft.com/office/powerpoint/2010/main" val="15644636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5098DA5-1210-4C1D-8B45-9EFD1A12F372}" type="datetime1">
              <a:rPr lang="en-US" smtClean="0"/>
              <a:t>7/16/2015</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5098DA5-1210-4C1D-8B45-9EFD1A12F372}" type="datetime1">
              <a:rPr lang="en-US" smtClean="0"/>
              <a:t>7/16/2015</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6443994-1B3F-4319-BDAC-C1401D13AF9F}" type="datetime1">
              <a:rPr lang="en-US" smtClean="0"/>
              <a:t>7/16/2015</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54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7A376B5-ED55-4F25-8E98-3B1D4D52F916}" type="datetime1">
              <a:rPr lang="en-US" smtClean="0"/>
              <a:t>7/16/2015</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a:spLocks noChangeArrowheads="1"/>
          </p:cNvSpPr>
          <p:nvPr userDrawn="1"/>
        </p:nvSpPr>
        <p:spPr bwMode="auto">
          <a:xfrm>
            <a:off x="1676400" y="609600"/>
            <a:ext cx="7239000" cy="533400"/>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8" name="Picture 7" descr="todd"/>
          <p:cNvPicPr>
            <a:picLocks noChangeAspect="1" noChangeArrowheads="1"/>
          </p:cNvPicPr>
          <p:nvPr userDrawn="1"/>
        </p:nvPicPr>
        <p:blipFill>
          <a:blip r:embed="rId2" cstate="print"/>
          <a:srcRect/>
          <a:stretch>
            <a:fillRect/>
          </a:stretch>
        </p:blipFill>
        <p:spPr bwMode="auto">
          <a:xfrm>
            <a:off x="0" y="0"/>
            <a:ext cx="2859088" cy="1992313"/>
          </a:xfrm>
          <a:prstGeom prst="rect">
            <a:avLst/>
          </a:prstGeom>
          <a:ln>
            <a:noFill/>
          </a:ln>
          <a:effectLst>
            <a:outerShdw blurRad="190500" algn="tl" rotWithShape="0">
              <a:srgbClr val="000000">
                <a:alpha val="70000"/>
              </a:srgbClr>
            </a:outerShdw>
          </a:effectLst>
        </p:spPr>
      </p:pic>
      <p:pic>
        <p:nvPicPr>
          <p:cNvPr id="9" name="Picture 8" descr="gillis"/>
          <p:cNvPicPr>
            <a:picLocks noChangeAspect="1" noChangeArrowheads="1"/>
          </p:cNvPicPr>
          <p:nvPr userDrawn="1"/>
        </p:nvPicPr>
        <p:blipFill>
          <a:blip r:embed="rId3" cstate="print"/>
          <a:srcRect/>
          <a:stretch>
            <a:fillRect/>
          </a:stretch>
        </p:blipFill>
        <p:spPr bwMode="auto">
          <a:xfrm>
            <a:off x="6057900" y="0"/>
            <a:ext cx="3086100" cy="2001838"/>
          </a:xfrm>
          <a:prstGeom prst="rect">
            <a:avLst/>
          </a:prstGeom>
          <a:ln>
            <a:noFill/>
          </a:ln>
          <a:effectLst>
            <a:outerShdw blurRad="190500" algn="tl" rotWithShape="0">
              <a:srgbClr val="000000">
                <a:alpha val="70000"/>
              </a:srgbClr>
            </a:outerShdw>
          </a:effectLst>
        </p:spPr>
      </p:pic>
      <p:pic>
        <p:nvPicPr>
          <p:cNvPr id="10" name="Picture 9" descr="uk2"/>
          <p:cNvPicPr>
            <a:picLocks noChangeAspect="1" noChangeArrowheads="1"/>
          </p:cNvPicPr>
          <p:nvPr userDrawn="1"/>
        </p:nvPicPr>
        <p:blipFill>
          <a:blip r:embed="rId4" cstate="print"/>
          <a:srcRect/>
          <a:stretch>
            <a:fillRect/>
          </a:stretch>
        </p:blipFill>
        <p:spPr bwMode="auto">
          <a:xfrm>
            <a:off x="2812794" y="0"/>
            <a:ext cx="3518413" cy="2191657"/>
          </a:xfrm>
          <a:prstGeom prst="rect">
            <a:avLst/>
          </a:prstGeom>
          <a:ln>
            <a:noFill/>
          </a:ln>
          <a:effectLst>
            <a:outerShdw blurRad="190500" algn="tl" rotWithShape="0">
              <a:srgbClr val="000000">
                <a:alpha val="70000"/>
              </a:srgbClr>
            </a:outerShdw>
          </a:effectLst>
        </p:spPr>
      </p:pic>
      <p:sp>
        <p:nvSpPr>
          <p:cNvPr id="12" name="Footer Placeholder 11"/>
          <p:cNvSpPr>
            <a:spLocks noGrp="1"/>
          </p:cNvSpPr>
          <p:nvPr>
            <p:ph type="ftr" sz="quarter" idx="11"/>
          </p:nvPr>
        </p:nvSpPr>
        <p:spPr/>
        <p:txBody>
          <a:bodyPr/>
          <a:lstStyle/>
          <a:p>
            <a:r>
              <a:rPr lang="en-US" dirty="0" smtClean="0"/>
              <a:t>SRM Shoppers Training - Revised January 2012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
            <a:ext cx="8229600" cy="731520"/>
          </a:xfrm>
        </p:spPr>
        <p:txBody>
          <a:bodyPr>
            <a:normAutofit/>
          </a:bodyPr>
          <a:lstStyle>
            <a:lvl1pPr algn="l">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SRM Shoppers Training - Revised January 2012</a:t>
            </a:r>
            <a:endParaRPr lang="en-US" dirty="0"/>
          </a:p>
        </p:txBody>
      </p:sp>
      <p:sp>
        <p:nvSpPr>
          <p:cNvPr id="5" name="Slide Number Placeholder 4"/>
          <p:cNvSpPr>
            <a:spLocks noGrp="1"/>
          </p:cNvSpPr>
          <p:nvPr>
            <p:ph type="sldNum" sz="quarter" idx="12"/>
          </p:nvPr>
        </p:nvSpPr>
        <p:spPr/>
        <p:txBody>
          <a:bodyPr/>
          <a:lstStyle/>
          <a:p>
            <a:fld id="{289C75C3-8C51-4886-8E78-AD7572BAF0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990600"/>
            <a:ext cx="8458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z="1100"/>
            </a:lvl1pPr>
          </a:lstStyle>
          <a:p>
            <a:pPr>
              <a:defRPr/>
            </a:pPr>
            <a:r>
              <a:rPr lang="en-US" dirty="0" smtClean="0"/>
              <a:t>SRM Shoppers Training - Revised January 2012</a:t>
            </a:r>
            <a:endParaRPr lang="en-US" dirty="0"/>
          </a:p>
        </p:txBody>
      </p:sp>
      <p:sp>
        <p:nvSpPr>
          <p:cNvPr id="5" name="Rectangle 6"/>
          <p:cNvSpPr>
            <a:spLocks noGrp="1" noChangeArrowheads="1"/>
          </p:cNvSpPr>
          <p:nvPr>
            <p:ph type="sldNum" sz="quarter" idx="11"/>
          </p:nvPr>
        </p:nvSpPr>
        <p:spPr/>
        <p:txBody>
          <a:bodyPr/>
          <a:lstStyle>
            <a:lvl1pPr>
              <a:defRPr sz="1100"/>
            </a:lvl1pPr>
          </a:lstStyle>
          <a:p>
            <a:pPr>
              <a:defRPr/>
            </a:pPr>
            <a:fld id="{468EC4A6-E647-4353-9968-083367511F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085"/>
            <a:ext cx="8229600" cy="7315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837880" y="6472462"/>
            <a:ext cx="5468240" cy="365125"/>
          </a:xfrm>
          <a:prstGeom prst="rect">
            <a:avLst/>
          </a:prstGeom>
        </p:spPr>
        <p:txBody>
          <a:bodyPr vert="horz" lIns="91440" tIns="45720" rIns="91440" bIns="45720" rtlCol="0" anchor="ctr"/>
          <a:lstStyle>
            <a:lvl1pPr algn="ctr">
              <a:defRPr sz="1000" b="1">
                <a:solidFill>
                  <a:schemeClr val="tx1"/>
                </a:solidFill>
                <a:effectLst>
                  <a:outerShdw blurRad="38100" dist="38100" dir="2700000" algn="tl">
                    <a:srgbClr val="000000">
                      <a:alpha val="43137"/>
                    </a:srgbClr>
                  </a:outerShdw>
                </a:effectLst>
              </a:defRPr>
            </a:lvl1pPr>
          </a:lstStyle>
          <a:p>
            <a:r>
              <a:rPr lang="en-US" dirty="0" smtClean="0"/>
              <a:t>SRM Shoppers Training - Revised January 2012</a:t>
            </a:r>
            <a:endParaRPr lang="en-US" dirty="0"/>
          </a:p>
        </p:txBody>
      </p:sp>
      <p:sp>
        <p:nvSpPr>
          <p:cNvPr id="6" name="Slide Number Placeholder 5"/>
          <p:cNvSpPr>
            <a:spLocks noGrp="1"/>
          </p:cNvSpPr>
          <p:nvPr>
            <p:ph type="sldNum" sz="quarter" idx="4"/>
          </p:nvPr>
        </p:nvSpPr>
        <p:spPr>
          <a:xfrm>
            <a:off x="8585200" y="6479719"/>
            <a:ext cx="551534" cy="365125"/>
          </a:xfrm>
          <a:prstGeom prst="rect">
            <a:avLst/>
          </a:prstGeom>
        </p:spPr>
        <p:txBody>
          <a:bodyPr vert="horz" lIns="91440" tIns="45720" rIns="91440" bIns="45720" rtlCol="0" anchor="ctr"/>
          <a:lstStyle>
            <a:lvl1pPr algn="r">
              <a:defRPr sz="1400">
                <a:solidFill>
                  <a:schemeClr val="tx1"/>
                </a:solidFill>
                <a:effectLst>
                  <a:outerShdw blurRad="38100" dist="38100" dir="2700000" algn="tl">
                    <a:srgbClr val="000000">
                      <a:alpha val="43137"/>
                    </a:srgbClr>
                  </a:outerShdw>
                </a:effectLst>
              </a:defRPr>
            </a:lvl1pPr>
          </a:lstStyle>
          <a:p>
            <a:fld id="{289C75C3-8C51-4886-8E78-AD7572BAF07D}" type="slidenum">
              <a:rPr lang="en-US" smtClean="0"/>
              <a:pPr/>
              <a:t>‹#›</a:t>
            </a:fld>
            <a:endParaRPr lang="en-US" dirty="0"/>
          </a:p>
        </p:txBody>
      </p:sp>
      <p:sp>
        <p:nvSpPr>
          <p:cNvPr id="7" name="Line 7"/>
          <p:cNvSpPr>
            <a:spLocks noChangeShapeType="1"/>
          </p:cNvSpPr>
          <p:nvPr userDrawn="1"/>
        </p:nvSpPr>
        <p:spPr bwMode="auto">
          <a:xfrm>
            <a:off x="435429" y="626386"/>
            <a:ext cx="8229600" cy="0"/>
          </a:xfrm>
          <a:prstGeom prst="line">
            <a:avLst/>
          </a:prstGeom>
          <a:noFill/>
          <a:ln w="28575">
            <a:solidFill>
              <a:srgbClr val="252595"/>
            </a:solidFill>
            <a:round/>
            <a:headEnd/>
            <a:tailEnd/>
          </a:ln>
          <a:effectLst/>
        </p:spPr>
        <p:txBody>
          <a:bodyPr/>
          <a:lstStyle/>
          <a:p>
            <a:pPr>
              <a:defRPr/>
            </a:pPr>
            <a:endParaRPr lang="en-US" dirty="0">
              <a:latin typeface="Arial" pitchFamily="34" charset="0"/>
            </a:endParaRPr>
          </a:p>
        </p:txBody>
      </p:sp>
      <p:sp>
        <p:nvSpPr>
          <p:cNvPr id="9" name="Line 13"/>
          <p:cNvSpPr>
            <a:spLocks noChangeShapeType="1"/>
          </p:cNvSpPr>
          <p:nvPr userDrawn="1"/>
        </p:nvSpPr>
        <p:spPr bwMode="auto">
          <a:xfrm>
            <a:off x="2286000" y="6553200"/>
            <a:ext cx="6324600" cy="0"/>
          </a:xfrm>
          <a:prstGeom prst="line">
            <a:avLst/>
          </a:prstGeom>
          <a:noFill/>
          <a:ln w="19050">
            <a:solidFill>
              <a:srgbClr val="252595"/>
            </a:solidFill>
            <a:round/>
            <a:headEnd/>
            <a:tailEnd/>
          </a:ln>
          <a:effectLst/>
        </p:spPr>
        <p:txBody>
          <a:bodyPr/>
          <a:lstStyle/>
          <a:p>
            <a:pPr>
              <a:defRPr/>
            </a:pPr>
            <a:endParaRPr lang="en-US" dirty="0">
              <a:latin typeface="Arial" pitchFamily="34" charset="0"/>
            </a:endParaRPr>
          </a:p>
        </p:txBody>
      </p:sp>
      <p:pic>
        <p:nvPicPr>
          <p:cNvPr id="10" name="Picture 22"/>
          <p:cNvPicPr>
            <a:picLocks noChangeAspect="1" noChangeArrowheads="1"/>
          </p:cNvPicPr>
          <p:nvPr userDrawn="1"/>
        </p:nvPicPr>
        <p:blipFill>
          <a:blip r:embed="rId5" cstate="print"/>
          <a:srcRect/>
          <a:stretch>
            <a:fillRect/>
          </a:stretch>
        </p:blipFill>
        <p:spPr bwMode="auto">
          <a:xfrm>
            <a:off x="371475" y="6532563"/>
            <a:ext cx="1838325" cy="17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4" r:id="rId2"/>
    <p:sldLayoutId id="2147483658" r:id="rId3"/>
  </p:sldLayoutIdLst>
  <p:hf hdr="0" dt="0"/>
  <p:txStyles>
    <p:titleStyle>
      <a:lvl1pPr algn="l" defTabSz="914400" rtl="0" eaLnBrk="1" latinLnBrk="0" hangingPunct="1">
        <a:spcBef>
          <a:spcPct val="0"/>
        </a:spcBef>
        <a:buNone/>
        <a:defRPr lang="en-US" sz="2800" b="1" kern="1200" smtClean="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ky.edu/Purchas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hyperlink" Target="mailto:SRMHelp@uky.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hyperlink" Target="mailto:SRMHelp@uky.edu" TargetMode="External"/><Relationship Id="rId5" Type="http://schemas.openxmlformats.org/officeDocument/2006/relationships/hyperlink" Target="http://myhelp.uky.edu/rwd/HTML/MM.html" TargetMode="External"/><Relationship Id="rId4" Type="http://schemas.openxmlformats.org/officeDocument/2006/relationships/hyperlink" Target="http://www.uky.edu/Purchasing/srm.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852" y="2434856"/>
            <a:ext cx="7772400" cy="3189767"/>
          </a:xfrm>
        </p:spPr>
        <p:txBody>
          <a:bodyPr lIns="0" tIns="0" rIns="0" bIns="0">
            <a:normAutofit fontScale="90000"/>
          </a:bodyPr>
          <a:lstStyle/>
          <a:p>
            <a:r>
              <a:rPr lang="en-US" sz="5400" dirty="0" smtClean="0"/>
              <a:t>Using the Supplier Relationship Management (SRM) MoreDirect </a:t>
            </a:r>
            <a:br>
              <a:rPr lang="en-US" sz="5400" dirty="0" smtClean="0"/>
            </a:br>
            <a:r>
              <a:rPr lang="en-US" sz="5400" dirty="0" smtClean="0"/>
              <a:t>Punch-out Catalog</a:t>
            </a:r>
            <a:endParaRPr lang="en-US" sz="2400" b="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90" y="2451328"/>
            <a:ext cx="8370887" cy="330517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Set Account Assignment (Optional)</a:t>
            </a:r>
            <a:endParaRPr lang="en-US" dirty="0"/>
          </a:p>
        </p:txBody>
      </p:sp>
      <p:sp>
        <p:nvSpPr>
          <p:cNvPr id="19" name="Rectangular Callout 18"/>
          <p:cNvSpPr/>
          <p:nvPr/>
        </p:nvSpPr>
        <p:spPr>
          <a:xfrm>
            <a:off x="446567" y="1010092"/>
            <a:ext cx="1811332" cy="763519"/>
          </a:xfrm>
          <a:prstGeom prst="wedgeRectCallout">
            <a:avLst>
              <a:gd name="adj1" fmla="val 66047"/>
              <a:gd name="adj2" fmla="val 2087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a:t>
            </a:r>
            <a:r>
              <a:rPr lang="en-US" sz="1600" dirty="0" smtClean="0">
                <a:solidFill>
                  <a:schemeClr val="tx1"/>
                </a:solidFill>
              </a:rPr>
              <a:t>. Click Account Assignment</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10</a:t>
            </a:fld>
            <a:endParaRPr lang="en-US" sz="1400" dirty="0"/>
          </a:p>
        </p:txBody>
      </p:sp>
      <p:sp>
        <p:nvSpPr>
          <p:cNvPr id="14" name="Rectangle 13"/>
          <p:cNvSpPr/>
          <p:nvPr/>
        </p:nvSpPr>
        <p:spPr>
          <a:xfrm>
            <a:off x="1827280" y="3051543"/>
            <a:ext cx="1558178" cy="32960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2785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73" y="2993397"/>
            <a:ext cx="7656513" cy="2809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Set Account Assignment (Optional)</a:t>
            </a:r>
            <a:endParaRPr lang="en-US" dirty="0"/>
          </a:p>
        </p:txBody>
      </p:sp>
      <p:sp>
        <p:nvSpPr>
          <p:cNvPr id="19" name="Rectangular Callout 18"/>
          <p:cNvSpPr/>
          <p:nvPr/>
        </p:nvSpPr>
        <p:spPr>
          <a:xfrm>
            <a:off x="1893608" y="1719185"/>
            <a:ext cx="2881425" cy="1151606"/>
          </a:xfrm>
          <a:prstGeom prst="wedgeRectCallout">
            <a:avLst>
              <a:gd name="adj1" fmla="val 63145"/>
              <a:gd name="adj2" fmla="val 21407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8</a:t>
            </a:r>
            <a:r>
              <a:rPr lang="en-US" sz="1600" dirty="0" smtClean="0">
                <a:solidFill>
                  <a:schemeClr val="tx1"/>
                </a:solidFill>
              </a:rPr>
              <a:t>. Default Account Assignment Category is Cost Center. You can also select WBS Element from the dropdown if needed.</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11</a:t>
            </a:fld>
            <a:endParaRPr lang="en-US" sz="1400" dirty="0"/>
          </a:p>
        </p:txBody>
      </p:sp>
      <p:sp>
        <p:nvSpPr>
          <p:cNvPr id="22" name="Rectangular Callout 21"/>
          <p:cNvSpPr/>
          <p:nvPr/>
        </p:nvSpPr>
        <p:spPr>
          <a:xfrm>
            <a:off x="6183086" y="2405743"/>
            <a:ext cx="2439919" cy="900981"/>
          </a:xfrm>
          <a:prstGeom prst="wedgeRectCallout">
            <a:avLst>
              <a:gd name="adj1" fmla="val -48809"/>
              <a:gd name="adj2" fmla="val 20571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9</a:t>
            </a:r>
            <a:r>
              <a:rPr lang="en-US" sz="1600" dirty="0" smtClean="0">
                <a:solidFill>
                  <a:schemeClr val="tx1"/>
                </a:solidFill>
              </a:rPr>
              <a:t>. Enter the Cost Center or WBS Element number as applicable</a:t>
            </a:r>
            <a:endParaRPr lang="en-US" sz="1600" dirty="0">
              <a:solidFill>
                <a:schemeClr val="tx1"/>
              </a:solidFill>
            </a:endParaRPr>
          </a:p>
        </p:txBody>
      </p:sp>
      <p:sp>
        <p:nvSpPr>
          <p:cNvPr id="12" name="Rectangle 11"/>
          <p:cNvSpPr/>
          <p:nvPr/>
        </p:nvSpPr>
        <p:spPr>
          <a:xfrm>
            <a:off x="435935" y="705087"/>
            <a:ext cx="8218967"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Enter Cost Center or WBS Element information if the </a:t>
            </a:r>
            <a:r>
              <a:rPr lang="en-US" b="1" u="sng" dirty="0" smtClean="0">
                <a:effectLst>
                  <a:outerShdw blurRad="38100" dist="38100" dir="2700000" algn="tl">
                    <a:srgbClr val="000000">
                      <a:alpha val="43137"/>
                    </a:srgbClr>
                  </a:outerShdw>
                </a:effectLst>
              </a:rPr>
              <a:t>entire order</a:t>
            </a:r>
            <a:r>
              <a:rPr lang="en-US" b="1" dirty="0" smtClean="0">
                <a:effectLst>
                  <a:outerShdw blurRad="38100" dist="38100" dir="2700000" algn="tl">
                    <a:srgbClr val="000000">
                      <a:alpha val="43137"/>
                    </a:srgbClr>
                  </a:outerShdw>
                </a:effectLst>
              </a:rPr>
              <a:t> will be charged to the same cost object structure. Alternatively, if you need to charge various line items to different cost objects, this can be entered later within the Line Item Details</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p:txBody>
      </p:sp>
      <p:sp>
        <p:nvSpPr>
          <p:cNvPr id="14" name="Rectangle 13"/>
          <p:cNvSpPr/>
          <p:nvPr/>
        </p:nvSpPr>
        <p:spPr>
          <a:xfrm>
            <a:off x="3862908" y="4774003"/>
            <a:ext cx="1729565" cy="2460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613460" y="4774019"/>
            <a:ext cx="841769" cy="2442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lded Corner 14"/>
          <p:cNvSpPr/>
          <p:nvPr/>
        </p:nvSpPr>
        <p:spPr>
          <a:xfrm>
            <a:off x="5666927" y="5394352"/>
            <a:ext cx="3220163" cy="837693"/>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tx1"/>
              </a:solidFill>
            </a:endParaRPr>
          </a:p>
          <a:p>
            <a:pPr algn="ctr"/>
            <a:r>
              <a:rPr lang="en-US" b="1" dirty="0" smtClean="0">
                <a:solidFill>
                  <a:schemeClr val="tx1"/>
                </a:solidFill>
              </a:rPr>
              <a:t>TIP: </a:t>
            </a:r>
            <a:r>
              <a:rPr lang="en-US" dirty="0" smtClean="0">
                <a:solidFill>
                  <a:schemeClr val="tx1"/>
                </a:solidFill>
              </a:rPr>
              <a:t>WBS Elements relate to grants.</a:t>
            </a:r>
            <a:endParaRPr lang="en-US" sz="1600" dirty="0" smtClean="0">
              <a:solidFill>
                <a:schemeClr val="tx1"/>
              </a:solidFill>
            </a:endParaRPr>
          </a:p>
        </p:txBody>
      </p:sp>
    </p:spTree>
    <p:extLst>
      <p:ext uri="{BB962C8B-B14F-4D97-AF65-F5344CB8AC3E}">
        <p14:creationId xmlns:p14="http://schemas.microsoft.com/office/powerpoint/2010/main" val="287444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866900"/>
            <a:ext cx="7970837" cy="31242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Finish Header Values</a:t>
            </a:r>
            <a:endParaRPr lang="en-US" dirty="0"/>
          </a:p>
        </p:txBody>
      </p:sp>
      <p:sp>
        <p:nvSpPr>
          <p:cNvPr id="27" name="Rectangle 26"/>
          <p:cNvSpPr/>
          <p:nvPr/>
        </p:nvSpPr>
        <p:spPr>
          <a:xfrm>
            <a:off x="691116" y="2495084"/>
            <a:ext cx="1286539" cy="2693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5857656" y="3376596"/>
            <a:ext cx="2117017" cy="703501"/>
          </a:xfrm>
          <a:prstGeom prst="wedgeRectCallout">
            <a:avLst>
              <a:gd name="adj1" fmla="val 50690"/>
              <a:gd name="adj2" fmla="val 14366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 Click OK to finish Set Values</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12</a:t>
            </a:fld>
            <a:endParaRPr lang="en-US" sz="1400" dirty="0"/>
          </a:p>
        </p:txBody>
      </p:sp>
      <p:sp>
        <p:nvSpPr>
          <p:cNvPr id="12" name="Rectangle 11"/>
          <p:cNvSpPr/>
          <p:nvPr/>
        </p:nvSpPr>
        <p:spPr>
          <a:xfrm>
            <a:off x="457200" y="726353"/>
            <a:ext cx="8272129"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No entries are required on other tabs within Default Settings.</a:t>
            </a:r>
            <a:endParaRPr lang="en-US" b="1" dirty="0">
              <a:effectLst>
                <a:outerShdw blurRad="38100" dist="38100" dir="2700000" algn="tl">
                  <a:srgbClr val="000000">
                    <a:alpha val="43137"/>
                  </a:srgbClr>
                </a:outerShdw>
              </a:effectLst>
            </a:endParaRPr>
          </a:p>
        </p:txBody>
      </p:sp>
      <p:sp>
        <p:nvSpPr>
          <p:cNvPr id="9" name="Rectangle 8"/>
          <p:cNvSpPr/>
          <p:nvPr/>
        </p:nvSpPr>
        <p:spPr>
          <a:xfrm>
            <a:off x="8055429" y="4593770"/>
            <a:ext cx="435428" cy="31568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0140" y="2509283"/>
            <a:ext cx="1077432" cy="26657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277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209" y="1551994"/>
            <a:ext cx="5724816" cy="4795643"/>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8344" y="83460"/>
            <a:ext cx="8378456" cy="731520"/>
          </a:xfrm>
        </p:spPr>
        <p:txBody>
          <a:bodyPr/>
          <a:lstStyle/>
          <a:p>
            <a:r>
              <a:rPr lang="en-US" dirty="0" smtClean="0"/>
              <a:t>Punch-out Catalog Order – Create </a:t>
            </a:r>
            <a:endParaRPr lang="en-US" sz="1600" dirty="0"/>
          </a:p>
        </p:txBody>
      </p:sp>
      <p:sp>
        <p:nvSpPr>
          <p:cNvPr id="21" name="Rectangle 20"/>
          <p:cNvSpPr/>
          <p:nvPr/>
        </p:nvSpPr>
        <p:spPr>
          <a:xfrm>
            <a:off x="2340733" y="4320508"/>
            <a:ext cx="565754" cy="21959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339164" y="5550196"/>
            <a:ext cx="1711842" cy="2232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8345" y="705088"/>
            <a:ext cx="8474148"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Punch-out catalog items are ordered through the Add Item dropdown button. As new catalogs are added to the system, they will appear in the Add Item menu.</a:t>
            </a:r>
            <a:endParaRPr lang="en-US" b="1"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13</a:t>
            </a:fld>
            <a:endParaRPr lang="en-US" sz="1400" b="0" dirty="0"/>
          </a:p>
        </p:txBody>
      </p:sp>
      <p:sp>
        <p:nvSpPr>
          <p:cNvPr id="19" name="Rectangular Callout 18"/>
          <p:cNvSpPr/>
          <p:nvPr/>
        </p:nvSpPr>
        <p:spPr>
          <a:xfrm>
            <a:off x="4464888" y="2547258"/>
            <a:ext cx="2861198" cy="1234424"/>
          </a:xfrm>
          <a:prstGeom prst="wedgeRectCallout">
            <a:avLst>
              <a:gd name="adj1" fmla="val -77505"/>
              <a:gd name="adj2" fmla="val 2041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11. Click Add Item menu and MoreDirect catalog.</a:t>
            </a:r>
          </a:p>
          <a:p>
            <a:pPr algn="ctr"/>
            <a:r>
              <a:rPr lang="en-US" sz="1600" dirty="0" smtClean="0">
                <a:solidFill>
                  <a:schemeClr val="tx1"/>
                </a:solidFill>
              </a:rPr>
              <a:t> Shopper will transfer from SRM to MoreDirect’s website.</a:t>
            </a:r>
            <a:endParaRPr lang="en-US" sz="1600" dirty="0">
              <a:solidFill>
                <a:schemeClr val="tx1"/>
              </a:solidFill>
            </a:endParaRPr>
          </a:p>
        </p:txBody>
      </p:sp>
    </p:spTree>
    <p:extLst>
      <p:ext uri="{BB962C8B-B14F-4D97-AF65-F5344CB8AC3E}">
        <p14:creationId xmlns:p14="http://schemas.microsoft.com/office/powerpoint/2010/main" val="2025378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00" y="1957374"/>
            <a:ext cx="8440258" cy="4389487"/>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4976035" y="2211572"/>
            <a:ext cx="3817091"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67833" y="3391786"/>
            <a:ext cx="8250865" cy="29026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08344" y="83460"/>
            <a:ext cx="8378456" cy="731520"/>
          </a:xfrm>
        </p:spPr>
        <p:txBody>
          <a:bodyPr/>
          <a:lstStyle/>
          <a:p>
            <a:r>
              <a:rPr lang="en-US" dirty="0" smtClean="0"/>
              <a:t>Arrive at Punch-out Landing Page</a:t>
            </a:r>
            <a:endParaRPr lang="en-US" sz="1600" dirty="0"/>
          </a:p>
        </p:txBody>
      </p:sp>
      <p:sp>
        <p:nvSpPr>
          <p:cNvPr id="11"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14</a:t>
            </a:fld>
            <a:endParaRPr lang="en-US" sz="1400" dirty="0">
              <a:effectLst>
                <a:outerShdw blurRad="38100" dist="38100" dir="2700000" algn="tl">
                  <a:srgbClr val="000000">
                    <a:alpha val="43137"/>
                  </a:srgbClr>
                </a:outerShdw>
              </a:effectLst>
            </a:endParaRPr>
          </a:p>
        </p:txBody>
      </p:sp>
      <p:sp>
        <p:nvSpPr>
          <p:cNvPr id="10" name="Rectangular Callout 9"/>
          <p:cNvSpPr/>
          <p:nvPr/>
        </p:nvSpPr>
        <p:spPr>
          <a:xfrm>
            <a:off x="542260" y="850606"/>
            <a:ext cx="2647507" cy="914400"/>
          </a:xfrm>
          <a:prstGeom prst="wedgeRectCallout">
            <a:avLst>
              <a:gd name="adj1" fmla="val -16065"/>
              <a:gd name="adj2" fmla="val 19963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12. Shoppers can locate items by either browsing the Shop category menu…</a:t>
            </a:r>
            <a:endParaRPr lang="en-US" sz="1600" dirty="0">
              <a:solidFill>
                <a:schemeClr val="tx1"/>
              </a:solidFill>
            </a:endParaRPr>
          </a:p>
        </p:txBody>
      </p:sp>
      <p:sp>
        <p:nvSpPr>
          <p:cNvPr id="12" name="Rectangular Callout 11"/>
          <p:cNvSpPr/>
          <p:nvPr/>
        </p:nvSpPr>
        <p:spPr>
          <a:xfrm>
            <a:off x="3487479" y="733648"/>
            <a:ext cx="2562447" cy="935664"/>
          </a:xfrm>
          <a:prstGeom prst="wedgeRectCallout">
            <a:avLst>
              <a:gd name="adj1" fmla="val 38629"/>
              <a:gd name="adj2" fmla="val 11033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 using the Search feature along with relevant keyword(s).</a:t>
            </a:r>
            <a:endParaRPr lang="en-US" sz="1600" dirty="0">
              <a:solidFill>
                <a:schemeClr val="tx1"/>
              </a:solidFill>
            </a:endParaRPr>
          </a:p>
        </p:txBody>
      </p:sp>
    </p:spTree>
    <p:extLst>
      <p:ext uri="{BB962C8B-B14F-4D97-AF65-F5344CB8AC3E}">
        <p14:creationId xmlns:p14="http://schemas.microsoft.com/office/powerpoint/2010/main" val="3722117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59" y="1817713"/>
            <a:ext cx="8808188" cy="4694396"/>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308344" y="83460"/>
            <a:ext cx="8378456" cy="731520"/>
          </a:xfrm>
        </p:spPr>
        <p:txBody>
          <a:bodyPr/>
          <a:lstStyle/>
          <a:p>
            <a:r>
              <a:rPr lang="en-US" dirty="0" smtClean="0"/>
              <a:t>Product Search Results</a:t>
            </a:r>
            <a:endParaRPr lang="en-US" sz="1600" dirty="0"/>
          </a:p>
        </p:txBody>
      </p:sp>
      <p:sp>
        <p:nvSpPr>
          <p:cNvPr id="9" name="Rectangle 8"/>
          <p:cNvSpPr/>
          <p:nvPr/>
        </p:nvSpPr>
        <p:spPr>
          <a:xfrm>
            <a:off x="1967023" y="2498653"/>
            <a:ext cx="6188149" cy="360443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15</a:t>
            </a:fld>
            <a:endParaRPr lang="en-US" sz="1400" dirty="0">
              <a:effectLst>
                <a:outerShdw blurRad="38100" dist="38100" dir="2700000" algn="tl">
                  <a:srgbClr val="000000">
                    <a:alpha val="43137"/>
                  </a:srgbClr>
                </a:outerShdw>
              </a:effectLst>
            </a:endParaRPr>
          </a:p>
        </p:txBody>
      </p:sp>
      <p:sp>
        <p:nvSpPr>
          <p:cNvPr id="14" name="Rectangle 13"/>
          <p:cNvSpPr/>
          <p:nvPr/>
        </p:nvSpPr>
        <p:spPr>
          <a:xfrm>
            <a:off x="276170" y="2112935"/>
            <a:ext cx="1563263" cy="428786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a:off x="2626242" y="4125432"/>
            <a:ext cx="882502" cy="287079"/>
          </a:xfrm>
          <a:prstGeom prst="straightConnector1">
            <a:avLst/>
          </a:prstGeom>
          <a:ln>
            <a:solidFill>
              <a:srgbClr val="CC0066"/>
            </a:solidFill>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6507126" y="2945218"/>
            <a:ext cx="595423" cy="478466"/>
          </a:xfrm>
          <a:prstGeom prst="straightConnector1">
            <a:avLst/>
          </a:prstGeom>
          <a:ln>
            <a:solidFill>
              <a:srgbClr val="CC0066"/>
            </a:solidFill>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188148" y="5411971"/>
            <a:ext cx="637954" cy="340242"/>
          </a:xfrm>
          <a:prstGeom prst="straightConnector1">
            <a:avLst/>
          </a:prstGeom>
          <a:ln>
            <a:solidFill>
              <a:srgbClr val="CC0066"/>
            </a:solidFill>
            <a:tailEnd type="arrow"/>
          </a:ln>
        </p:spPr>
        <p:style>
          <a:lnRef idx="3">
            <a:schemeClr val="accent2"/>
          </a:lnRef>
          <a:fillRef idx="0">
            <a:schemeClr val="accent2"/>
          </a:fillRef>
          <a:effectRef idx="2">
            <a:schemeClr val="accent2"/>
          </a:effectRef>
          <a:fontRef idx="minor">
            <a:schemeClr val="tx1"/>
          </a:fontRef>
        </p:style>
      </p:cxnSp>
      <p:sp>
        <p:nvSpPr>
          <p:cNvPr id="10" name="Rectangular Callout 9"/>
          <p:cNvSpPr/>
          <p:nvPr/>
        </p:nvSpPr>
        <p:spPr>
          <a:xfrm>
            <a:off x="4699591" y="701749"/>
            <a:ext cx="3211032" cy="1382232"/>
          </a:xfrm>
          <a:prstGeom prst="wedgeRectCallout">
            <a:avLst>
              <a:gd name="adj1" fmla="val 5934"/>
              <a:gd name="adj2" fmla="val 10939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Other Shopping tools include: Quick Look for detailed product information, Compare Items, Sorting, See More Like This, </a:t>
            </a:r>
          </a:p>
          <a:p>
            <a:pPr algn="ctr"/>
            <a:r>
              <a:rPr lang="en-US" sz="1600" dirty="0" smtClean="0">
                <a:solidFill>
                  <a:schemeClr val="tx1"/>
                </a:solidFill>
              </a:rPr>
              <a:t>Sort, etc.</a:t>
            </a:r>
          </a:p>
        </p:txBody>
      </p:sp>
      <p:sp>
        <p:nvSpPr>
          <p:cNvPr id="13" name="Rectangular Callout 12"/>
          <p:cNvSpPr/>
          <p:nvPr/>
        </p:nvSpPr>
        <p:spPr>
          <a:xfrm>
            <a:off x="372140" y="754912"/>
            <a:ext cx="3358575" cy="903767"/>
          </a:xfrm>
          <a:prstGeom prst="wedgeRectCallout">
            <a:avLst>
              <a:gd name="adj1" fmla="val -25004"/>
              <a:gd name="adj2" fmla="val 10633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desired Shopper can select filter criteria from the left menu to narrow search results.</a:t>
            </a:r>
          </a:p>
        </p:txBody>
      </p:sp>
    </p:spTree>
    <p:extLst>
      <p:ext uri="{BB962C8B-B14F-4D97-AF65-F5344CB8AC3E}">
        <p14:creationId xmlns:p14="http://schemas.microsoft.com/office/powerpoint/2010/main" val="2230796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59" y="1073434"/>
            <a:ext cx="8808188" cy="4694396"/>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Title 1"/>
          <p:cNvSpPr>
            <a:spLocks noGrp="1"/>
          </p:cNvSpPr>
          <p:nvPr>
            <p:ph type="title"/>
          </p:nvPr>
        </p:nvSpPr>
        <p:spPr>
          <a:xfrm>
            <a:off x="308344" y="83460"/>
            <a:ext cx="8378456" cy="731520"/>
          </a:xfrm>
        </p:spPr>
        <p:txBody>
          <a:bodyPr/>
          <a:lstStyle/>
          <a:p>
            <a:r>
              <a:rPr lang="en-US" dirty="0" smtClean="0"/>
              <a:t>Add Desired Item to Cart</a:t>
            </a:r>
            <a:endParaRPr lang="en-US" sz="1600" dirty="0"/>
          </a:p>
        </p:txBody>
      </p:sp>
      <p:sp>
        <p:nvSpPr>
          <p:cNvPr id="14" name="Rectangular Callout 13"/>
          <p:cNvSpPr/>
          <p:nvPr/>
        </p:nvSpPr>
        <p:spPr>
          <a:xfrm>
            <a:off x="4167870" y="1307805"/>
            <a:ext cx="2356884" cy="956930"/>
          </a:xfrm>
          <a:prstGeom prst="wedgeRectCallout">
            <a:avLst>
              <a:gd name="adj1" fmla="val 61389"/>
              <a:gd name="adj2" fmla="val 29546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13. Click Add to Cart for item(s) you would like to purchase</a:t>
            </a:r>
            <a:endParaRPr lang="en-US" sz="1600" dirty="0">
              <a:solidFill>
                <a:schemeClr val="tx1"/>
              </a:solidFill>
            </a:endParaRPr>
          </a:p>
        </p:txBody>
      </p:sp>
      <p:sp>
        <p:nvSpPr>
          <p:cNvPr id="16" name="Rectangle 15"/>
          <p:cNvSpPr/>
          <p:nvPr/>
        </p:nvSpPr>
        <p:spPr>
          <a:xfrm>
            <a:off x="6900531" y="4699591"/>
            <a:ext cx="871870" cy="3402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16</a:t>
            </a:fld>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5855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50" y="2664010"/>
            <a:ext cx="8027987" cy="229552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308344" y="83460"/>
            <a:ext cx="8378456" cy="731520"/>
          </a:xfrm>
        </p:spPr>
        <p:txBody>
          <a:bodyPr/>
          <a:lstStyle/>
          <a:p>
            <a:r>
              <a:rPr lang="en-US" dirty="0" smtClean="0"/>
              <a:t>Confirm Quantity to Add</a:t>
            </a:r>
            <a:endParaRPr lang="en-US" sz="1600" dirty="0"/>
          </a:p>
        </p:txBody>
      </p:sp>
      <p:sp>
        <p:nvSpPr>
          <p:cNvPr id="10" name="Rectangular Callout 9"/>
          <p:cNvSpPr/>
          <p:nvPr/>
        </p:nvSpPr>
        <p:spPr>
          <a:xfrm>
            <a:off x="3019647" y="839973"/>
            <a:ext cx="2806582" cy="979526"/>
          </a:xfrm>
          <a:prstGeom prst="wedgeRectCallout">
            <a:avLst>
              <a:gd name="adj1" fmla="val 95478"/>
              <a:gd name="adj2" fmla="val 23143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14. From the pop-up window, enter the quantity needed and click Add</a:t>
            </a:r>
            <a:r>
              <a:rPr lang="en-US" sz="1600" dirty="0">
                <a:solidFill>
                  <a:schemeClr val="tx1"/>
                </a:solidFill>
              </a:rPr>
              <a:t>.</a:t>
            </a:r>
            <a:endParaRPr lang="en-US" sz="1600" dirty="0" smtClean="0">
              <a:solidFill>
                <a:schemeClr val="tx1"/>
              </a:solidFill>
            </a:endParaRPr>
          </a:p>
        </p:txBody>
      </p:sp>
      <p:sp>
        <p:nvSpPr>
          <p:cNvPr id="13" name="Rectangle 12"/>
          <p:cNvSpPr/>
          <p:nvPr/>
        </p:nvSpPr>
        <p:spPr>
          <a:xfrm>
            <a:off x="7155712" y="3668233"/>
            <a:ext cx="1201480"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17</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3148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841" y="1338485"/>
            <a:ext cx="4048125" cy="473392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308344" y="83460"/>
            <a:ext cx="8378456" cy="731520"/>
          </a:xfrm>
        </p:spPr>
        <p:txBody>
          <a:bodyPr/>
          <a:lstStyle/>
          <a:p>
            <a:r>
              <a:rPr lang="en-US" dirty="0" smtClean="0"/>
              <a:t>Item Adds to Cart</a:t>
            </a:r>
            <a:endParaRPr lang="en-US" sz="1600" dirty="0"/>
          </a:p>
        </p:txBody>
      </p:sp>
      <p:sp>
        <p:nvSpPr>
          <p:cNvPr id="10" name="Rectangular Callout 9"/>
          <p:cNvSpPr/>
          <p:nvPr/>
        </p:nvSpPr>
        <p:spPr>
          <a:xfrm>
            <a:off x="903766" y="1212110"/>
            <a:ext cx="2222205" cy="1626782"/>
          </a:xfrm>
          <a:prstGeom prst="wedgeRectCallout">
            <a:avLst>
              <a:gd name="adj1" fmla="val 119528"/>
              <a:gd name="adj2" fmla="val 8284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15. The pop-up window shows item is added to cart. Continue Shopping or if you are ready to check-out, click Submit Cart.</a:t>
            </a:r>
            <a:endParaRPr lang="en-US" sz="1600" dirty="0">
              <a:solidFill>
                <a:schemeClr val="tx1"/>
              </a:solidFill>
            </a:endParaRPr>
          </a:p>
        </p:txBody>
      </p:sp>
      <p:sp>
        <p:nvSpPr>
          <p:cNvPr id="13" name="Rectangle 12"/>
          <p:cNvSpPr/>
          <p:nvPr/>
        </p:nvSpPr>
        <p:spPr>
          <a:xfrm>
            <a:off x="4710223" y="2296631"/>
            <a:ext cx="3615069" cy="366823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18</a:t>
            </a:fld>
            <a:endParaRPr lang="en-US" dirty="0">
              <a:effectLst>
                <a:outerShdw blurRad="38100" dist="38100" dir="2700000" algn="tl">
                  <a:srgbClr val="000000">
                    <a:alpha val="43137"/>
                  </a:srgbClr>
                </a:outerShdw>
              </a:effectLst>
            </a:endParaRPr>
          </a:p>
        </p:txBody>
      </p:sp>
      <p:sp>
        <p:nvSpPr>
          <p:cNvPr id="11" name="Rectangle 10"/>
          <p:cNvSpPr/>
          <p:nvPr/>
        </p:nvSpPr>
        <p:spPr>
          <a:xfrm>
            <a:off x="6996224" y="5486399"/>
            <a:ext cx="1201478" cy="4040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1031358" y="3806456"/>
            <a:ext cx="2172585" cy="988828"/>
          </a:xfrm>
          <a:prstGeom prst="wedgeRectCallout">
            <a:avLst>
              <a:gd name="adj1" fmla="val 115613"/>
              <a:gd name="adj2" fmla="val 10303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Note: You can also edit cart items, quantities, etc. if desired.</a:t>
            </a:r>
            <a:endParaRPr lang="en-US" sz="1600" dirty="0">
              <a:solidFill>
                <a:schemeClr val="tx1"/>
              </a:solidFill>
            </a:endParaRPr>
          </a:p>
        </p:txBody>
      </p:sp>
    </p:spTree>
    <p:extLst>
      <p:ext uri="{BB962C8B-B14F-4D97-AF65-F5344CB8AC3E}">
        <p14:creationId xmlns:p14="http://schemas.microsoft.com/office/powerpoint/2010/main" val="256540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14" y="2030264"/>
            <a:ext cx="8506047" cy="3648444"/>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308344" y="83460"/>
            <a:ext cx="8378456" cy="731520"/>
          </a:xfrm>
        </p:spPr>
        <p:txBody>
          <a:bodyPr/>
          <a:lstStyle/>
          <a:p>
            <a:r>
              <a:rPr lang="en-US" dirty="0" smtClean="0"/>
              <a:t>Final Review of Cart</a:t>
            </a:r>
            <a:endParaRPr lang="en-US" sz="1600" dirty="0"/>
          </a:p>
        </p:txBody>
      </p:sp>
      <p:sp>
        <p:nvSpPr>
          <p:cNvPr id="10" name="Rectangular Callout 9"/>
          <p:cNvSpPr/>
          <p:nvPr/>
        </p:nvSpPr>
        <p:spPr>
          <a:xfrm>
            <a:off x="1286540" y="925033"/>
            <a:ext cx="2604563" cy="883834"/>
          </a:xfrm>
          <a:prstGeom prst="wedgeRectCallout">
            <a:avLst>
              <a:gd name="adj1" fmla="val 65443"/>
              <a:gd name="adj2" fmla="val 26557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16. Review items in cart. Ensure </a:t>
            </a:r>
            <a:r>
              <a:rPr lang="en-US" sz="1600" dirty="0">
                <a:solidFill>
                  <a:schemeClr val="tx1"/>
                </a:solidFill>
              </a:rPr>
              <a:t>q</a:t>
            </a:r>
            <a:r>
              <a:rPr lang="en-US" sz="1600" dirty="0" smtClean="0">
                <a:solidFill>
                  <a:schemeClr val="tx1"/>
                </a:solidFill>
              </a:rPr>
              <a:t>uantity entries are correct.</a:t>
            </a:r>
            <a:endParaRPr lang="en-US" sz="1600" dirty="0">
              <a:solidFill>
                <a:schemeClr val="tx1"/>
              </a:solidFill>
            </a:endParaRPr>
          </a:p>
        </p:txBody>
      </p:sp>
      <p:sp>
        <p:nvSpPr>
          <p:cNvPr id="9"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19</a:t>
            </a:fld>
            <a:endParaRPr lang="en-US" dirty="0">
              <a:effectLst>
                <a:outerShdw blurRad="38100" dist="38100" dir="2700000" algn="tl">
                  <a:srgbClr val="000000">
                    <a:alpha val="43137"/>
                  </a:srgbClr>
                </a:outerShdw>
              </a:effectLst>
            </a:endParaRPr>
          </a:p>
        </p:txBody>
      </p:sp>
      <p:sp>
        <p:nvSpPr>
          <p:cNvPr id="11" name="Rectangle 10"/>
          <p:cNvSpPr/>
          <p:nvPr/>
        </p:nvSpPr>
        <p:spPr>
          <a:xfrm>
            <a:off x="4460522" y="5284380"/>
            <a:ext cx="600576" cy="2445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1683488" y="4340612"/>
            <a:ext cx="1899683" cy="688587"/>
          </a:xfrm>
          <a:prstGeom prst="wedgeRectCallout">
            <a:avLst>
              <a:gd name="adj1" fmla="val 88092"/>
              <a:gd name="adj2" fmla="val 878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17. Click Process to check-out</a:t>
            </a:r>
            <a:endParaRPr lang="en-US" sz="1600" dirty="0">
              <a:solidFill>
                <a:schemeClr val="tx1"/>
              </a:solidFill>
            </a:endParaRPr>
          </a:p>
        </p:txBody>
      </p:sp>
    </p:spTree>
    <p:extLst>
      <p:ext uri="{BB962C8B-B14F-4D97-AF65-F5344CB8AC3E}">
        <p14:creationId xmlns:p14="http://schemas.microsoft.com/office/powerpoint/2010/main" val="1518780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r>
              <a:rPr lang="en-US" dirty="0" smtClean="0"/>
              <a:t>How to Use This Punch-out Training Guide</a:t>
            </a:r>
          </a:p>
        </p:txBody>
      </p:sp>
      <p:sp>
        <p:nvSpPr>
          <p:cNvPr id="6" name="Slide Number Placeholder 5"/>
          <p:cNvSpPr>
            <a:spLocks noGrp="1"/>
          </p:cNvSpPr>
          <p:nvPr>
            <p:ph type="sldNum" sz="quarter" idx="12"/>
          </p:nvPr>
        </p:nvSpPr>
        <p:spPr/>
        <p:txBody>
          <a:bodyPr/>
          <a:lstStyle/>
          <a:p>
            <a:fld id="{289C75C3-8C51-4886-8E78-AD7572BAF07D}" type="slidenum">
              <a:rPr lang="en-US" smtClean="0"/>
              <a:pPr/>
              <a:t>2</a:t>
            </a:fld>
            <a:endParaRPr lang="en-US" dirty="0"/>
          </a:p>
        </p:txBody>
      </p:sp>
      <p:sp>
        <p:nvSpPr>
          <p:cNvPr id="8" name="Rectangle 7"/>
          <p:cNvSpPr/>
          <p:nvPr/>
        </p:nvSpPr>
        <p:spPr>
          <a:xfrm>
            <a:off x="425301" y="658192"/>
            <a:ext cx="8272131" cy="4770537"/>
          </a:xfrm>
          <a:prstGeom prst="rect">
            <a:avLst/>
          </a:prstGeom>
        </p:spPr>
        <p:txBody>
          <a:bodyPr wrap="square" lIns="0" tIns="0" rIns="0" bIns="0">
            <a:spAutoFit/>
          </a:bodyPr>
          <a:lstStyle/>
          <a:p>
            <a:pPr>
              <a:spcAft>
                <a:spcPts val="300"/>
              </a:spcAft>
            </a:pPr>
            <a:r>
              <a:rPr lang="en-US" sz="2000" dirty="0" smtClean="0"/>
              <a:t>As desktop help references, the full SRM Shoppers Training documents are housed on the Purchasing </a:t>
            </a:r>
            <a:r>
              <a:rPr lang="en-US" sz="2000" dirty="0"/>
              <a:t>Division website at: </a:t>
            </a:r>
            <a:r>
              <a:rPr lang="en-US" sz="2000" dirty="0">
                <a:hlinkClick r:id="rId3"/>
              </a:rPr>
              <a:t>http://</a:t>
            </a:r>
            <a:r>
              <a:rPr lang="en-US" sz="2000" dirty="0" smtClean="0">
                <a:hlinkClick r:id="rId3"/>
              </a:rPr>
              <a:t>www.uky.edu/Purchasing/</a:t>
            </a:r>
            <a:r>
              <a:rPr lang="en-US" sz="2000" dirty="0" smtClean="0"/>
              <a:t>. The documents contains a broad perspective of the procurement system including Personal Settings, Shopping Cart tracking and Related Documents, approvals, etc.</a:t>
            </a:r>
          </a:p>
          <a:p>
            <a:pPr>
              <a:spcAft>
                <a:spcPts val="300"/>
              </a:spcAft>
            </a:pPr>
            <a:endParaRPr lang="en-US" sz="2000" dirty="0"/>
          </a:p>
          <a:p>
            <a:pPr>
              <a:spcAft>
                <a:spcPts val="300"/>
              </a:spcAft>
            </a:pPr>
            <a:r>
              <a:rPr lang="en-US" sz="2000" dirty="0" smtClean="0"/>
              <a:t>In addition, Purchasing creates and publishes on its website smaller Quick Reference Guides customized for each punch-out catalog (i.e., this document). The punch-out guides are designed to reflect exact steps when ordering from each individual catalog.</a:t>
            </a:r>
          </a:p>
          <a:p>
            <a:pPr>
              <a:spcAft>
                <a:spcPts val="300"/>
              </a:spcAft>
            </a:pPr>
            <a:endParaRPr lang="en-US" sz="2000" dirty="0"/>
          </a:p>
          <a:p>
            <a:pPr>
              <a:spcAft>
                <a:spcPts val="300"/>
              </a:spcAft>
            </a:pPr>
            <a:r>
              <a:rPr lang="en-US" sz="2000" dirty="0"/>
              <a:t>This </a:t>
            </a:r>
            <a:r>
              <a:rPr lang="en-US" sz="2000" dirty="0" smtClean="0"/>
              <a:t>Quick Reference Guide material assumes </a:t>
            </a:r>
            <a:r>
              <a:rPr lang="en-US" sz="2000" dirty="0"/>
              <a:t>the Shopper has already set their </a:t>
            </a:r>
            <a:r>
              <a:rPr lang="en-US" sz="2000" dirty="0" smtClean="0"/>
              <a:t>Personal Settings</a:t>
            </a:r>
            <a:r>
              <a:rPr lang="en-US" sz="2000" dirty="0"/>
              <a:t>. </a:t>
            </a:r>
            <a:r>
              <a:rPr lang="en-US" sz="2000" dirty="0" smtClean="0"/>
              <a:t>If assistance is needed with Personal Settings or other features beyond what is reflected here, you may find the larger Shopper training documents to be useful.</a:t>
            </a:r>
          </a:p>
        </p:txBody>
      </p:sp>
    </p:spTree>
    <p:extLst>
      <p:ext uri="{BB962C8B-B14F-4D97-AF65-F5344CB8AC3E}">
        <p14:creationId xmlns:p14="http://schemas.microsoft.com/office/powerpoint/2010/main" val="26388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0" y="1233307"/>
            <a:ext cx="8735163" cy="4531531"/>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normAutofit/>
          </a:bodyPr>
          <a:lstStyle/>
          <a:p>
            <a:r>
              <a:rPr lang="en-US" dirty="0" smtClean="0"/>
              <a:t>Punch-out Items Return to SRM Shopping Cart</a:t>
            </a:r>
            <a:endParaRPr lang="en-US" dirty="0"/>
          </a:p>
        </p:txBody>
      </p:sp>
      <p:sp>
        <p:nvSpPr>
          <p:cNvPr id="14" name="Rectangular Callout 13"/>
          <p:cNvSpPr/>
          <p:nvPr/>
        </p:nvSpPr>
        <p:spPr>
          <a:xfrm>
            <a:off x="595423" y="2955851"/>
            <a:ext cx="2353340" cy="1031358"/>
          </a:xfrm>
          <a:prstGeom prst="wedgeRectCallout">
            <a:avLst>
              <a:gd name="adj1" fmla="val 54953"/>
              <a:gd name="adj2" fmla="val 10684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Selected items from punch-out site transfer to the SRM Shopping Cart</a:t>
            </a:r>
            <a:endParaRPr lang="en-US" sz="1600" dirty="0">
              <a:solidFill>
                <a:schemeClr val="tx1"/>
              </a:solidFill>
            </a:endParaRPr>
          </a:p>
        </p:txBody>
      </p:sp>
      <p:sp>
        <p:nvSpPr>
          <p:cNvPr id="15" name="Rectangle 14"/>
          <p:cNvSpPr/>
          <p:nvPr/>
        </p:nvSpPr>
        <p:spPr>
          <a:xfrm>
            <a:off x="465512" y="4919914"/>
            <a:ext cx="8370144" cy="58775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4409217" y="2243470"/>
            <a:ext cx="2775860" cy="1388815"/>
          </a:xfrm>
          <a:prstGeom prst="wedgeRectCallout">
            <a:avLst>
              <a:gd name="adj1" fmla="val -43239"/>
              <a:gd name="adj2" fmla="val 13929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Note: All product info transfers to </a:t>
            </a:r>
            <a:r>
              <a:rPr lang="en-US" sz="1600" dirty="0" smtClean="0">
                <a:solidFill>
                  <a:schemeClr val="tx1"/>
                </a:solidFill>
              </a:rPr>
              <a:t>SRM Shopping Cart </a:t>
            </a:r>
            <a:r>
              <a:rPr lang="en-US" sz="1600" dirty="0">
                <a:solidFill>
                  <a:schemeClr val="tx1"/>
                </a:solidFill>
              </a:rPr>
              <a:t>including </a:t>
            </a:r>
            <a:r>
              <a:rPr lang="en-US" sz="1600" dirty="0" smtClean="0">
                <a:solidFill>
                  <a:schemeClr val="tx1"/>
                </a:solidFill>
              </a:rPr>
              <a:t>description, quantity</a:t>
            </a:r>
            <a:r>
              <a:rPr lang="en-US" sz="1600" dirty="0">
                <a:solidFill>
                  <a:schemeClr val="tx1"/>
                </a:solidFill>
              </a:rPr>
              <a:t>, price, UOM, and supplier </a:t>
            </a:r>
            <a:r>
              <a:rPr lang="en-US" sz="1600" dirty="0" smtClean="0">
                <a:solidFill>
                  <a:schemeClr val="tx1"/>
                </a:solidFill>
              </a:rPr>
              <a:t>name.</a:t>
            </a:r>
            <a:endParaRPr lang="en-US" sz="1600" dirty="0">
              <a:solidFill>
                <a:schemeClr val="tx1"/>
              </a:solidFill>
            </a:endParaRPr>
          </a:p>
        </p:txBody>
      </p:sp>
      <p:sp>
        <p:nvSpPr>
          <p:cNvPr id="8"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20</a:t>
            </a:fld>
            <a:endParaRPr lang="en-US" sz="1400" b="0" dirty="0"/>
          </a:p>
        </p:txBody>
      </p:sp>
    </p:spTree>
    <p:extLst>
      <p:ext uri="{BB962C8B-B14F-4D97-AF65-F5344CB8AC3E}">
        <p14:creationId xmlns:p14="http://schemas.microsoft.com/office/powerpoint/2010/main" val="428101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72" y="1576398"/>
            <a:ext cx="8588523" cy="4520599"/>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normAutofit/>
          </a:bodyPr>
          <a:lstStyle/>
          <a:p>
            <a:r>
              <a:rPr lang="en-US" dirty="0" smtClean="0"/>
              <a:t>Complete Header and Item Overview</a:t>
            </a:r>
            <a:endParaRPr lang="en-US" dirty="0"/>
          </a:p>
        </p:txBody>
      </p:sp>
      <p:sp>
        <p:nvSpPr>
          <p:cNvPr id="13" name="Rectangular Callout 12"/>
          <p:cNvSpPr/>
          <p:nvPr/>
        </p:nvSpPr>
        <p:spPr>
          <a:xfrm>
            <a:off x="2294134" y="3795823"/>
            <a:ext cx="1937625" cy="861999"/>
          </a:xfrm>
          <a:prstGeom prst="wedgeRectCallout">
            <a:avLst>
              <a:gd name="adj1" fmla="val -109214"/>
              <a:gd name="adj2" fmla="val 7952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 Click Details to open bottom section.</a:t>
            </a:r>
            <a:endParaRPr lang="en-US" sz="1600" dirty="0">
              <a:solidFill>
                <a:schemeClr val="tx1"/>
              </a:solidFill>
            </a:endParaRPr>
          </a:p>
        </p:txBody>
      </p:sp>
      <p:sp>
        <p:nvSpPr>
          <p:cNvPr id="14" name="Rectangular Callout 13"/>
          <p:cNvSpPr/>
          <p:nvPr/>
        </p:nvSpPr>
        <p:spPr>
          <a:xfrm>
            <a:off x="1370174" y="774790"/>
            <a:ext cx="2903860" cy="1394251"/>
          </a:xfrm>
          <a:prstGeom prst="wedgeRectCallout">
            <a:avLst>
              <a:gd name="adj1" fmla="val 57071"/>
              <a:gd name="adj2" fmla="val 946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18. Add Header Notes if desired (Optional). Approval Note is internal and does </a:t>
            </a:r>
            <a:r>
              <a:rPr lang="en-US" sz="1600" u="sng" dirty="0" smtClean="0">
                <a:solidFill>
                  <a:schemeClr val="tx1"/>
                </a:solidFill>
              </a:rPr>
              <a:t>not</a:t>
            </a:r>
            <a:r>
              <a:rPr lang="en-US" sz="1600" dirty="0" smtClean="0">
                <a:solidFill>
                  <a:schemeClr val="tx1"/>
                </a:solidFill>
              </a:rPr>
              <a:t> print on purchase order. Note to Supplier </a:t>
            </a:r>
            <a:r>
              <a:rPr lang="en-US" sz="1600" u="sng" dirty="0" smtClean="0">
                <a:solidFill>
                  <a:schemeClr val="tx1"/>
                </a:solidFill>
              </a:rPr>
              <a:t>will print</a:t>
            </a:r>
            <a:r>
              <a:rPr lang="en-US" sz="1600" dirty="0" smtClean="0">
                <a:solidFill>
                  <a:schemeClr val="tx1"/>
                </a:solidFill>
              </a:rPr>
              <a:t> on purchase order. </a:t>
            </a:r>
            <a:endParaRPr lang="en-US" sz="1600" dirty="0">
              <a:solidFill>
                <a:schemeClr val="tx1"/>
              </a:solidFill>
            </a:endParaRPr>
          </a:p>
        </p:txBody>
      </p:sp>
      <p:sp>
        <p:nvSpPr>
          <p:cNvPr id="15" name="Rectangle 14"/>
          <p:cNvSpPr/>
          <p:nvPr/>
        </p:nvSpPr>
        <p:spPr>
          <a:xfrm>
            <a:off x="8136649" y="5241092"/>
            <a:ext cx="805332" cy="81946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2894" y="4981100"/>
            <a:ext cx="568335" cy="3177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40102" y="2796364"/>
            <a:ext cx="2530549" cy="17118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6267893" y="1254642"/>
            <a:ext cx="2206256" cy="834222"/>
          </a:xfrm>
          <a:prstGeom prst="wedgeRectCallout">
            <a:avLst>
              <a:gd name="adj1" fmla="val 47380"/>
              <a:gd name="adj2" fmla="val 40657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 Shopper can overwrite Delivery Date if desired</a:t>
            </a:r>
            <a:endParaRPr lang="en-US" sz="1600" dirty="0">
              <a:solidFill>
                <a:schemeClr val="tx1"/>
              </a:solidFill>
            </a:endParaRPr>
          </a:p>
        </p:txBody>
      </p:sp>
      <p:sp>
        <p:nvSpPr>
          <p:cNvPr id="1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21</a:t>
            </a:fld>
            <a:endParaRPr lang="en-US" sz="1400" b="0" dirty="0"/>
          </a:p>
        </p:txBody>
      </p:sp>
    </p:spTree>
    <p:extLst>
      <p:ext uri="{BB962C8B-B14F-4D97-AF65-F5344CB8AC3E}">
        <p14:creationId xmlns:p14="http://schemas.microsoft.com/office/powerpoint/2010/main" val="1750413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8" y="2641767"/>
            <a:ext cx="8693002" cy="1803527"/>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Punch-out Catalog Order – Details Section</a:t>
            </a:r>
            <a:endParaRPr lang="en-US" sz="1600" dirty="0"/>
          </a:p>
        </p:txBody>
      </p:sp>
      <p:sp>
        <p:nvSpPr>
          <p:cNvPr id="17" name="Rectangle 16"/>
          <p:cNvSpPr/>
          <p:nvPr/>
        </p:nvSpPr>
        <p:spPr>
          <a:xfrm>
            <a:off x="1139559" y="2998381"/>
            <a:ext cx="5293139" cy="3189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8345" y="747618"/>
            <a:ext cx="8474148" cy="1200329"/>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bottom </a:t>
            </a:r>
            <a:r>
              <a:rPr lang="en-US" b="1" dirty="0">
                <a:effectLst>
                  <a:outerShdw blurRad="38100" dist="38100" dir="2700000" algn="tl">
                    <a:srgbClr val="000000">
                      <a:alpha val="43137"/>
                    </a:srgbClr>
                  </a:outerShdw>
                </a:effectLst>
              </a:rPr>
              <a:t>section of the Shopping Cart is termed “Item Details”. It </a:t>
            </a:r>
            <a:r>
              <a:rPr lang="en-US" b="1" dirty="0" smtClean="0">
                <a:effectLst>
                  <a:outerShdw blurRad="38100" dist="38100" dir="2700000" algn="tl">
                    <a:srgbClr val="000000">
                      <a:alpha val="43137"/>
                    </a:srgbClr>
                  </a:outerShdw>
                </a:effectLst>
              </a:rPr>
              <a:t>contains </a:t>
            </a:r>
            <a:r>
              <a:rPr lang="en-US" b="1" dirty="0">
                <a:effectLst>
                  <a:outerShdw blurRad="38100" dist="38100" dir="2700000" algn="tl">
                    <a:srgbClr val="000000">
                      <a:alpha val="43137"/>
                    </a:srgbClr>
                  </a:outerShdw>
                </a:effectLst>
              </a:rPr>
              <a:t>additional information relating to the purchase such as Account Assignment, Notes and Attachments, etc. and is edited on a line item basis, i.e., each line item can be assigned </a:t>
            </a:r>
            <a:r>
              <a:rPr lang="en-US" b="1" dirty="0" smtClean="0">
                <a:effectLst>
                  <a:outerShdw blurRad="38100" dist="38100" dir="2700000" algn="tl">
                    <a:srgbClr val="000000">
                      <a:alpha val="43137"/>
                    </a:srgbClr>
                  </a:outerShdw>
                </a:effectLst>
              </a:rPr>
              <a:t>different notes, </a:t>
            </a:r>
            <a:r>
              <a:rPr lang="en-US" b="1" dirty="0">
                <a:effectLst>
                  <a:outerShdw blurRad="38100" dist="38100" dir="2700000" algn="tl">
                    <a:srgbClr val="000000">
                      <a:alpha val="43137"/>
                    </a:srgbClr>
                  </a:outerShdw>
                </a:effectLst>
              </a:rPr>
              <a:t>etc. if </a:t>
            </a:r>
            <a:r>
              <a:rPr lang="en-US" b="1" dirty="0" smtClean="0">
                <a:effectLst>
                  <a:outerShdw blurRad="38100" dist="38100" dir="2700000" algn="tl">
                    <a:srgbClr val="000000">
                      <a:alpha val="43137"/>
                    </a:srgbClr>
                  </a:outerShdw>
                </a:effectLst>
              </a:rPr>
              <a:t>desired.</a:t>
            </a:r>
            <a:endParaRPr lang="en-US" b="1" dirty="0">
              <a:effectLst>
                <a:outerShdw blurRad="38100" dist="38100" dir="2700000" algn="tl">
                  <a:srgbClr val="000000">
                    <a:alpha val="43137"/>
                  </a:srgbClr>
                </a:outerShdw>
              </a:effectLst>
            </a:endParaRPr>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22</a:t>
            </a:fld>
            <a:endParaRPr lang="en-US" sz="1400" b="0" dirty="0"/>
          </a:p>
        </p:txBody>
      </p:sp>
    </p:spTree>
    <p:extLst>
      <p:ext uri="{BB962C8B-B14F-4D97-AF65-F5344CB8AC3E}">
        <p14:creationId xmlns:p14="http://schemas.microsoft.com/office/powerpoint/2010/main" val="53239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5" y="3250825"/>
            <a:ext cx="8576044" cy="177926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7" y="83460"/>
            <a:ext cx="8410353" cy="731520"/>
          </a:xfrm>
        </p:spPr>
        <p:txBody>
          <a:bodyPr/>
          <a:lstStyle/>
          <a:p>
            <a:r>
              <a:rPr lang="en-US" dirty="0" smtClean="0"/>
              <a:t>Punch-out Catalog Order – Account Assignment</a:t>
            </a:r>
            <a:endParaRPr lang="en-US" sz="1600" dirty="0"/>
          </a:p>
        </p:txBody>
      </p:sp>
      <p:sp>
        <p:nvSpPr>
          <p:cNvPr id="13" name="Rectangle 12"/>
          <p:cNvSpPr/>
          <p:nvPr/>
        </p:nvSpPr>
        <p:spPr>
          <a:xfrm>
            <a:off x="319231" y="714961"/>
            <a:ext cx="8474148"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Account Assignment entries can be formed at the line item level within the bottom Item Details section.</a:t>
            </a:r>
            <a:endParaRPr lang="en-US" b="1" dirty="0">
              <a:effectLst>
                <a:outerShdw blurRad="38100" dist="38100" dir="2700000" algn="tl">
                  <a:srgbClr val="000000">
                    <a:alpha val="43137"/>
                  </a:srgbClr>
                </a:outerShdw>
              </a:effectLst>
            </a:endParaRPr>
          </a:p>
        </p:txBody>
      </p:sp>
      <p:sp>
        <p:nvSpPr>
          <p:cNvPr id="18" name="Folded Corner 17"/>
          <p:cNvSpPr/>
          <p:nvPr/>
        </p:nvSpPr>
        <p:spPr>
          <a:xfrm>
            <a:off x="4316568" y="1581467"/>
            <a:ext cx="4077585" cy="1403245"/>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Remember: </a:t>
            </a:r>
            <a:r>
              <a:rPr lang="en-US" dirty="0" smtClean="0">
                <a:solidFill>
                  <a:schemeClr val="tx1"/>
                </a:solidFill>
              </a:rPr>
              <a:t>If you already set the Account Assignment Information within Default Values: Set Values at the header level, you can bypass this section. </a:t>
            </a:r>
            <a:endParaRPr lang="en-US" sz="1600" dirty="0" smtClean="0">
              <a:solidFill>
                <a:schemeClr val="tx1"/>
              </a:solidFill>
            </a:endParaRPr>
          </a:p>
        </p:txBody>
      </p:sp>
      <p:sp>
        <p:nvSpPr>
          <p:cNvPr id="16" name="Rectangle 15"/>
          <p:cNvSpPr/>
          <p:nvPr/>
        </p:nvSpPr>
        <p:spPr>
          <a:xfrm>
            <a:off x="1822471" y="4449271"/>
            <a:ext cx="1622478" cy="48373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68389" y="4448966"/>
            <a:ext cx="731471" cy="48454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549096" y="1724751"/>
            <a:ext cx="2830285" cy="979715"/>
          </a:xfrm>
          <a:prstGeom prst="wedgeRectCallout">
            <a:avLst>
              <a:gd name="adj1" fmla="val 48403"/>
              <a:gd name="adj2" fmla="val 24756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21. Select the Account Assignment Category (either cost </a:t>
            </a:r>
            <a:r>
              <a:rPr lang="en-US" sz="1600" dirty="0">
                <a:solidFill>
                  <a:schemeClr val="tx1"/>
                </a:solidFill>
              </a:rPr>
              <a:t>c</a:t>
            </a:r>
            <a:r>
              <a:rPr lang="en-US" sz="1600" dirty="0" smtClean="0">
                <a:solidFill>
                  <a:schemeClr val="tx1"/>
                </a:solidFill>
              </a:rPr>
              <a:t>enter or WBS element).</a:t>
            </a:r>
            <a:endParaRPr lang="en-US" sz="1600" dirty="0">
              <a:solidFill>
                <a:schemeClr val="tx1"/>
              </a:solidFill>
            </a:endParaRPr>
          </a:p>
        </p:txBody>
      </p:sp>
      <p:sp>
        <p:nvSpPr>
          <p:cNvPr id="24" name="Rectangular Callout 23"/>
          <p:cNvSpPr/>
          <p:nvPr/>
        </p:nvSpPr>
        <p:spPr>
          <a:xfrm>
            <a:off x="4929647" y="5238366"/>
            <a:ext cx="2131130" cy="1033326"/>
          </a:xfrm>
          <a:prstGeom prst="wedgeRectCallout">
            <a:avLst>
              <a:gd name="adj1" fmla="val -81447"/>
              <a:gd name="adj2" fmla="val -847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22. Enter the cost center or WBS element number</a:t>
            </a:r>
            <a:endParaRPr lang="en-US" sz="1600" dirty="0">
              <a:solidFill>
                <a:schemeClr val="tx1"/>
              </a:solidFill>
            </a:endParaRPr>
          </a:p>
        </p:txBody>
      </p:sp>
      <p:sp>
        <p:nvSpPr>
          <p:cNvPr id="12"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23</a:t>
            </a:fld>
            <a:endParaRPr lang="en-US" sz="1400" b="0" dirty="0"/>
          </a:p>
        </p:txBody>
      </p:sp>
    </p:spTree>
    <p:extLst>
      <p:ext uri="{BB962C8B-B14F-4D97-AF65-F5344CB8AC3E}">
        <p14:creationId xmlns:p14="http://schemas.microsoft.com/office/powerpoint/2010/main" val="1683222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88" y="2645756"/>
            <a:ext cx="8641406" cy="1862448"/>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410353" cy="731520"/>
          </a:xfrm>
        </p:spPr>
        <p:txBody>
          <a:bodyPr/>
          <a:lstStyle/>
          <a:p>
            <a:r>
              <a:rPr lang="en-US" dirty="0" smtClean="0"/>
              <a:t>Punch-out Catalog Order – GL Account</a:t>
            </a:r>
            <a:endParaRPr lang="en-US" sz="1600" dirty="0"/>
          </a:p>
        </p:txBody>
      </p:sp>
      <p:sp>
        <p:nvSpPr>
          <p:cNvPr id="16" name="Rectangle 15"/>
          <p:cNvSpPr/>
          <p:nvPr/>
        </p:nvSpPr>
        <p:spPr>
          <a:xfrm>
            <a:off x="1048472" y="2977116"/>
            <a:ext cx="1354487" cy="3189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847906" y="3785191"/>
            <a:ext cx="1509823" cy="54226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4486940" y="797442"/>
            <a:ext cx="3833629" cy="1594883"/>
          </a:xfrm>
          <a:prstGeom prst="wedgeRectCallout">
            <a:avLst>
              <a:gd name="adj1" fmla="val -5237"/>
              <a:gd name="adj2" fmla="val 13517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23. A suggested GL will populate automatically on many carts or can be entered/overwritten as needed. The Shopper should check the GL to ensure it is correct based on the nature of the particular purchase.</a:t>
            </a:r>
            <a:endParaRPr lang="en-US" sz="1600" dirty="0">
              <a:solidFill>
                <a:schemeClr val="tx1"/>
              </a:solidFill>
            </a:endParaRPr>
          </a:p>
        </p:txBody>
      </p:sp>
      <p:sp>
        <p:nvSpPr>
          <p:cNvPr id="15" name="Folded Corner 14"/>
          <p:cNvSpPr/>
          <p:nvPr/>
        </p:nvSpPr>
        <p:spPr>
          <a:xfrm>
            <a:off x="467832" y="850606"/>
            <a:ext cx="3323338" cy="1565768"/>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TIP:</a:t>
            </a:r>
            <a:r>
              <a:rPr lang="en-US" dirty="0" smtClean="0">
                <a:solidFill>
                  <a:schemeClr val="tx1"/>
                </a:solidFill>
              </a:rPr>
              <a:t> The General Ledger (GL) Account is an accounting component that relates to the description of the goods or services purchased. </a:t>
            </a:r>
          </a:p>
        </p:txBody>
      </p:sp>
      <p:sp>
        <p:nvSpPr>
          <p:cNvPr id="17" name="Rectangular Callout 16"/>
          <p:cNvSpPr/>
          <p:nvPr/>
        </p:nvSpPr>
        <p:spPr>
          <a:xfrm>
            <a:off x="5153247" y="5129030"/>
            <a:ext cx="2460844" cy="1229240"/>
          </a:xfrm>
          <a:prstGeom prst="wedgeRectCallout">
            <a:avLst>
              <a:gd name="adj1" fmla="val 36103"/>
              <a:gd name="adj2" fmla="val -11645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needed, you can click on the right side of the GL box to access a Possible Entries icon and search function.</a:t>
            </a:r>
            <a:endParaRPr lang="en-US" sz="1600" dirty="0">
              <a:solidFill>
                <a:schemeClr val="tx1"/>
              </a:solidFill>
            </a:endParaRPr>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24</a:t>
            </a:fld>
            <a:endParaRPr lang="en-US" sz="1400" b="0" dirty="0"/>
          </a:p>
        </p:txBody>
      </p:sp>
      <p:sp>
        <p:nvSpPr>
          <p:cNvPr id="10" name="Folded Corner 9"/>
          <p:cNvSpPr/>
          <p:nvPr/>
        </p:nvSpPr>
        <p:spPr>
          <a:xfrm>
            <a:off x="414670" y="4715539"/>
            <a:ext cx="4125431" cy="1594885"/>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smtClean="0">
              <a:solidFill>
                <a:schemeClr val="tx1"/>
              </a:solidFill>
            </a:endParaRPr>
          </a:p>
          <a:p>
            <a:pPr algn="ctr"/>
            <a:r>
              <a:rPr lang="en-US" b="1" dirty="0" smtClean="0">
                <a:solidFill>
                  <a:schemeClr val="tx1"/>
                </a:solidFill>
              </a:rPr>
              <a:t>Note: </a:t>
            </a:r>
            <a:r>
              <a:rPr lang="en-US" dirty="0" smtClean="0">
                <a:solidFill>
                  <a:schemeClr val="tx1"/>
                </a:solidFill>
              </a:rPr>
              <a:t>If ordering a single item that is over $</a:t>
            </a:r>
            <a:r>
              <a:rPr lang="en-US" dirty="0">
                <a:solidFill>
                  <a:schemeClr val="tx1"/>
                </a:solidFill>
              </a:rPr>
              <a:t>5</a:t>
            </a:r>
            <a:r>
              <a:rPr lang="en-US" dirty="0" smtClean="0">
                <a:solidFill>
                  <a:schemeClr val="tx1"/>
                </a:solidFill>
              </a:rPr>
              <a:t>000, a capital equipment GL must be assigned to that line item. A capital GL is prefixed with 55XXXX and can be selected from within the search function.</a:t>
            </a:r>
            <a:endParaRPr lang="en-US" sz="1600" dirty="0" smtClean="0">
              <a:solidFill>
                <a:schemeClr val="tx1"/>
              </a:solidFill>
            </a:endParaRPr>
          </a:p>
        </p:txBody>
      </p:sp>
    </p:spTree>
    <p:extLst>
      <p:ext uri="{BB962C8B-B14F-4D97-AF65-F5344CB8AC3E}">
        <p14:creationId xmlns:p14="http://schemas.microsoft.com/office/powerpoint/2010/main" val="3729573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66" y="2329971"/>
            <a:ext cx="8285163" cy="404812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410353" cy="731520"/>
          </a:xfrm>
        </p:spPr>
        <p:txBody>
          <a:bodyPr/>
          <a:lstStyle/>
          <a:p>
            <a:r>
              <a:rPr lang="en-US" dirty="0" smtClean="0"/>
              <a:t>Punch-out Catalog Order – Line Item Notes</a:t>
            </a:r>
            <a:endParaRPr lang="en-US" sz="1600" dirty="0"/>
          </a:p>
        </p:txBody>
      </p:sp>
      <p:sp>
        <p:nvSpPr>
          <p:cNvPr id="16" name="Rectangle 15"/>
          <p:cNvSpPr/>
          <p:nvPr/>
        </p:nvSpPr>
        <p:spPr>
          <a:xfrm>
            <a:off x="2760315" y="2690038"/>
            <a:ext cx="1652198"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10362" y="4359349"/>
            <a:ext cx="5497033" cy="30834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297119" y="723015"/>
            <a:ext cx="3658193" cy="1392864"/>
          </a:xfrm>
          <a:prstGeom prst="wedgeRectCallout">
            <a:avLst>
              <a:gd name="adj1" fmla="val -9056"/>
              <a:gd name="adj2" fmla="val 20601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24. If desired, you can enter Notes and Attachments for individual line items. Internal Note does not print on the purchase order. All other notes will print on the purchase order to supplier.</a:t>
            </a:r>
            <a:endParaRPr lang="en-US" sz="1600" dirty="0">
              <a:solidFill>
                <a:schemeClr val="tx1"/>
              </a:solidFill>
            </a:endParaRPr>
          </a:p>
        </p:txBody>
      </p:sp>
      <p:sp>
        <p:nvSpPr>
          <p:cNvPr id="20" name="Rectangle 19"/>
          <p:cNvSpPr/>
          <p:nvPr/>
        </p:nvSpPr>
        <p:spPr>
          <a:xfrm>
            <a:off x="499731" y="5156791"/>
            <a:ext cx="1020726" cy="54226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lded Corner 20"/>
          <p:cNvSpPr/>
          <p:nvPr/>
        </p:nvSpPr>
        <p:spPr>
          <a:xfrm>
            <a:off x="4742120" y="765546"/>
            <a:ext cx="3285461" cy="1275906"/>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TIP:</a:t>
            </a:r>
            <a:r>
              <a:rPr lang="en-US" dirty="0" smtClean="0">
                <a:solidFill>
                  <a:schemeClr val="tx1"/>
                </a:solidFill>
              </a:rPr>
              <a:t> Quotes are not required for punch-out orders. Thus, quote attachments here are not applicable.</a:t>
            </a:r>
          </a:p>
        </p:txBody>
      </p:sp>
      <p:sp>
        <p:nvSpPr>
          <p:cNvPr id="10"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25</a:t>
            </a:fld>
            <a:endParaRPr lang="en-US" sz="1400" b="0" dirty="0"/>
          </a:p>
        </p:txBody>
      </p:sp>
    </p:spTree>
    <p:extLst>
      <p:ext uri="{BB962C8B-B14F-4D97-AF65-F5344CB8AC3E}">
        <p14:creationId xmlns:p14="http://schemas.microsoft.com/office/powerpoint/2010/main" val="369887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95" y="3172362"/>
            <a:ext cx="8785151" cy="2869479"/>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410353" cy="731520"/>
          </a:xfrm>
        </p:spPr>
        <p:txBody>
          <a:bodyPr/>
          <a:lstStyle/>
          <a:p>
            <a:r>
              <a:rPr lang="en-US" dirty="0" smtClean="0"/>
              <a:t>Punch-out Catalog Order – Line Item Delivery Address</a:t>
            </a:r>
            <a:endParaRPr lang="en-US" sz="1600" dirty="0"/>
          </a:p>
        </p:txBody>
      </p:sp>
      <p:sp>
        <p:nvSpPr>
          <p:cNvPr id="16" name="Rectangle 15"/>
          <p:cNvSpPr/>
          <p:nvPr/>
        </p:nvSpPr>
        <p:spPr>
          <a:xfrm>
            <a:off x="3706611" y="3476847"/>
            <a:ext cx="2290152"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414671" y="893135"/>
            <a:ext cx="3508744" cy="1249128"/>
          </a:xfrm>
          <a:prstGeom prst="wedgeRectCallout">
            <a:avLst>
              <a:gd name="adj1" fmla="val 46212"/>
              <a:gd name="adj2" fmla="val 1433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Provided you entered the Delivery Address information within the Default Values: Set Values section at the header level, nothing needs entered here.</a:t>
            </a:r>
            <a:endParaRPr lang="en-US" sz="1600" dirty="0">
              <a:solidFill>
                <a:schemeClr val="tx1"/>
              </a:solidFill>
            </a:endParaRPr>
          </a:p>
        </p:txBody>
      </p:sp>
      <p:sp>
        <p:nvSpPr>
          <p:cNvPr id="18" name="Folded Corner 17"/>
          <p:cNvSpPr/>
          <p:nvPr/>
        </p:nvSpPr>
        <p:spPr>
          <a:xfrm>
            <a:off x="4742121" y="808074"/>
            <a:ext cx="4157329" cy="212651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Remember: </a:t>
            </a:r>
            <a:r>
              <a:rPr lang="en-US" dirty="0" smtClean="0">
                <a:solidFill>
                  <a:schemeClr val="tx1"/>
                </a:solidFill>
              </a:rPr>
              <a:t>If you already set the Delivery Address Information within Default Values: Set Values at the header level, you can bypass this section. If you omitted that step, the contact person, floor and room number will need entered manually for each line. </a:t>
            </a:r>
            <a:endParaRPr lang="en-US" sz="1600" dirty="0" smtClean="0">
              <a:solidFill>
                <a:schemeClr val="tx1"/>
              </a:solidFill>
            </a:endParaRPr>
          </a:p>
        </p:txBody>
      </p:sp>
      <p:sp>
        <p:nvSpPr>
          <p:cNvPr id="8"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26</a:t>
            </a:fld>
            <a:endParaRPr lang="en-US" sz="1400" b="0" dirty="0"/>
          </a:p>
        </p:txBody>
      </p:sp>
    </p:spTree>
    <p:extLst>
      <p:ext uri="{BB962C8B-B14F-4D97-AF65-F5344CB8AC3E}">
        <p14:creationId xmlns:p14="http://schemas.microsoft.com/office/powerpoint/2010/main" val="1550178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54" y="2307045"/>
            <a:ext cx="7151687" cy="356235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Punch-out Catalog Shopping Cart – Check &amp; Order</a:t>
            </a:r>
            <a:endParaRPr lang="en-US" sz="1600" dirty="0"/>
          </a:p>
        </p:txBody>
      </p:sp>
      <p:sp>
        <p:nvSpPr>
          <p:cNvPr id="19" name="Rectangular Callout 18"/>
          <p:cNvSpPr/>
          <p:nvPr/>
        </p:nvSpPr>
        <p:spPr>
          <a:xfrm>
            <a:off x="1923816" y="3750882"/>
            <a:ext cx="1840110" cy="619099"/>
          </a:xfrm>
          <a:prstGeom prst="wedgeRectCallout">
            <a:avLst>
              <a:gd name="adj1" fmla="val -83346"/>
              <a:gd name="adj2" fmla="val -158185"/>
            </a:avLst>
          </a:prstGeom>
          <a:solidFill>
            <a:srgbClr val="FCFC9A"/>
          </a:solidFill>
          <a:ln w="25400">
            <a:solidFill>
              <a:schemeClr val="tx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26. Click Order to finish</a:t>
            </a:r>
            <a:endParaRPr lang="en-US" sz="1600" dirty="0">
              <a:solidFill>
                <a:schemeClr val="tx1"/>
              </a:solidFill>
            </a:endParaRPr>
          </a:p>
        </p:txBody>
      </p:sp>
      <p:sp>
        <p:nvSpPr>
          <p:cNvPr id="23" name="Rectangle 22"/>
          <p:cNvSpPr/>
          <p:nvPr/>
        </p:nvSpPr>
        <p:spPr>
          <a:xfrm>
            <a:off x="744279" y="2739852"/>
            <a:ext cx="531628" cy="2904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372269" y="1129471"/>
            <a:ext cx="2448791" cy="667431"/>
          </a:xfrm>
          <a:prstGeom prst="wedgeRectCallout">
            <a:avLst>
              <a:gd name="adj1" fmla="val 41975"/>
              <a:gd name="adj2" fmla="val 19157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25. Click Check to confirm whether errors exist</a:t>
            </a:r>
            <a:endParaRPr lang="en-US" sz="1600" dirty="0">
              <a:solidFill>
                <a:schemeClr val="tx1"/>
              </a:solidFill>
            </a:endParaRPr>
          </a:p>
        </p:txBody>
      </p:sp>
      <p:sp>
        <p:nvSpPr>
          <p:cNvPr id="18" name="Rectangle 17"/>
          <p:cNvSpPr/>
          <p:nvPr/>
        </p:nvSpPr>
        <p:spPr>
          <a:xfrm>
            <a:off x="2296633" y="2753834"/>
            <a:ext cx="531627"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lded Corner 12"/>
          <p:cNvSpPr/>
          <p:nvPr/>
        </p:nvSpPr>
        <p:spPr>
          <a:xfrm>
            <a:off x="3515418" y="765544"/>
            <a:ext cx="4065595" cy="1329069"/>
          </a:xfrm>
          <a:prstGeom prst="foldedCorner">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Note: </a:t>
            </a:r>
            <a:r>
              <a:rPr lang="en-US" sz="1600" dirty="0" smtClean="0">
                <a:solidFill>
                  <a:schemeClr val="tx1"/>
                </a:solidFill>
              </a:rPr>
              <a:t>Only click the SAVE button if the order is to be placed on HOLD and finished later. </a:t>
            </a:r>
          </a:p>
          <a:p>
            <a:pPr algn="ctr"/>
            <a:r>
              <a:rPr lang="en-US" sz="1600" dirty="0" smtClean="0">
                <a:solidFill>
                  <a:schemeClr val="tx1"/>
                </a:solidFill>
              </a:rPr>
              <a:t>A Saved Shopping Cart resides in the Shopper’s POWL and does not move forward to the Approver.</a:t>
            </a:r>
            <a:endParaRPr lang="en-US" sz="1600"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27</a:t>
            </a:fld>
            <a:endParaRPr lang="en-US" sz="1400" b="0" dirty="0"/>
          </a:p>
        </p:txBody>
      </p:sp>
    </p:spTree>
    <p:extLst>
      <p:ext uri="{BB962C8B-B14F-4D97-AF65-F5344CB8AC3E}">
        <p14:creationId xmlns:p14="http://schemas.microsoft.com/office/powerpoint/2010/main" val="678102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20" y="2188977"/>
            <a:ext cx="7418387" cy="35433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Punch-out Catalog Shopping Cart – Complete Order</a:t>
            </a:r>
            <a:endParaRPr lang="en-US" sz="1600" dirty="0"/>
          </a:p>
        </p:txBody>
      </p:sp>
      <p:sp>
        <p:nvSpPr>
          <p:cNvPr id="18" name="Rectangle 17"/>
          <p:cNvSpPr/>
          <p:nvPr/>
        </p:nvSpPr>
        <p:spPr>
          <a:xfrm>
            <a:off x="1444729" y="2635692"/>
            <a:ext cx="564826" cy="27762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297709" y="946298"/>
            <a:ext cx="2062717" cy="723013"/>
          </a:xfrm>
          <a:prstGeom prst="wedgeRectCallout">
            <a:avLst>
              <a:gd name="adj1" fmla="val 23596"/>
              <a:gd name="adj2" fmla="val 17209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27. Click Close button to close window</a:t>
            </a:r>
            <a:endParaRPr lang="en-US" sz="1600" dirty="0">
              <a:solidFill>
                <a:schemeClr val="tx1"/>
              </a:solidFill>
            </a:endParaRPr>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28</a:t>
            </a:fld>
            <a:endParaRPr lang="en-US" sz="1400" b="0" dirty="0"/>
          </a:p>
        </p:txBody>
      </p:sp>
    </p:spTree>
    <p:extLst>
      <p:ext uri="{BB962C8B-B14F-4D97-AF65-F5344CB8AC3E}">
        <p14:creationId xmlns:p14="http://schemas.microsoft.com/office/powerpoint/2010/main" val="413063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9" y="1387251"/>
            <a:ext cx="8519780" cy="3032903"/>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Punch-out Catalog Shopping Cart-Status from POWL</a:t>
            </a:r>
            <a:endParaRPr lang="en-US" sz="1600" dirty="0"/>
          </a:p>
        </p:txBody>
      </p:sp>
      <p:sp>
        <p:nvSpPr>
          <p:cNvPr id="20" name="Rectangular Callout 19"/>
          <p:cNvSpPr/>
          <p:nvPr/>
        </p:nvSpPr>
        <p:spPr>
          <a:xfrm>
            <a:off x="5156791" y="1180214"/>
            <a:ext cx="1930528" cy="853158"/>
          </a:xfrm>
          <a:prstGeom prst="wedgeRectCallout">
            <a:avLst>
              <a:gd name="adj1" fmla="val 68337"/>
              <a:gd name="adj2" fmla="val 15238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Refresh to see current Shopping Cart Status</a:t>
            </a:r>
            <a:endParaRPr lang="en-US" sz="1600" dirty="0">
              <a:solidFill>
                <a:schemeClr val="tx1"/>
              </a:solidFill>
            </a:endParaRPr>
          </a:p>
        </p:txBody>
      </p:sp>
      <p:sp>
        <p:nvSpPr>
          <p:cNvPr id="21" name="Rectangle 20"/>
          <p:cNvSpPr/>
          <p:nvPr/>
        </p:nvSpPr>
        <p:spPr>
          <a:xfrm>
            <a:off x="7467863" y="2932937"/>
            <a:ext cx="602248" cy="26746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00755" y="3211033"/>
            <a:ext cx="8190352" cy="48909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1750711" y="4703272"/>
            <a:ext cx="2651170" cy="1112737"/>
          </a:xfrm>
          <a:prstGeom prst="wedgeRectCallout">
            <a:avLst>
              <a:gd name="adj1" fmla="val -70971"/>
              <a:gd name="adj2" fmla="val -14688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Shopping Cart will be listed in the POWL and can be accessed by clicking on the cart number.</a:t>
            </a:r>
            <a:endParaRPr lang="en-US" sz="1600" dirty="0">
              <a:solidFill>
                <a:schemeClr val="tx1"/>
              </a:solidFill>
            </a:endParaRPr>
          </a:p>
        </p:txBody>
      </p:sp>
      <p:sp>
        <p:nvSpPr>
          <p:cNvPr id="14" name="Rectangle 13"/>
          <p:cNvSpPr/>
          <p:nvPr/>
        </p:nvSpPr>
        <p:spPr>
          <a:xfrm>
            <a:off x="315696" y="1722475"/>
            <a:ext cx="1204760" cy="19138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29</a:t>
            </a:fld>
            <a:endParaRPr lang="en-US" sz="1400" b="0" dirty="0"/>
          </a:p>
        </p:txBody>
      </p:sp>
    </p:spTree>
    <p:extLst>
      <p:ext uri="{BB962C8B-B14F-4D97-AF65-F5344CB8AC3E}">
        <p14:creationId xmlns:p14="http://schemas.microsoft.com/office/powerpoint/2010/main" val="1107180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What is MoreDirect?</a:t>
            </a:r>
          </a:p>
        </p:txBody>
      </p:sp>
      <p:sp>
        <p:nvSpPr>
          <p:cNvPr id="8" name="TextBox 7"/>
          <p:cNvSpPr txBox="1"/>
          <p:nvPr/>
        </p:nvSpPr>
        <p:spPr>
          <a:xfrm>
            <a:off x="318262" y="625977"/>
            <a:ext cx="8262211" cy="1631216"/>
          </a:xfrm>
          <a:prstGeom prst="rect">
            <a:avLst/>
          </a:prstGeom>
          <a:noFill/>
        </p:spPr>
        <p:txBody>
          <a:bodyPr wrap="square" rtlCol="0">
            <a:spAutoFit/>
          </a:bodyPr>
          <a:lstStyle/>
          <a:p>
            <a:r>
              <a:rPr lang="en-US" sz="2000" dirty="0" smtClean="0"/>
              <a:t>Along with Dell and CDW-G, MoreDirect is a University contract holder for computing accessories and peripherals. </a:t>
            </a:r>
          </a:p>
          <a:p>
            <a:endParaRPr lang="en-US" sz="2000" dirty="0"/>
          </a:p>
          <a:p>
            <a:r>
              <a:rPr lang="en-US" sz="2000" dirty="0" smtClean="0"/>
              <a:t>If you have a need for a </a:t>
            </a:r>
            <a:r>
              <a:rPr lang="en-US" sz="2000" i="1" dirty="0" smtClean="0"/>
              <a:t>computer</a:t>
            </a:r>
            <a:r>
              <a:rPr lang="en-US" sz="2000" dirty="0" smtClean="0"/>
              <a:t> from MoreDirect, contact Purchasing at </a:t>
            </a:r>
            <a:r>
              <a:rPr lang="en-US" sz="2000" dirty="0" smtClean="0">
                <a:hlinkClick r:id="rId4"/>
              </a:rPr>
              <a:t>SRMHelp@uky.edu</a:t>
            </a:r>
            <a:r>
              <a:rPr lang="en-US" sz="2000" dirty="0" smtClean="0"/>
              <a:t>. </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a:t>
            </a:fld>
            <a:endParaRPr lang="en-US" sz="1400" dirty="0"/>
          </a:p>
        </p:txBody>
      </p:sp>
    </p:spTree>
    <p:custDataLst>
      <p:tags r:id="rId1"/>
    </p:custDataLst>
    <p:extLst>
      <p:ext uri="{BB962C8B-B14F-4D97-AF65-F5344CB8AC3E}">
        <p14:creationId xmlns:p14="http://schemas.microsoft.com/office/powerpoint/2010/main" val="4061245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Special Notes on MoreDirect Punch-out Shopping Carts</a:t>
            </a:r>
            <a:endParaRPr lang="en-US" sz="2400" dirty="0" smtClean="0">
              <a:ea typeface="Calibri"/>
              <a:cs typeface="Times New Roman"/>
            </a:endParaRPr>
          </a:p>
        </p:txBody>
      </p:sp>
      <p:sp>
        <p:nvSpPr>
          <p:cNvPr id="8" name="Rectangle 7"/>
          <p:cNvSpPr/>
          <p:nvPr/>
        </p:nvSpPr>
        <p:spPr>
          <a:xfrm>
            <a:off x="846430" y="756651"/>
            <a:ext cx="7451141" cy="524759"/>
          </a:xfrm>
          <a:prstGeom prst="rect">
            <a:avLst/>
          </a:prstGeom>
        </p:spPr>
        <p:txBody>
          <a:bodyPr wrap="square" lIns="0" tIns="0" rIns="0" bIns="0">
            <a:spAutoFit/>
          </a:bodyPr>
          <a:lstStyle/>
          <a:p>
            <a:endParaRPr lang="en-US" dirty="0" smtClean="0"/>
          </a:p>
          <a:p>
            <a:pPr>
              <a:lnSpc>
                <a:spcPct val="115000"/>
              </a:lnSpc>
              <a:spcAft>
                <a:spcPts val="1000"/>
              </a:spcAft>
            </a:pPr>
            <a:endParaRPr lang="en-US" sz="1400" b="1" i="1" dirty="0" smtClean="0">
              <a:effectLst>
                <a:outerShdw blurRad="38100" dist="38100" dir="2700000" algn="tl">
                  <a:srgbClr val="000000">
                    <a:alpha val="43137"/>
                  </a:srgbClr>
                </a:outerShdw>
              </a:effectLst>
              <a:ea typeface="Calibri"/>
              <a:cs typeface="Times New Roman"/>
            </a:endParaRPr>
          </a:p>
        </p:txBody>
      </p:sp>
      <p:sp>
        <p:nvSpPr>
          <p:cNvPr id="16" name="TextBox 15"/>
          <p:cNvSpPr txBox="1"/>
          <p:nvPr/>
        </p:nvSpPr>
        <p:spPr>
          <a:xfrm>
            <a:off x="364954" y="632655"/>
            <a:ext cx="8098562" cy="5016758"/>
          </a:xfrm>
          <a:prstGeom prst="rect">
            <a:avLst/>
          </a:prstGeom>
          <a:noFill/>
        </p:spPr>
        <p:txBody>
          <a:bodyPr wrap="square" rtlCol="0">
            <a:spAutoFit/>
          </a:bodyPr>
          <a:lstStyle/>
          <a:p>
            <a:r>
              <a:rPr lang="en-US" sz="2000" dirty="0" smtClean="0"/>
              <a:t>Special features are added to SRM for MoreDirect punch-out catalog orders:</a:t>
            </a:r>
          </a:p>
          <a:p>
            <a:endParaRPr lang="en-US" sz="1200" dirty="0" smtClean="0"/>
          </a:p>
          <a:p>
            <a:pPr>
              <a:buFont typeface="Arial" pitchFamily="34" charset="0"/>
              <a:buChar char="•"/>
            </a:pPr>
            <a:r>
              <a:rPr lang="en-US" sz="2000" dirty="0" smtClean="0"/>
              <a:t>Orders totaling less than $5000 from the MoreDirect punch-out catalog do not require approval. SRM automatically transmits a purchase order once a cart is created and ordered.</a:t>
            </a:r>
          </a:p>
          <a:p>
            <a:pPr>
              <a:buFont typeface="Arial" pitchFamily="34" charset="0"/>
              <a:buChar char="•"/>
            </a:pPr>
            <a:endParaRPr lang="en-US" sz="1200" dirty="0" smtClean="0"/>
          </a:p>
          <a:p>
            <a:pPr>
              <a:buFont typeface="Arial" pitchFamily="34" charset="0"/>
              <a:buChar char="•"/>
            </a:pPr>
            <a:r>
              <a:rPr lang="en-US" sz="2000" dirty="0" smtClean="0"/>
              <a:t>For orders over $5000, SRM automatically transmits the purchase order after the appropriate approvals have taken place.</a:t>
            </a:r>
          </a:p>
          <a:p>
            <a:pPr>
              <a:buFont typeface="Arial" pitchFamily="34" charset="0"/>
              <a:buChar char="•"/>
            </a:pPr>
            <a:endParaRPr lang="en-US" sz="1200" dirty="0" smtClean="0"/>
          </a:p>
          <a:p>
            <a:pPr>
              <a:buFont typeface="Arial" pitchFamily="34" charset="0"/>
              <a:buChar char="•"/>
            </a:pPr>
            <a:r>
              <a:rPr lang="en-US" sz="2000" dirty="0" smtClean="0"/>
              <a:t>Goods Confirmations are required for all MoreDirect punch-out catalog orders.</a:t>
            </a:r>
          </a:p>
          <a:p>
            <a:pPr>
              <a:buFont typeface="Arial" pitchFamily="34" charset="0"/>
              <a:buChar char="•"/>
            </a:pPr>
            <a:endParaRPr lang="en-US" sz="1200" dirty="0" smtClean="0"/>
          </a:p>
          <a:p>
            <a:pPr>
              <a:buFont typeface="Arial" pitchFamily="34" charset="0"/>
              <a:buChar char="•"/>
            </a:pPr>
            <a:r>
              <a:rPr lang="en-US" sz="2000" dirty="0" smtClean="0"/>
              <a:t>MoreDirect generates an electronic invoice and submits to Accounts Payable for payment. </a:t>
            </a:r>
          </a:p>
          <a:p>
            <a:pPr>
              <a:buFont typeface="Arial" pitchFamily="34" charset="0"/>
              <a:buChar char="•"/>
            </a:pPr>
            <a:endParaRPr lang="en-US" sz="1200" dirty="0" smtClean="0"/>
          </a:p>
          <a:p>
            <a:pPr>
              <a:buFont typeface="Arial" pitchFamily="34" charset="0"/>
              <a:buChar char="•"/>
            </a:pPr>
            <a:r>
              <a:rPr lang="en-US" sz="2000" dirty="0" smtClean="0"/>
              <a:t>The Shopper receives an email message confirming when the invoice posts. To maintain a system of checks and balances, the Shopper’s supervisor is copied on the email notification.</a:t>
            </a:r>
          </a:p>
        </p:txBody>
      </p:sp>
      <p:sp>
        <p:nvSpPr>
          <p:cNvPr id="9" name="Slide Number Placeholder 8"/>
          <p:cNvSpPr>
            <a:spLocks noGrp="1"/>
          </p:cNvSpPr>
          <p:nvPr>
            <p:ph type="sldNum" sz="quarter" idx="12"/>
          </p:nvPr>
        </p:nvSpPr>
        <p:spPr/>
        <p:txBody>
          <a:bodyPr/>
          <a:lstStyle/>
          <a:p>
            <a:fld id="{289C75C3-8C51-4886-8E78-AD7572BAF07D}"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297712" y="87085"/>
            <a:ext cx="8389088" cy="731520"/>
          </a:xfrm>
        </p:spPr>
        <p:txBody>
          <a:bodyPr/>
          <a:lstStyle/>
          <a:p>
            <a:pPr eaLnBrk="1" hangingPunct="1">
              <a:defRPr/>
            </a:pPr>
            <a:r>
              <a:rPr lang="en-US" dirty="0" smtClean="0"/>
              <a:t>SRM Help Web Sites</a:t>
            </a:r>
          </a:p>
        </p:txBody>
      </p:sp>
      <p:sp>
        <p:nvSpPr>
          <p:cNvPr id="103428" name="Rectangle 3"/>
          <p:cNvSpPr>
            <a:spLocks noGrp="1" noChangeArrowheads="1"/>
          </p:cNvSpPr>
          <p:nvPr>
            <p:ph type="body" idx="1"/>
          </p:nvPr>
        </p:nvSpPr>
        <p:spPr>
          <a:xfrm>
            <a:off x="276447" y="640417"/>
            <a:ext cx="8633637" cy="3527546"/>
          </a:xfrm>
          <a:noFill/>
        </p:spPr>
        <p:txBody>
          <a:bodyPr>
            <a:noAutofit/>
          </a:bodyPr>
          <a:lstStyle/>
          <a:p>
            <a:r>
              <a:rPr lang="en-US" sz="2200" dirty="0" smtClean="0"/>
              <a:t>SRM Resource Page on Purchasing web site: </a:t>
            </a:r>
            <a:r>
              <a:rPr lang="en-US" sz="2200" dirty="0" smtClean="0">
                <a:hlinkClick r:id="rId4"/>
              </a:rPr>
              <a:t>http://www.uky.edu/Purchasing/srm.htm</a:t>
            </a:r>
            <a:r>
              <a:rPr lang="en-US" sz="2200" dirty="0" smtClean="0"/>
              <a:t> </a:t>
            </a:r>
          </a:p>
          <a:p>
            <a:pPr eaLnBrk="1" hangingPunct="1">
              <a:buNone/>
            </a:pPr>
            <a:endParaRPr lang="en-US" sz="1200" dirty="0" smtClean="0"/>
          </a:p>
          <a:p>
            <a:pPr eaLnBrk="1" hangingPunct="1"/>
            <a:r>
              <a:rPr lang="en-US" sz="2200" dirty="0" smtClean="0"/>
              <a:t>myHelp – MM &amp; Purchasing Help web site: </a:t>
            </a:r>
            <a:r>
              <a:rPr lang="en-US" sz="2200" dirty="0" smtClean="0">
                <a:hlinkClick r:id="rId5"/>
              </a:rPr>
              <a:t>http://myHelp.uky.edu/rwd/HTML/MM.html</a:t>
            </a:r>
            <a:r>
              <a:rPr lang="en-US" sz="2200" dirty="0" smtClean="0"/>
              <a:t> </a:t>
            </a:r>
          </a:p>
          <a:p>
            <a:pPr eaLnBrk="1" hangingPunct="1">
              <a:buNone/>
            </a:pPr>
            <a:endParaRPr lang="en-US" sz="1200" dirty="0" smtClean="0"/>
          </a:p>
          <a:p>
            <a:pPr eaLnBrk="1" hangingPunct="1">
              <a:buNone/>
            </a:pPr>
            <a:r>
              <a:rPr lang="en-US" sz="2200" dirty="0" smtClean="0"/>
              <a:t>	Both sites contain Quick Reference Cards, updated and printable course manuals, Reference Manual, etc.</a:t>
            </a:r>
          </a:p>
          <a:p>
            <a:pPr lvl="1" eaLnBrk="1" hangingPunct="1">
              <a:buNone/>
            </a:pPr>
            <a:endParaRPr lang="en-US" sz="1200" dirty="0" smtClean="0"/>
          </a:p>
          <a:p>
            <a:pPr eaLnBrk="1" hangingPunct="1"/>
            <a:r>
              <a:rPr lang="en-US" sz="2200" dirty="0" smtClean="0"/>
              <a:t>SRM Assistance Email: </a:t>
            </a:r>
            <a:r>
              <a:rPr lang="en-US" sz="2200" dirty="0" smtClean="0">
                <a:hlinkClick r:id="rId6"/>
              </a:rPr>
              <a:t>SRMHelp@uky.edu</a:t>
            </a:r>
            <a:endParaRPr lang="en-US" sz="2200" dirty="0" smtClean="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31</a:t>
            </a:fld>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Who Uses the MoreDirect Punch-Out Catalog</a:t>
            </a:r>
          </a:p>
        </p:txBody>
      </p:sp>
      <p:sp>
        <p:nvSpPr>
          <p:cNvPr id="8" name="TextBox 7"/>
          <p:cNvSpPr txBox="1"/>
          <p:nvPr/>
        </p:nvSpPr>
        <p:spPr>
          <a:xfrm>
            <a:off x="350160" y="647242"/>
            <a:ext cx="8230313" cy="2862322"/>
          </a:xfrm>
          <a:prstGeom prst="rect">
            <a:avLst/>
          </a:prstGeom>
          <a:noFill/>
        </p:spPr>
        <p:txBody>
          <a:bodyPr wrap="square" rtlCol="0">
            <a:spAutoFit/>
          </a:bodyPr>
          <a:lstStyle/>
          <a:p>
            <a:r>
              <a:rPr lang="en-US" sz="2000" dirty="0" smtClean="0"/>
              <a:t>The MoreDirect punch-out catalog is used solely with the Supplier Relationship Management (SRM) system. Currently, all areas of campus use SRM as their procurement system with the exception of Hospital areas. Departments within these areas will continue to use the e-Buy site for MoreDirect purchases.</a:t>
            </a:r>
          </a:p>
          <a:p>
            <a:endParaRPr lang="en-US" sz="2000" dirty="0" smtClean="0"/>
          </a:p>
          <a:p>
            <a:r>
              <a:rPr lang="en-US" sz="2000" dirty="0" smtClean="0"/>
              <a:t>All other areas of campus should utilize the punch-out catalog through SRM for purchases of MoreDirect products regardless of price. This includes items previously purchased through the e-Buy site utilizing procurement card. </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4</a:t>
            </a:fld>
            <a:endParaRPr lang="en-US" sz="1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945106"/>
            <a:ext cx="8426566" cy="342155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Begin Shopping Cart from POWL</a:t>
            </a:r>
            <a:endParaRPr lang="en-US" sz="1600" dirty="0"/>
          </a:p>
        </p:txBody>
      </p:sp>
      <p:sp>
        <p:nvSpPr>
          <p:cNvPr id="20" name="Rectangle 19"/>
          <p:cNvSpPr/>
          <p:nvPr/>
        </p:nvSpPr>
        <p:spPr>
          <a:xfrm>
            <a:off x="291382" y="4192012"/>
            <a:ext cx="993132" cy="31467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5880" y="3289512"/>
            <a:ext cx="879777" cy="19391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830313" y="2439666"/>
            <a:ext cx="595229" cy="25999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2592918" y="1872343"/>
            <a:ext cx="1961413" cy="1183055"/>
          </a:xfrm>
          <a:prstGeom prst="wedgeRectCallout">
            <a:avLst>
              <a:gd name="adj1" fmla="val -117730"/>
              <a:gd name="adj2" fmla="val 774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Select Shopping Cart from Site Navigation to display the POWL</a:t>
            </a:r>
            <a:endParaRPr lang="en-US" sz="1600" dirty="0">
              <a:solidFill>
                <a:schemeClr val="tx1"/>
              </a:solidFill>
            </a:endParaRPr>
          </a:p>
        </p:txBody>
      </p:sp>
      <p:sp>
        <p:nvSpPr>
          <p:cNvPr id="16" name="Rectangular Callout 15"/>
          <p:cNvSpPr/>
          <p:nvPr/>
        </p:nvSpPr>
        <p:spPr>
          <a:xfrm>
            <a:off x="2908483" y="4528457"/>
            <a:ext cx="1543774" cy="627067"/>
          </a:xfrm>
          <a:prstGeom prst="wedgeRectCallout">
            <a:avLst>
              <a:gd name="adj1" fmla="val -151933"/>
              <a:gd name="adj2" fmla="val -7737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Create Shopping Cart </a:t>
            </a:r>
            <a:endParaRPr lang="en-US" sz="1600" dirty="0">
              <a:solidFill>
                <a:schemeClr val="tx1"/>
              </a:solidFill>
            </a:endParaRPr>
          </a:p>
        </p:txBody>
      </p:sp>
      <p:sp>
        <p:nvSpPr>
          <p:cNvPr id="18"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5</a:t>
            </a:fld>
            <a:endParaRPr lang="en-US" sz="1400" b="0" dirty="0"/>
          </a:p>
        </p:txBody>
      </p:sp>
      <p:sp>
        <p:nvSpPr>
          <p:cNvPr id="19" name="Rectangular Callout 18"/>
          <p:cNvSpPr/>
          <p:nvPr/>
        </p:nvSpPr>
        <p:spPr>
          <a:xfrm>
            <a:off x="4004426" y="754911"/>
            <a:ext cx="1937652" cy="850605"/>
          </a:xfrm>
          <a:prstGeom prst="wedgeRectCallout">
            <a:avLst>
              <a:gd name="adj1" fmla="val 141731"/>
              <a:gd name="adj2" fmla="val 154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Start from the Shopper tab within </a:t>
            </a:r>
            <a:r>
              <a:rPr lang="en-US" sz="1600" i="1" dirty="0" smtClean="0">
                <a:solidFill>
                  <a:schemeClr val="tx1"/>
                </a:solidFill>
              </a:rPr>
              <a:t>my</a:t>
            </a:r>
            <a:r>
              <a:rPr lang="en-US" sz="1600" dirty="0" smtClean="0">
                <a:solidFill>
                  <a:schemeClr val="tx1"/>
                </a:solidFill>
              </a:rPr>
              <a:t>UK</a:t>
            </a:r>
            <a:endParaRPr lang="en-US" sz="1600" dirty="0">
              <a:solidFill>
                <a:schemeClr val="tx1"/>
              </a:solidFill>
            </a:endParaRPr>
          </a:p>
        </p:txBody>
      </p:sp>
    </p:spTree>
    <p:extLst>
      <p:ext uri="{BB962C8B-B14F-4D97-AF65-F5344CB8AC3E}">
        <p14:creationId xmlns:p14="http://schemas.microsoft.com/office/powerpoint/2010/main" val="3263333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15" y="1805763"/>
            <a:ext cx="7113587" cy="42672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Default Settings: Set Values</a:t>
            </a:r>
            <a:endParaRPr lang="en-US" dirty="0"/>
          </a:p>
        </p:txBody>
      </p:sp>
      <p:sp>
        <p:nvSpPr>
          <p:cNvPr id="27" name="Rectangle 26"/>
          <p:cNvSpPr/>
          <p:nvPr/>
        </p:nvSpPr>
        <p:spPr>
          <a:xfrm>
            <a:off x="1253881" y="3710763"/>
            <a:ext cx="2157534" cy="18664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647855" y="1961453"/>
            <a:ext cx="2117017" cy="749849"/>
          </a:xfrm>
          <a:prstGeom prst="wedgeRectCallout">
            <a:avLst>
              <a:gd name="adj1" fmla="val -59349"/>
              <a:gd name="adj2" fmla="val 17925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r>
              <a:rPr lang="en-US" sz="1600" dirty="0" smtClean="0">
                <a:solidFill>
                  <a:schemeClr val="tx1"/>
                </a:solidFill>
              </a:rPr>
              <a:t>. Click Set Values within Default Settings</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6</a:t>
            </a:fld>
            <a:endParaRPr lang="en-US" sz="1400" dirty="0"/>
          </a:p>
        </p:txBody>
      </p:sp>
      <p:sp>
        <p:nvSpPr>
          <p:cNvPr id="12" name="Rectangle 11"/>
          <p:cNvSpPr/>
          <p:nvPr/>
        </p:nvSpPr>
        <p:spPr>
          <a:xfrm>
            <a:off x="108857" y="726353"/>
            <a:ext cx="8904514"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Two default values – Account Assignment and Delivery Address – can be set at the beginning of the ordering process. This will copy the data to all line items as they are placed into the Shopping Cart, thus bypassing tedious line item entries later.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822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71" y="2174304"/>
            <a:ext cx="8722178" cy="35856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Complete Delivery Address (Required) </a:t>
            </a:r>
            <a:endParaRPr lang="en-US" dirty="0"/>
          </a:p>
        </p:txBody>
      </p:sp>
      <p:sp>
        <p:nvSpPr>
          <p:cNvPr id="27" name="Rectangle 26"/>
          <p:cNvSpPr/>
          <p:nvPr/>
        </p:nvSpPr>
        <p:spPr>
          <a:xfrm>
            <a:off x="3636525" y="2668772"/>
            <a:ext cx="2328846" cy="29214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626781" y="786809"/>
            <a:ext cx="1828801" cy="1105787"/>
          </a:xfrm>
          <a:prstGeom prst="wedgeRectCallout">
            <a:avLst>
              <a:gd name="adj1" fmla="val 78266"/>
              <a:gd name="adj2" fmla="val 116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a:t>
            </a:r>
            <a:r>
              <a:rPr lang="en-US" sz="1600" dirty="0" smtClean="0">
                <a:solidFill>
                  <a:schemeClr val="tx1"/>
                </a:solidFill>
              </a:rPr>
              <a:t>. Select the Delivery Address / Performance Location tab </a:t>
            </a:r>
            <a:endParaRPr lang="en-US" sz="1600" dirty="0">
              <a:solidFill>
                <a:schemeClr val="tx1"/>
              </a:solidFill>
            </a:endParaRPr>
          </a:p>
        </p:txBody>
      </p:sp>
      <p:sp>
        <p:nvSpPr>
          <p:cNvPr id="18" name="Slide Number Placeholder 17"/>
          <p:cNvSpPr>
            <a:spLocks noGrp="1"/>
          </p:cNvSpPr>
          <p:nvPr>
            <p:ph type="sldNum" sz="quarter" idx="12"/>
          </p:nvPr>
        </p:nvSpPr>
        <p:spPr/>
        <p:txBody>
          <a:bodyPr/>
          <a:lstStyle/>
          <a:p>
            <a:pPr algn="ctr"/>
            <a:fld id="{289C75C3-8C51-4886-8E78-AD7572BAF07D}" type="slidenum">
              <a:rPr lang="en-US" sz="1400" smtClean="0"/>
              <a:pPr algn="ctr"/>
              <a:t>7</a:t>
            </a:fld>
            <a:endParaRPr lang="en-US" sz="1400" dirty="0"/>
          </a:p>
        </p:txBody>
      </p:sp>
    </p:spTree>
    <p:extLst>
      <p:ext uri="{BB962C8B-B14F-4D97-AF65-F5344CB8AC3E}">
        <p14:creationId xmlns:p14="http://schemas.microsoft.com/office/powerpoint/2010/main" val="235635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 y="1737518"/>
            <a:ext cx="8496860" cy="362701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ular Callout 18"/>
          <p:cNvSpPr/>
          <p:nvPr/>
        </p:nvSpPr>
        <p:spPr>
          <a:xfrm>
            <a:off x="4933510" y="4518836"/>
            <a:ext cx="2328527" cy="712381"/>
          </a:xfrm>
          <a:prstGeom prst="wedgeRectCallout">
            <a:avLst>
              <a:gd name="adj1" fmla="val -92166"/>
              <a:gd name="adj2" fmla="val -1470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a:t>
            </a:r>
            <a:r>
              <a:rPr lang="en-US" sz="1600" dirty="0" smtClean="0">
                <a:solidFill>
                  <a:schemeClr val="tx1"/>
                </a:solidFill>
              </a:rPr>
              <a:t>. Complete contact person, floor, room, etc.</a:t>
            </a:r>
            <a:endParaRPr lang="en-US" sz="1600" dirty="0">
              <a:solidFill>
                <a:schemeClr val="tx1"/>
              </a:solidFill>
            </a:endParaRPr>
          </a:p>
        </p:txBody>
      </p:sp>
      <p:sp>
        <p:nvSpPr>
          <p:cNvPr id="20" name="Rectangle 19"/>
          <p:cNvSpPr/>
          <p:nvPr/>
        </p:nvSpPr>
        <p:spPr>
          <a:xfrm>
            <a:off x="168166" y="715721"/>
            <a:ext cx="8784448"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Delivery information flows in from Personal Settings and reflects your </a:t>
            </a:r>
            <a:r>
              <a:rPr lang="en-US" b="1" i="1" u="sng" dirty="0" smtClean="0">
                <a:effectLst>
                  <a:outerShdw blurRad="38100" dist="38100" dir="2700000" algn="tl">
                    <a:srgbClr val="000000">
                      <a:alpha val="43137"/>
                    </a:srgbClr>
                  </a:outerShdw>
                </a:effectLst>
              </a:rPr>
              <a:t>building address</a:t>
            </a:r>
            <a:r>
              <a:rPr lang="en-US" b="1" i="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only. The Shopper must add the Contact Person, Floor, and Room </a:t>
            </a:r>
            <a:r>
              <a:rPr lang="en-US" b="1" dirty="0">
                <a:effectLst>
                  <a:outerShdw blurRad="38100" dist="38100" dir="2700000" algn="tl">
                    <a:srgbClr val="000000">
                      <a:alpha val="43137"/>
                    </a:srgbClr>
                  </a:outerShdw>
                </a:effectLst>
              </a:rPr>
              <a:t>N</a:t>
            </a:r>
            <a:r>
              <a:rPr lang="en-US" b="1" dirty="0" smtClean="0">
                <a:effectLst>
                  <a:outerShdw blurRad="38100" dist="38100" dir="2700000" algn="tl">
                    <a:srgbClr val="000000">
                      <a:alpha val="43137"/>
                    </a:srgbClr>
                  </a:outerShdw>
                </a:effectLst>
              </a:rPr>
              <a:t>umber, etc. This must be completed for each cart and will populate to all line items placed in the cart.</a:t>
            </a:r>
            <a:endParaRPr lang="en-US" b="1" dirty="0">
              <a:effectLst>
                <a:outerShdw blurRad="38100" dist="38100" dir="2700000" algn="tl">
                  <a:srgbClr val="000000">
                    <a:alpha val="43137"/>
                  </a:srgbClr>
                </a:outerShdw>
              </a:effectLst>
            </a:endParaRPr>
          </a:p>
        </p:txBody>
      </p:sp>
      <p:sp>
        <p:nvSpPr>
          <p:cNvPr id="27" name="Rectangle 26"/>
          <p:cNvSpPr/>
          <p:nvPr/>
        </p:nvSpPr>
        <p:spPr>
          <a:xfrm>
            <a:off x="3880884" y="2275367"/>
            <a:ext cx="2349795" cy="28695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95313" y="3557997"/>
            <a:ext cx="2366682" cy="2286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104339" y="3796074"/>
            <a:ext cx="2103996" cy="24429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pPr algn="ctr"/>
            <a:fld id="{289C75C3-8C51-4886-8E78-AD7572BAF07D}" type="slidenum">
              <a:rPr lang="en-US" sz="1400" smtClean="0"/>
              <a:pPr algn="ctr"/>
              <a:t>8</a:t>
            </a:fld>
            <a:endParaRPr lang="en-US" sz="1400" dirty="0"/>
          </a:p>
        </p:txBody>
      </p:sp>
      <p:sp>
        <p:nvSpPr>
          <p:cNvPr id="15" name="Folded Corner 14"/>
          <p:cNvSpPr/>
          <p:nvPr/>
        </p:nvSpPr>
        <p:spPr>
          <a:xfrm>
            <a:off x="265815" y="4529470"/>
            <a:ext cx="4433776" cy="1828299"/>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Important: </a:t>
            </a:r>
            <a:r>
              <a:rPr lang="en-US" dirty="0" smtClean="0">
                <a:solidFill>
                  <a:schemeClr val="tx1"/>
                </a:solidFill>
              </a:rPr>
              <a:t>Be sure to enter the delivery information at the header level. Bypassing entry of the contact person, floor, and room number within Set Values will require the information to be entered for each line item in the bottom Details section.</a:t>
            </a:r>
            <a:endParaRPr lang="en-US" sz="1600" dirty="0" smtClean="0">
              <a:solidFill>
                <a:schemeClr val="tx1"/>
              </a:solidFill>
            </a:endParaRPr>
          </a:p>
        </p:txBody>
      </p:sp>
      <p:sp>
        <p:nvSpPr>
          <p:cNvPr id="17" name="Title 1"/>
          <p:cNvSpPr>
            <a:spLocks noGrp="1"/>
          </p:cNvSpPr>
          <p:nvPr>
            <p:ph type="title"/>
          </p:nvPr>
        </p:nvSpPr>
        <p:spPr>
          <a:xfrm>
            <a:off x="297712" y="83460"/>
            <a:ext cx="8389088" cy="695858"/>
          </a:xfrm>
        </p:spPr>
        <p:txBody>
          <a:bodyPr>
            <a:normAutofit/>
          </a:bodyPr>
          <a:lstStyle/>
          <a:p>
            <a:r>
              <a:rPr lang="en-US" dirty="0" smtClean="0"/>
              <a:t>Complete Delivery Address (Required) </a:t>
            </a:r>
            <a:endParaRPr lang="en-US" dirty="0"/>
          </a:p>
        </p:txBody>
      </p:sp>
    </p:spTree>
    <p:extLst>
      <p:ext uri="{BB962C8B-B14F-4D97-AF65-F5344CB8AC3E}">
        <p14:creationId xmlns:p14="http://schemas.microsoft.com/office/powerpoint/2010/main" val="1718725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 y="1737518"/>
            <a:ext cx="8496860" cy="362701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Setting an Alternate Delivery Building</a:t>
            </a:r>
            <a:endParaRPr lang="en-US" dirty="0"/>
          </a:p>
        </p:txBody>
      </p:sp>
      <p:sp>
        <p:nvSpPr>
          <p:cNvPr id="20" name="Rectangle 19"/>
          <p:cNvSpPr/>
          <p:nvPr/>
        </p:nvSpPr>
        <p:spPr>
          <a:xfrm>
            <a:off x="168166" y="715721"/>
            <a:ext cx="8784448" cy="900246"/>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At the Shopper’s choosing, you can enter an alternate building for delivery on a cart-by-cart basis. After selecting the new building by speed sort number, complete the section with contact person’s name and room and floor numbers.</a:t>
            </a:r>
            <a:endParaRPr lang="en-US" sz="1750" b="1" dirty="0">
              <a:effectLst>
                <a:outerShdw blurRad="38100" dist="38100" dir="2700000" algn="tl">
                  <a:srgbClr val="000000">
                    <a:alpha val="43137"/>
                  </a:srgbClr>
                </a:outerShdw>
              </a:effectLst>
            </a:endParaRPr>
          </a:p>
        </p:txBody>
      </p:sp>
      <p:sp>
        <p:nvSpPr>
          <p:cNvPr id="27" name="Rectangle 26"/>
          <p:cNvSpPr/>
          <p:nvPr/>
        </p:nvSpPr>
        <p:spPr>
          <a:xfrm>
            <a:off x="3927909" y="2286001"/>
            <a:ext cx="2292138"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856820" y="3058267"/>
            <a:ext cx="1396743" cy="2590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9</a:t>
            </a:fld>
            <a:endParaRPr lang="en-US" dirty="0"/>
          </a:p>
        </p:txBody>
      </p:sp>
      <p:sp>
        <p:nvSpPr>
          <p:cNvPr id="11" name="Rectangular Callout 10"/>
          <p:cNvSpPr/>
          <p:nvPr/>
        </p:nvSpPr>
        <p:spPr>
          <a:xfrm>
            <a:off x="4210496" y="4380612"/>
            <a:ext cx="2806992" cy="1531089"/>
          </a:xfrm>
          <a:prstGeom prst="wedgeRectCallout">
            <a:avLst>
              <a:gd name="adj1" fmla="val -86105"/>
              <a:gd name="adj2" fmla="val -1227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desired, click the possible entries icon and select alternate building by speed sort number. Remember to add in the contact person, floor, and room number.</a:t>
            </a:r>
            <a:endParaRPr lang="en-US" sz="1600" dirty="0">
              <a:solidFill>
                <a:schemeClr val="tx1"/>
              </a:solidFill>
            </a:endParaRPr>
          </a:p>
        </p:txBody>
      </p:sp>
      <p:sp>
        <p:nvSpPr>
          <p:cNvPr id="12" name="5-Point Star 11"/>
          <p:cNvSpPr/>
          <p:nvPr/>
        </p:nvSpPr>
        <p:spPr>
          <a:xfrm>
            <a:off x="8665535" y="212650"/>
            <a:ext cx="244550" cy="244550"/>
          </a:xfrm>
          <a:prstGeom prst="star5">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684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677201c-77d3-42c1-a366-670a1df44819"/>
  <p:tag name="ARTICULATE_SLIDE_PAUSE" val="1"/>
  <p:tag name="ARTICULATE_NAV_LEVEL" val="1"/>
  <p:tag name="ARTICULATE_PLAYLIST_ID" val="-1"/>
  <p:tag name="ARTICULATE_LOCK_SLIDE" val="0"/>
  <p:tag name="ARTICULATE_SLIDE_NAV" val="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On-screen Show (4:3)</PresentationFormat>
  <Paragraphs>166</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Using the Supplier Relationship Management (SRM) MoreDirect  Punch-out Catalog</vt:lpstr>
      <vt:lpstr>How to Use This Punch-out Training Guide</vt:lpstr>
      <vt:lpstr>What is MoreDirect?</vt:lpstr>
      <vt:lpstr>Who Uses the MoreDirect Punch-Out Catalog</vt:lpstr>
      <vt:lpstr>Begin Shopping Cart from POWL</vt:lpstr>
      <vt:lpstr>Default Settings: Set Values</vt:lpstr>
      <vt:lpstr>Complete Delivery Address (Required) </vt:lpstr>
      <vt:lpstr>Complete Delivery Address (Required) </vt:lpstr>
      <vt:lpstr>Setting an Alternate Delivery Building</vt:lpstr>
      <vt:lpstr>Set Account Assignment (Optional)</vt:lpstr>
      <vt:lpstr>Set Account Assignment (Optional)</vt:lpstr>
      <vt:lpstr>Finish Header Values</vt:lpstr>
      <vt:lpstr>Punch-out Catalog Order – Create </vt:lpstr>
      <vt:lpstr>Arrive at Punch-out Landing Page</vt:lpstr>
      <vt:lpstr>Product Search Results</vt:lpstr>
      <vt:lpstr>Add Desired Item to Cart</vt:lpstr>
      <vt:lpstr>Confirm Quantity to Add</vt:lpstr>
      <vt:lpstr>Item Adds to Cart</vt:lpstr>
      <vt:lpstr>Final Review of Cart</vt:lpstr>
      <vt:lpstr>Punch-out Items Return to SRM Shopping Cart</vt:lpstr>
      <vt:lpstr>Complete Header and Item Overview</vt:lpstr>
      <vt:lpstr>Punch-out Catalog Order – Details Section</vt:lpstr>
      <vt:lpstr>Punch-out Catalog Order – Account Assignment</vt:lpstr>
      <vt:lpstr>Punch-out Catalog Order – GL Account</vt:lpstr>
      <vt:lpstr>Punch-out Catalog Order – Line Item Notes</vt:lpstr>
      <vt:lpstr>Punch-out Catalog Order – Line Item Delivery Address</vt:lpstr>
      <vt:lpstr>Punch-out Catalog Shopping Cart – Check &amp; Order</vt:lpstr>
      <vt:lpstr>Punch-out Catalog Shopping Cart – Complete Order</vt:lpstr>
      <vt:lpstr>Punch-out Catalog Shopping Cart-Status from POWL</vt:lpstr>
      <vt:lpstr>Special Notes on MoreDirect Punch-out Shopping Carts</vt:lpstr>
      <vt:lpstr>SRM Help Web 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Shoppers PowerPoint REV</dc:title>
  <dc:creator/>
  <cp:lastModifiedBy/>
  <cp:revision>1047</cp:revision>
  <dcterms:created xsi:type="dcterms:W3CDTF">2011-06-07T13:18:00Z</dcterms:created>
  <dcterms:modified xsi:type="dcterms:W3CDTF">2015-07-16T12:41:12Z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